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</p:sldIdLst>
  <p:sldSz cx="9144000" cy="6858000" type="screen4x3"/>
  <p:notesSz cx="7099300" cy="10234613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D0"/>
    <a:srgbClr val="0096D7"/>
    <a:srgbClr val="578EC5"/>
    <a:srgbClr val="333333"/>
    <a:srgbClr val="515151"/>
    <a:srgbClr val="494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86421" autoAdjust="0"/>
  </p:normalViewPr>
  <p:slideViewPr>
    <p:cSldViewPr>
      <p:cViewPr varScale="1">
        <p:scale>
          <a:sx n="115" d="100"/>
          <a:sy n="115" d="100"/>
        </p:scale>
        <p:origin x="153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321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90E4B39-A8C8-490B-8A71-F7936262003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2683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smtClean="0"/>
            </a:lvl1pPr>
          </a:lstStyle>
          <a:p>
            <a:pPr>
              <a:defRPr/>
            </a:pPr>
            <a:fld id="{4CB2C67D-C71E-4646-941C-A999D398CA3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64944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16" y="1294685"/>
            <a:ext cx="3045752" cy="3274183"/>
          </a:xfrm>
          <a:prstGeom prst="rect">
            <a:avLst/>
          </a:prstGeom>
        </p:spPr>
      </p:pic>
      <p:sp>
        <p:nvSpPr>
          <p:cNvPr id="11" name="Rechthoek 10"/>
          <p:cNvSpPr/>
          <p:nvPr userDrawn="1"/>
        </p:nvSpPr>
        <p:spPr>
          <a:xfrm>
            <a:off x="-612576" y="4671779"/>
            <a:ext cx="12241360" cy="2304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32231"/>
            <a:ext cx="9144000" cy="586130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9692" y="5787639"/>
            <a:ext cx="5344267" cy="107036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4684" y="4000251"/>
            <a:ext cx="7774632" cy="1470025"/>
          </a:xfrm>
        </p:spPr>
        <p:txBody>
          <a:bodyPr/>
          <a:lstStyle>
            <a:lvl1pPr>
              <a:defRPr b="1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nl-NL" dirty="0" smtClean="0"/>
              <a:t>Titel presentatie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684684" y="5470276"/>
            <a:ext cx="7774632" cy="1259277"/>
          </a:xfrm>
        </p:spPr>
        <p:txBody>
          <a:bodyPr/>
          <a:lstStyle>
            <a:lvl1pPr marL="0" indent="0" algn="l">
              <a:buNone/>
              <a:defRPr b="0" baseline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dirty="0" smtClean="0"/>
              <a:t>Ondertitel presentatie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4674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823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459538" y="620713"/>
            <a:ext cx="1928812" cy="525621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73100" y="620713"/>
            <a:ext cx="5634038" cy="5256212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4056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986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702097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73100" y="2276475"/>
            <a:ext cx="3775075" cy="360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00575" y="2276475"/>
            <a:ext cx="3776663" cy="360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3467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23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7340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4145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043906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719589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620713"/>
            <a:ext cx="77041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 smtClean="0"/>
              <a:t>Titel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2276475"/>
            <a:ext cx="7704138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 smtClean="0"/>
              <a:t>Klik om de opmaakprofielen van de </a:t>
            </a:r>
            <a:r>
              <a:rPr lang="nl-NL" altLang="nl-NL" dirty="0" err="1" smtClean="0"/>
              <a:t>modeltekst</a:t>
            </a:r>
            <a:r>
              <a:rPr lang="nl-NL" altLang="nl-NL" dirty="0" smtClean="0"/>
              <a:t> te bewerken</a:t>
            </a:r>
          </a:p>
          <a:p>
            <a:pPr lvl="1"/>
            <a:r>
              <a:rPr lang="nl-NL" altLang="nl-NL" dirty="0" smtClean="0"/>
              <a:t>Tweede niveau</a:t>
            </a:r>
          </a:p>
          <a:p>
            <a:pPr lvl="2"/>
            <a:r>
              <a:rPr lang="nl-NL" altLang="nl-NL" dirty="0" smtClean="0"/>
              <a:t>Derde niveau</a:t>
            </a:r>
          </a:p>
          <a:p>
            <a:pPr lvl="3"/>
            <a:r>
              <a:rPr lang="nl-NL" altLang="nl-NL" dirty="0" smtClean="0"/>
              <a:t>Vierde niveau</a:t>
            </a:r>
          </a:p>
          <a:p>
            <a:pPr lvl="4"/>
            <a:r>
              <a:rPr lang="nl-NL" altLang="nl-NL" dirty="0" smtClean="0"/>
              <a:t>Vijfde niveau</a:t>
            </a:r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69110"/>
            <a:ext cx="9180512" cy="2000250"/>
          </a:xfrm>
          <a:prstGeom prst="rect">
            <a:avLst/>
          </a:prstGeom>
        </p:spPr>
      </p:pic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09381"/>
            <a:ext cx="9144000" cy="1857375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26640"/>
            <a:ext cx="3935173" cy="7881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92D0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Barmeno" panose="020B0500000000000000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Barmeno" panose="020B0500000000000000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Barmeno" panose="020B0500000000000000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Barmeno" panose="020B0500000000000000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 Rounded MT Bold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 Rounded MT Bold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 Rounded MT Bold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 Rounded MT Bold" pitchFamily="34" charset="0"/>
        </a:defRPr>
      </a:lvl9pPr>
    </p:titleStyle>
    <p:bodyStyle>
      <a:lvl1pPr marL="342900" indent="-3429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92D0"/>
        </a:buClr>
        <a:buFont typeface="Arial" panose="020B0604020202020204" pitchFamily="34" charset="0"/>
        <a:buChar char="•"/>
        <a:defRPr sz="2000">
          <a:solidFill>
            <a:srgbClr val="333333"/>
          </a:solidFill>
          <a:latin typeface="Calibri" panose="020F0502020204030204" pitchFamily="34" charset="0"/>
          <a:ea typeface="+mn-ea"/>
          <a:cs typeface="+mn-cs"/>
        </a:defRPr>
      </a:lvl1pPr>
      <a:lvl2pPr marL="800100" indent="-3429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92D0"/>
        </a:buClr>
        <a:buFont typeface="Arial" panose="020B0604020202020204" pitchFamily="34" charset="0"/>
        <a:buChar char="•"/>
        <a:defRPr sz="2000">
          <a:solidFill>
            <a:srgbClr val="333333"/>
          </a:solidFill>
          <a:latin typeface="Calibri" panose="020F0502020204030204" pitchFamily="34" charset="0"/>
        </a:defRPr>
      </a:lvl2pPr>
      <a:lvl3pPr marL="1200150" indent="-28575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92D0"/>
        </a:buClr>
        <a:buFont typeface="Arial" panose="020B0604020202020204" pitchFamily="34" charset="0"/>
        <a:buChar char="•"/>
        <a:defRPr>
          <a:solidFill>
            <a:srgbClr val="333333"/>
          </a:solidFill>
          <a:latin typeface="Calibri" panose="020F0502020204030204" pitchFamily="34" charset="0"/>
        </a:defRPr>
      </a:lvl3pPr>
      <a:lvl4pPr marL="1657350" indent="-28575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92D0"/>
        </a:buClr>
        <a:buFont typeface="Arial" panose="020B0604020202020204" pitchFamily="34" charset="0"/>
        <a:buChar char="•"/>
        <a:defRPr>
          <a:solidFill>
            <a:srgbClr val="333333"/>
          </a:solidFill>
          <a:latin typeface="Calibri" panose="020F0502020204030204" pitchFamily="34" charset="0"/>
        </a:defRPr>
      </a:lvl4pPr>
      <a:lvl5pPr marL="2114550" indent="-28575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92D0"/>
        </a:buClr>
        <a:buFont typeface="Arial" panose="020B0604020202020204" pitchFamily="34" charset="0"/>
        <a:buChar char="•"/>
        <a:defRPr>
          <a:solidFill>
            <a:srgbClr val="333333"/>
          </a:solidFill>
          <a:latin typeface="Calibri" panose="020F0502020204030204" pitchFamily="34" charset="0"/>
        </a:defRPr>
      </a:lvl5pPr>
      <a:lvl6pPr marL="25146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»"/>
        <a:defRPr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»"/>
        <a:defRPr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»"/>
        <a:defRPr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»"/>
        <a:defRPr>
          <a:solidFill>
            <a:srgbClr val="333333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4509120"/>
            <a:ext cx="7774632" cy="1470025"/>
          </a:xfrm>
        </p:spPr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Thema Armoede binnen Tinten</a:t>
            </a:r>
            <a:br>
              <a:rPr lang="nl-NL" dirty="0" smtClean="0">
                <a:solidFill>
                  <a:schemeClr val="tx1"/>
                </a:solidFill>
              </a:rPr>
            </a:b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12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53881" y="1268760"/>
            <a:ext cx="7704138" cy="432053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1800" b="1" dirty="0" smtClean="0">
                <a:solidFill>
                  <a:schemeClr val="tx1"/>
                </a:solidFill>
              </a:rPr>
              <a:t>Armoedebeeld </a:t>
            </a:r>
            <a:r>
              <a:rPr lang="nl-NL" sz="1800" b="1" dirty="0">
                <a:solidFill>
                  <a:schemeClr val="tx1"/>
                </a:solidFill>
              </a:rPr>
              <a:t>en </a:t>
            </a:r>
            <a:r>
              <a:rPr lang="nl-NL" sz="1800" b="1" dirty="0" smtClean="0">
                <a:solidFill>
                  <a:schemeClr val="tx1"/>
                </a:solidFill>
              </a:rPr>
              <a:t>-beleving </a:t>
            </a:r>
            <a:r>
              <a:rPr lang="nl-NL" sz="1800" b="1" dirty="0">
                <a:solidFill>
                  <a:schemeClr val="tx1"/>
                </a:solidFill>
              </a:rPr>
              <a:t>v</a:t>
            </a:r>
            <a:r>
              <a:rPr lang="nl-NL" sz="1800" b="1" dirty="0" smtClean="0">
                <a:solidFill>
                  <a:schemeClr val="tx1"/>
                </a:solidFill>
              </a:rPr>
              <a:t>eenkoloniën</a:t>
            </a:r>
            <a:r>
              <a:rPr lang="nl-NL" sz="1800" b="1" dirty="0">
                <a:solidFill>
                  <a:schemeClr val="tx1"/>
                </a:solidFill>
              </a:rPr>
              <a:t>:</a:t>
            </a:r>
            <a:r>
              <a:rPr lang="nl-NL" sz="1800" dirty="0"/>
              <a:t/>
            </a:r>
            <a:br>
              <a:rPr lang="nl-NL" sz="1800" dirty="0"/>
            </a:br>
            <a:r>
              <a:rPr lang="nl-NL" sz="1800" dirty="0"/>
              <a:t> 3 op de 10 inwoners: uitkering</a:t>
            </a:r>
            <a:br>
              <a:rPr lang="nl-NL" sz="1800" dirty="0"/>
            </a:br>
            <a:r>
              <a:rPr lang="nl-NL" sz="1800" dirty="0"/>
              <a:t>14 op de 100 kinderen onder lage </a:t>
            </a:r>
            <a:r>
              <a:rPr lang="nl-NL" sz="1800" dirty="0" smtClean="0"/>
              <a:t>inkomensnorm.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sz="1800" dirty="0"/>
          </a:p>
          <a:p>
            <a:pPr marL="265113" indent="-265113">
              <a:lnSpc>
                <a:spcPct val="100000"/>
              </a:lnSpc>
              <a:spcBef>
                <a:spcPts val="0"/>
              </a:spcBef>
            </a:pPr>
            <a:r>
              <a:rPr lang="nl-NL" sz="1800" i="1" dirty="0">
                <a:solidFill>
                  <a:schemeClr val="tx1"/>
                </a:solidFill>
              </a:rPr>
              <a:t>Tinten </a:t>
            </a:r>
            <a:r>
              <a:rPr lang="nl-NL" sz="1800" i="1" dirty="0" smtClean="0">
                <a:solidFill>
                  <a:schemeClr val="tx1"/>
                </a:solidFill>
              </a:rPr>
              <a:t>besteedt </a:t>
            </a:r>
            <a:r>
              <a:rPr lang="nl-NL" sz="1800" i="1" dirty="0">
                <a:solidFill>
                  <a:schemeClr val="tx1"/>
                </a:solidFill>
              </a:rPr>
              <a:t>op drie niveaus aandacht aan het thema </a:t>
            </a:r>
            <a:r>
              <a:rPr lang="nl-NL" sz="1800" i="1" dirty="0" smtClean="0">
                <a:solidFill>
                  <a:schemeClr val="tx1"/>
                </a:solidFill>
              </a:rPr>
              <a:t>Armoede:</a:t>
            </a:r>
          </a:p>
          <a:p>
            <a:pPr marL="265113" indent="-265113">
              <a:lnSpc>
                <a:spcPct val="100000"/>
              </a:lnSpc>
              <a:spcBef>
                <a:spcPts val="0"/>
              </a:spcBef>
            </a:pPr>
            <a:endParaRPr lang="nl-NL" sz="1800" dirty="0"/>
          </a:p>
          <a:p>
            <a:pPr marL="265113" indent="-265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AutoNum type="arabicPeriod"/>
            </a:pPr>
            <a:r>
              <a:rPr lang="nl-NL" sz="1800" dirty="0" smtClean="0">
                <a:solidFill>
                  <a:schemeClr val="tx1"/>
                </a:solidFill>
              </a:rPr>
              <a:t>Vanuit </a:t>
            </a:r>
            <a:r>
              <a:rPr lang="nl-NL" sz="1800" dirty="0">
                <a:solidFill>
                  <a:schemeClr val="tx1"/>
                </a:solidFill>
              </a:rPr>
              <a:t>het grote geheel en met meerdere </a:t>
            </a:r>
            <a:r>
              <a:rPr lang="nl-NL" sz="1800" dirty="0" smtClean="0">
                <a:solidFill>
                  <a:schemeClr val="tx1"/>
                </a:solidFill>
              </a:rPr>
              <a:t>partijen</a:t>
            </a:r>
          </a:p>
          <a:p>
            <a:pPr marL="265113" indent="-265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AutoNum type="arabicPeriod"/>
            </a:pPr>
            <a:r>
              <a:rPr lang="nl-NL" sz="1800" dirty="0" smtClean="0">
                <a:solidFill>
                  <a:schemeClr val="tx1"/>
                </a:solidFill>
              </a:rPr>
              <a:t>Interne </a:t>
            </a:r>
            <a:r>
              <a:rPr lang="nl-NL" sz="1800" dirty="0">
                <a:solidFill>
                  <a:schemeClr val="tx1"/>
                </a:solidFill>
              </a:rPr>
              <a:t>werkgroep die aandacht schenkt aan inventarisatie en inzet </a:t>
            </a:r>
            <a:r>
              <a:rPr lang="nl-NL" sz="1800" dirty="0" smtClean="0">
                <a:solidFill>
                  <a:schemeClr val="tx1"/>
                </a:solidFill>
              </a:rPr>
              <a:t>aanbod instrumenten</a:t>
            </a:r>
          </a:p>
          <a:p>
            <a:pPr marL="265113" indent="-265113">
              <a:lnSpc>
                <a:spcPct val="100000"/>
              </a:lnSpc>
              <a:spcBef>
                <a:spcPts val="0"/>
              </a:spcBef>
              <a:buClrTx/>
              <a:buAutoNum type="arabicPeriod"/>
            </a:pPr>
            <a:r>
              <a:rPr lang="nl-NL" sz="1800" dirty="0" smtClean="0">
                <a:solidFill>
                  <a:schemeClr val="tx1"/>
                </a:solidFill>
              </a:rPr>
              <a:t>Onderzoek </a:t>
            </a:r>
            <a:r>
              <a:rPr lang="nl-NL" sz="1800" dirty="0">
                <a:solidFill>
                  <a:schemeClr val="tx1"/>
                </a:solidFill>
              </a:rPr>
              <a:t>vanuit Tinten gericht op de </a:t>
            </a:r>
            <a:r>
              <a:rPr lang="nl-NL" sz="1800" dirty="0" smtClean="0">
                <a:solidFill>
                  <a:schemeClr val="tx1"/>
                </a:solidFill>
              </a:rPr>
              <a:t>betekenis van armoede voor het sociaal werk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71997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431925" indent="-1431925"/>
            <a:r>
              <a:rPr lang="nl-NL" sz="2400" b="1" dirty="0" smtClean="0">
                <a:solidFill>
                  <a:schemeClr val="tx1"/>
                </a:solidFill>
              </a:rPr>
              <a:t>1. Alliantie </a:t>
            </a:r>
            <a:r>
              <a:rPr lang="nl-NL" sz="2400" b="1" dirty="0">
                <a:solidFill>
                  <a:schemeClr val="tx1"/>
                </a:solidFill>
              </a:rPr>
              <a:t>van Kracht – </a:t>
            </a:r>
            <a:r>
              <a:rPr lang="nl-NL" sz="2400" b="1" dirty="0" smtClean="0">
                <a:solidFill>
                  <a:schemeClr val="tx1"/>
                </a:solidFill>
              </a:rPr>
              <a:t>Tinten </a:t>
            </a:r>
            <a:r>
              <a:rPr lang="nl-NL" sz="2400" b="1" dirty="0">
                <a:solidFill>
                  <a:schemeClr val="tx1"/>
                </a:solidFill>
              </a:rPr>
              <a:t>initiator en partner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4212" y="1988840"/>
            <a:ext cx="7704138" cy="360045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nl-NL" sz="1800" dirty="0"/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nl-NL" sz="1800" dirty="0" smtClean="0">
                <a:solidFill>
                  <a:schemeClr val="tx1"/>
                </a:solidFill>
              </a:rPr>
              <a:t>Inzicht </a:t>
            </a:r>
            <a:r>
              <a:rPr lang="nl-NL" sz="1800" dirty="0">
                <a:solidFill>
                  <a:schemeClr val="tx1"/>
                </a:solidFill>
              </a:rPr>
              <a:t>in omvang armoede en intergenerationele karakter 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nl-NL" sz="1800" dirty="0">
                <a:solidFill>
                  <a:schemeClr val="tx1"/>
                </a:solidFill>
              </a:rPr>
              <a:t>Inzicht in achterliggende mechanismen </a:t>
            </a:r>
            <a:r>
              <a:rPr lang="nl-NL" sz="1800" dirty="0" smtClean="0">
                <a:solidFill>
                  <a:schemeClr val="tx1"/>
                </a:solidFill>
              </a:rPr>
              <a:t>                                                (gezondheid/sociaal economische en sociaal culturele </a:t>
            </a:r>
            <a:r>
              <a:rPr lang="nl-NL" sz="1800" dirty="0">
                <a:solidFill>
                  <a:schemeClr val="tx1"/>
                </a:solidFill>
              </a:rPr>
              <a:t>factoren)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nl-NL" sz="1800" dirty="0">
                <a:solidFill>
                  <a:schemeClr val="tx1"/>
                </a:solidFill>
              </a:rPr>
              <a:t>Kwantitatief: via microdata (doelpopulatie: 22-26 jarigen en ouders/grootouders)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nl-NL" sz="1800" dirty="0">
                <a:solidFill>
                  <a:schemeClr val="tx1"/>
                </a:solidFill>
              </a:rPr>
              <a:t>Kwalitatief onderzoek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nl-NL" sz="1800" dirty="0">
                <a:solidFill>
                  <a:schemeClr val="tx1"/>
                </a:solidFill>
              </a:rPr>
              <a:t>Ontwerp en evaluatie effectieve interventies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7083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1556742"/>
            <a:ext cx="7704138" cy="360045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sz="1800" b="1" dirty="0"/>
              <a:t>Leerkringen </a:t>
            </a:r>
            <a:r>
              <a:rPr lang="nl-NL" sz="1800" dirty="0"/>
              <a:t>met </a:t>
            </a:r>
            <a:r>
              <a:rPr lang="nl-NL" sz="1800" dirty="0" err="1"/>
              <a:t>M</a:t>
            </a:r>
            <a:r>
              <a:rPr lang="nl-NL" sz="1800" dirty="0" err="1" smtClean="0"/>
              <a:t>ovisie</a:t>
            </a:r>
            <a:r>
              <a:rPr lang="nl-NL" sz="1800" dirty="0" smtClean="0"/>
              <a:t> begeleiding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sz="1800" dirty="0"/>
              <a:t/>
            </a:r>
            <a:br>
              <a:rPr lang="nl-NL" sz="1800" dirty="0"/>
            </a:br>
            <a:r>
              <a:rPr lang="nl-NL" sz="1800" dirty="0" smtClean="0"/>
              <a:t>Doel</a:t>
            </a:r>
            <a:r>
              <a:rPr lang="nl-NL" sz="1800" dirty="0"/>
              <a:t>: </a:t>
            </a:r>
            <a:r>
              <a:rPr lang="nl-NL" sz="1800" i="1" dirty="0"/>
              <a:t>Hoe kunnen we de vicieuze cirkel van overerfbare armoede </a:t>
            </a:r>
            <a:r>
              <a:rPr lang="nl-NL" sz="1800" i="1" dirty="0" smtClean="0"/>
              <a:t>doorbreken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sz="1800" i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sz="1800" dirty="0" smtClean="0"/>
              <a:t>Belangrijkste </a:t>
            </a:r>
            <a:r>
              <a:rPr lang="nl-NL" sz="1800" dirty="0"/>
              <a:t>opbrengsten tussenevaluatie: 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nl-NL" sz="1800" dirty="0"/>
              <a:t>Lokale agendering van het thema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nl-NL" sz="1800" dirty="0"/>
              <a:t>Integraal samenwerken tussen partijen gaat niet vanzelf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nl-NL" sz="1800" dirty="0"/>
              <a:t>Sensitiviteit ontwikkelen </a:t>
            </a:r>
            <a:r>
              <a:rPr lang="nl-NL" sz="1800" dirty="0" err="1"/>
              <a:t>mbt</a:t>
            </a:r>
            <a:r>
              <a:rPr lang="nl-NL" sz="1800" dirty="0"/>
              <a:t> </a:t>
            </a:r>
            <a:r>
              <a:rPr lang="nl-NL" sz="1800" dirty="0" err="1"/>
              <a:t>vroegsignaleren</a:t>
            </a:r>
            <a:endParaRPr lang="nl-NL" sz="1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nl-NL" sz="1800" i="1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nl-NL" sz="1800" i="1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1800" i="1" dirty="0" smtClean="0"/>
              <a:t>Statement </a:t>
            </a:r>
            <a:r>
              <a:rPr lang="nl-NL" sz="1800" b="1" dirty="0" smtClean="0"/>
              <a:t>eerst </a:t>
            </a:r>
            <a:r>
              <a:rPr lang="nl-NL" sz="1800" b="1" dirty="0"/>
              <a:t>doelmatigheid dan rechtmatigheid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nl-NL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sz="1800" i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sz="1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00323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b="1" dirty="0" smtClean="0">
                <a:solidFill>
                  <a:schemeClr val="tx1"/>
                </a:solidFill>
              </a:rPr>
              <a:t/>
            </a:r>
            <a:br>
              <a:rPr lang="nl-NL" sz="2800" b="1" dirty="0" smtClean="0">
                <a:solidFill>
                  <a:schemeClr val="tx1"/>
                </a:solidFill>
              </a:rPr>
            </a:br>
            <a:r>
              <a:rPr lang="nl-NL" sz="2400" b="1" dirty="0" smtClean="0">
                <a:solidFill>
                  <a:schemeClr val="tx1"/>
                </a:solidFill>
              </a:rPr>
              <a:t>2. Interne </a:t>
            </a:r>
            <a:r>
              <a:rPr lang="nl-NL" sz="2400" b="1" dirty="0">
                <a:solidFill>
                  <a:schemeClr val="tx1"/>
                </a:solidFill>
              </a:rPr>
              <a:t>werkgroep </a:t>
            </a:r>
            <a:r>
              <a:rPr lang="nl-NL" sz="2400" b="1" dirty="0" smtClean="0">
                <a:solidFill>
                  <a:schemeClr val="tx1"/>
                </a:solidFill>
              </a:rPr>
              <a:t/>
            </a:r>
            <a:br>
              <a:rPr lang="nl-NL" sz="2400" b="1" dirty="0" smtClean="0">
                <a:solidFill>
                  <a:schemeClr val="tx1"/>
                </a:solidFill>
              </a:rPr>
            </a:br>
            <a:r>
              <a:rPr lang="nl-NL" sz="2400" b="1" dirty="0" smtClean="0">
                <a:solidFill>
                  <a:schemeClr val="tx1"/>
                </a:solidFill>
              </a:rPr>
              <a:t>‘</a:t>
            </a:r>
            <a:r>
              <a:rPr lang="nl-NL" sz="2400" b="1" dirty="0">
                <a:solidFill>
                  <a:schemeClr val="tx1"/>
                </a:solidFill>
              </a:rPr>
              <a:t>schuldhulpverlening</a:t>
            </a:r>
            <a:r>
              <a:rPr lang="nl-NL" sz="2400" b="1" dirty="0" smtClean="0">
                <a:solidFill>
                  <a:schemeClr val="tx1"/>
                </a:solidFill>
              </a:rPr>
              <a:t>’  (financiële </a:t>
            </a:r>
            <a:r>
              <a:rPr lang="nl-NL" sz="2400" b="1" dirty="0">
                <a:solidFill>
                  <a:schemeClr val="tx1"/>
                </a:solidFill>
              </a:rPr>
              <a:t>zelfredzaamheid)</a:t>
            </a:r>
            <a:r>
              <a:rPr lang="nl-NL" sz="2400" dirty="0">
                <a:solidFill>
                  <a:schemeClr val="tx1"/>
                </a:solidFill>
              </a:rPr>
              <a:t/>
            </a:r>
            <a:br>
              <a:rPr lang="nl-NL" sz="2400" dirty="0">
                <a:solidFill>
                  <a:schemeClr val="tx1"/>
                </a:solidFill>
              </a:rPr>
            </a:b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3100" y="1916832"/>
            <a:ext cx="7704138" cy="360045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1800" i="1" dirty="0" smtClean="0"/>
              <a:t>Inventarisatie van binnen </a:t>
            </a:r>
            <a:r>
              <a:rPr lang="nl-NL" sz="1800" i="1" dirty="0"/>
              <a:t>Tinten gehanteerde methodieken/werkwijzen/aanbod. </a:t>
            </a:r>
            <a:endParaRPr lang="nl-NL" sz="1800" i="1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nl-NL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sz="1800" dirty="0"/>
              <a:t>Doelstelling van de werkgroep in </a:t>
            </a:r>
            <a:r>
              <a:rPr lang="nl-NL" sz="1800" dirty="0" smtClean="0"/>
              <a:t>2019: </a:t>
            </a:r>
            <a:r>
              <a:rPr lang="nl-NL" sz="1800" dirty="0"/>
              <a:t>(door </a:t>
            </a:r>
            <a:r>
              <a:rPr lang="nl-NL" sz="1800" dirty="0" smtClean="0"/>
              <a:t>medewerkers geformuleerd)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sz="1800" dirty="0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nl-NL" sz="1800" dirty="0"/>
              <a:t>Kennisdelen m.b.t. methodieken/werkwijzen vanuit integrale </a:t>
            </a:r>
            <a:r>
              <a:rPr lang="nl-NL" sz="1800" dirty="0" smtClean="0"/>
              <a:t>benadering</a:t>
            </a:r>
            <a:endParaRPr lang="nl-NL" sz="1800" dirty="0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nl-NL" sz="1800" dirty="0"/>
              <a:t>Delen van kennis en over de manier waarop het thema </a:t>
            </a:r>
            <a:r>
              <a:rPr lang="nl-NL" sz="1800" dirty="0" smtClean="0"/>
              <a:t>Armoede </a:t>
            </a:r>
            <a:r>
              <a:rPr lang="nl-NL" sz="1800" dirty="0"/>
              <a:t>kan worden geagendeerd in de eigen gemeente. Bijeenkomsten, presentaties, leerkringen </a:t>
            </a:r>
            <a:r>
              <a:rPr lang="nl-NL" sz="1800" dirty="0" smtClean="0"/>
              <a:t>en dergelijke</a:t>
            </a:r>
            <a:endParaRPr lang="nl-NL" sz="1800" dirty="0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nl-NL" sz="1800" dirty="0"/>
              <a:t>Opstellen van een memo door de werkgroep op basis van het aanbod en de werkwijze/visie van Tinten dat benut kan worden door elke werkmaatschappij in het gesprek met de </a:t>
            </a:r>
            <a:r>
              <a:rPr lang="nl-NL" sz="1800" dirty="0" smtClean="0"/>
              <a:t>gemeente </a:t>
            </a:r>
            <a:endParaRPr lang="nl-NL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400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400" b="1" dirty="0" smtClean="0">
                <a:solidFill>
                  <a:schemeClr val="tx1"/>
                </a:solidFill>
              </a:rPr>
              <a:t>3. Aanvullend onderzoek:  </a:t>
            </a:r>
            <a:br>
              <a:rPr lang="nl-NL" sz="2400" b="1" dirty="0" smtClean="0">
                <a:solidFill>
                  <a:schemeClr val="tx1"/>
                </a:solidFill>
              </a:rPr>
            </a:br>
            <a:r>
              <a:rPr lang="nl-NL" sz="2400" b="1" dirty="0" smtClean="0">
                <a:solidFill>
                  <a:schemeClr val="tx1"/>
                </a:solidFill>
              </a:rPr>
              <a:t>Betekenis </a:t>
            </a:r>
            <a:r>
              <a:rPr lang="nl-NL" sz="2400" b="1" dirty="0">
                <a:solidFill>
                  <a:schemeClr val="tx1"/>
                </a:solidFill>
              </a:rPr>
              <a:t>van armoede voor het sociaal werk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4286" y="2276872"/>
            <a:ext cx="7704138" cy="2952328"/>
          </a:xfrm>
        </p:spPr>
        <p:txBody>
          <a:bodyPr/>
          <a:lstStyle/>
          <a:p>
            <a:pPr lvl="0"/>
            <a:r>
              <a:rPr lang="nl-NL" dirty="0" smtClean="0"/>
              <a:t>1</a:t>
            </a:r>
            <a:r>
              <a:rPr lang="nl-NL" dirty="0" smtClean="0"/>
              <a:t>. Wat </a:t>
            </a:r>
            <a:r>
              <a:rPr lang="nl-NL" dirty="0"/>
              <a:t>betekent armoede voor het werk van onze sociaal werkers?. </a:t>
            </a:r>
          </a:p>
          <a:p>
            <a:pPr lvl="0"/>
            <a:r>
              <a:rPr lang="nl-NL" sz="1400" i="1" dirty="0" smtClean="0"/>
              <a:t>(geschiedenis-mechanismes-generatieproblematiek)</a:t>
            </a:r>
          </a:p>
          <a:p>
            <a:pPr lvl="0"/>
            <a:r>
              <a:rPr lang="nl-NL" dirty="0" smtClean="0"/>
              <a:t>2</a:t>
            </a:r>
            <a:r>
              <a:rPr lang="nl-NL" dirty="0" smtClean="0"/>
              <a:t>. Wat </a:t>
            </a:r>
            <a:r>
              <a:rPr lang="nl-NL" dirty="0"/>
              <a:t>kan de betekenis van sociaal werk zijn voor hun cliënten. </a:t>
            </a:r>
            <a:r>
              <a:rPr lang="nl-NL" dirty="0" smtClean="0"/>
              <a:t>              Hoe </a:t>
            </a:r>
            <a:r>
              <a:rPr lang="nl-NL" dirty="0"/>
              <a:t>kunnen we het beste gezinnen in armoede ondersteunen? </a:t>
            </a:r>
            <a:r>
              <a:rPr lang="nl-NL" dirty="0" smtClean="0"/>
              <a:t>            Hoe </a:t>
            </a:r>
            <a:r>
              <a:rPr lang="nl-NL" dirty="0"/>
              <a:t>beïnvloeden de gevolgen van armoede de interventies die ze doen? Doen ze wel de goede dingen als de gevolgen van armoede het handelen van hun cliënten beperkt? 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nl-NL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04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628800"/>
            <a:ext cx="7704138" cy="3672408"/>
          </a:xfrm>
        </p:spPr>
        <p:txBody>
          <a:bodyPr/>
          <a:lstStyle/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nl-NL" sz="1800" dirty="0" smtClean="0"/>
              <a:t>Wat </a:t>
            </a:r>
            <a:r>
              <a:rPr lang="nl-NL" sz="1800" dirty="0"/>
              <a:t>kan het sociaal werk betekenen voor mensen in </a:t>
            </a:r>
            <a:r>
              <a:rPr lang="nl-NL" sz="1800" dirty="0" smtClean="0"/>
              <a:t>KANS-armoede en </a:t>
            </a:r>
            <a:r>
              <a:rPr lang="nl-NL" sz="1800" dirty="0"/>
              <a:t>wat moeten medewerkers weten-kunnen-doen</a:t>
            </a:r>
            <a:r>
              <a:rPr lang="nl-NL" sz="1800" dirty="0" smtClean="0"/>
              <a:t>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</a:pPr>
            <a:endParaRPr lang="nl-NL" sz="1600" dirty="0" smtClean="0"/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nl-NL" sz="1800" dirty="0"/>
              <a:t>We willen een gemeenschappelijk verhaal over de duiding van het </a:t>
            </a:r>
            <a:r>
              <a:rPr lang="nl-NL" sz="1800" dirty="0" smtClean="0"/>
              <a:t>armoedevraagstuk </a:t>
            </a:r>
            <a:r>
              <a:rPr lang="nl-NL" sz="1800" dirty="0"/>
              <a:t>en wat sociaal werk bijdraagt aan versterken van cliënten en wijken en dorpen</a:t>
            </a:r>
            <a:r>
              <a:rPr lang="nl-NL" sz="1800" dirty="0" smtClean="0"/>
              <a:t>.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endParaRPr lang="nl-NL" sz="1600" dirty="0" smtClean="0"/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nl-NL" sz="1800" dirty="0" smtClean="0"/>
              <a:t>We </a:t>
            </a:r>
            <a:r>
              <a:rPr lang="nl-NL" sz="1800" dirty="0"/>
              <a:t>willen geen lijst met interventies maar zicht op werkzame factoren/elementen en een onderbouwing in welk geval dit werkzaam </a:t>
            </a:r>
            <a:r>
              <a:rPr lang="nl-NL" sz="1800" dirty="0" smtClean="0"/>
              <a:t>is </a:t>
            </a:r>
            <a:r>
              <a:rPr lang="nl-NL" sz="1800" dirty="0" smtClean="0"/>
              <a:t>- </a:t>
            </a:r>
            <a:r>
              <a:rPr lang="nl-NL" sz="1800" dirty="0" smtClean="0"/>
              <a:t>wanneer </a:t>
            </a:r>
            <a:r>
              <a:rPr lang="nl-NL" sz="1800" dirty="0"/>
              <a:t>het impact </a:t>
            </a:r>
            <a:r>
              <a:rPr lang="nl-NL" sz="1800" dirty="0" smtClean="0"/>
              <a:t>heeft- met </a:t>
            </a:r>
            <a:r>
              <a:rPr lang="nl-NL" sz="1800" dirty="0"/>
              <a:t>welk doel dit het beste kan worden ingezet</a:t>
            </a:r>
            <a:r>
              <a:rPr lang="nl-NL" sz="1800" dirty="0" smtClean="0"/>
              <a:t>.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endParaRPr lang="nl-NL" sz="1600" dirty="0"/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nl-NL" sz="1800" dirty="0"/>
              <a:t>We willen een </a:t>
            </a:r>
            <a:r>
              <a:rPr lang="nl-NL" sz="1800" dirty="0" smtClean="0"/>
              <a:t>uitlegbaar </a:t>
            </a:r>
            <a:r>
              <a:rPr lang="nl-NL" sz="1800" dirty="0"/>
              <a:t>en onderbouwd verhaal kunnen vertellen aan opdrachtgevers en netwerkpartners.</a:t>
            </a:r>
          </a:p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980728"/>
            <a:ext cx="5148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Beoogde resultaten: </a:t>
            </a:r>
            <a:endParaRPr lang="nl-NL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215907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_tinten_leeg" id="{9E069385-6DC1-45DB-9E15-0C74F9FF80F3}" vid="{0FAA7279-99C6-45D0-8A5C-E0E0D233E244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Powerpoint_tinten_leeg</Template>
  <TotalTime>185</TotalTime>
  <Words>312</Words>
  <Application>Microsoft Office PowerPoint</Application>
  <PresentationFormat>Diavoorstelling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Arial</vt:lpstr>
      <vt:lpstr>Arial Rounded MT Bold</vt:lpstr>
      <vt:lpstr>Barmeno</vt:lpstr>
      <vt:lpstr>Calibri</vt:lpstr>
      <vt:lpstr>Times New Roman</vt:lpstr>
      <vt:lpstr>Standaardontwerp</vt:lpstr>
      <vt:lpstr>Thema Armoede binnen Tinten </vt:lpstr>
      <vt:lpstr>PowerPoint-presentatie</vt:lpstr>
      <vt:lpstr>1. Alliantie van Kracht – Tinten initiator en partner</vt:lpstr>
      <vt:lpstr>PowerPoint-presentatie</vt:lpstr>
      <vt:lpstr> 2. Interne werkgroep  ‘schuldhulpverlening’  (financiële zelfredzaamheid) </vt:lpstr>
      <vt:lpstr>3. Aanvullend onderzoek:   Betekenis van armoede voor het sociaal werk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Lidy Krops</dc:creator>
  <cp:lastModifiedBy>Trinke Berkenbosch</cp:lastModifiedBy>
  <cp:revision>19</cp:revision>
  <dcterms:created xsi:type="dcterms:W3CDTF">2019-06-17T08:42:04Z</dcterms:created>
  <dcterms:modified xsi:type="dcterms:W3CDTF">2019-06-18T08:36:34Z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SynDocOpportunityDesc">
    <vt:lpwstr>
    </vt:lpwstr>
  </property>
  <property fmtid="{D5CDD505-2E9C-101B-9397-08002B2CF9AE}" pid="3" name="eSynDocOpportunityID">
    <vt:lpwstr>
    </vt:lpwstr>
  </property>
  <property fmtid="{D5CDD505-2E9C-101B-9397-08002B2CF9AE}" pid="4" name="eSynDocAttachmentID">
    <vt:lpwstr>{207e32ca-0770-4a8c-ab48-a39c3fd9b799}</vt:lpwstr>
  </property>
  <property fmtid="{D5CDD505-2E9C-101B-9397-08002B2CF9AE}" pid="5" name="eSynDocContactDesc">
    <vt:lpwstr>
    </vt:lpwstr>
  </property>
  <property fmtid="{D5CDD505-2E9C-101B-9397-08002B2CF9AE}" pid="6" name="eSynDocAccountDesc">
    <vt:lpwstr>Tintranet</vt:lpwstr>
  </property>
  <property fmtid="{D5CDD505-2E9C-101B-9397-08002B2CF9AE}" pid="7" name="eSynDocProjectDesc">
    <vt:lpwstr>
    </vt:lpwstr>
  </property>
  <property fmtid="{D5CDD505-2E9C-101B-9397-08002B2CF9AE}" pid="8" name="eSynDocTransactionDesc">
    <vt:lpwstr>
    </vt:lpwstr>
  </property>
  <property fmtid="{D5CDD505-2E9C-101B-9397-08002B2CF9AE}" pid="9" name="eSynDocSerialDesc">
    <vt:lpwstr>
    </vt:lpwstr>
  </property>
  <property fmtid="{D5CDD505-2E9C-101B-9397-08002B2CF9AE}" pid="10" name="eSynDocItemDesc">
    <vt:lpwstr>
    </vt:lpwstr>
  </property>
  <property fmtid="{D5CDD505-2E9C-101B-9397-08002B2CF9AE}" pid="11" name="eSynDocResourceDesc">
    <vt:lpwstr>
    </vt:lpwstr>
  </property>
  <property fmtid="{D5CDD505-2E9C-101B-9397-08002B2CF9AE}" pid="12" name="eSynTransactionEntryKey">
    <vt:lpwstr>
    </vt:lpwstr>
  </property>
  <property fmtid="{D5CDD505-2E9C-101B-9397-08002B2CF9AE}" pid="13" name="eSynDocVersionStartDate">
    <vt:lpwstr>
    </vt:lpwstr>
  </property>
  <property fmtid="{D5CDD505-2E9C-101B-9397-08002B2CF9AE}" pid="14" name="eSynDocVersion">
    <vt:lpwstr>
    </vt:lpwstr>
  </property>
  <property fmtid="{D5CDD505-2E9C-101B-9397-08002B2CF9AE}" pid="15" name="eSynDocAttachFileName">
    <vt:lpwstr>Powerpoint_tinten_leeg.potx</vt:lpwstr>
  </property>
  <property fmtid="{D5CDD505-2E9C-101B-9397-08002B2CF9AE}" pid="16" name="eSynDocSummary">
    <vt:lpwstr>Powerpoint Tinten</vt:lpwstr>
  </property>
  <property fmtid="{D5CDD505-2E9C-101B-9397-08002B2CF9AE}" pid="17" name="eSynDocPublish">
    <vt:lpwstr>1</vt:lpwstr>
  </property>
  <property fmtid="{D5CDD505-2E9C-101B-9397-08002B2CF9AE}" pid="18" name="eSynDocTypeID">
    <vt:lpwstr>208</vt:lpwstr>
  </property>
  <property fmtid="{D5CDD505-2E9C-101B-9397-08002B2CF9AE}" pid="19" name="eSynDocSerialNumber">
    <vt:lpwstr>
    </vt:lpwstr>
  </property>
  <property fmtid="{D5CDD505-2E9C-101B-9397-08002B2CF9AE}" pid="20" name="eSynDocSubject">
    <vt:lpwstr>Powerpoint Tinten</vt:lpwstr>
  </property>
  <property fmtid="{D5CDD505-2E9C-101B-9397-08002B2CF9AE}" pid="21" name="eSynDocItem">
    <vt:lpwstr>
    </vt:lpwstr>
  </property>
  <property fmtid="{D5CDD505-2E9C-101B-9397-08002B2CF9AE}" pid="22" name="eSynDocAcctContact">
    <vt:lpwstr>
    </vt:lpwstr>
  </property>
  <property fmtid="{D5CDD505-2E9C-101B-9397-08002B2CF9AE}" pid="23" name="eSynDocContactID">
    <vt:lpwstr>
    </vt:lpwstr>
  </property>
  <property fmtid="{D5CDD505-2E9C-101B-9397-08002B2CF9AE}" pid="24" name="eSynDocAccount">
    <vt:lpwstr>900000</vt:lpwstr>
  </property>
  <property fmtid="{D5CDD505-2E9C-101B-9397-08002B2CF9AE}" pid="25" name="eSynDocResource">
    <vt:lpwstr>
    </vt:lpwstr>
  </property>
  <property fmtid="{D5CDD505-2E9C-101B-9397-08002B2CF9AE}" pid="26" name="eSynDocProjectNr">
    <vt:lpwstr>
    </vt:lpwstr>
  </property>
  <property fmtid="{D5CDD505-2E9C-101B-9397-08002B2CF9AE}" pid="27" name="eSynDocSecurity">
    <vt:lpwstr>10</vt:lpwstr>
  </property>
  <property fmtid="{D5CDD505-2E9C-101B-9397-08002B2CF9AE}" pid="28" name="eSynDocAssortment">
    <vt:lpwstr>
    </vt:lpwstr>
  </property>
  <property fmtid="{D5CDD505-2E9C-101B-9397-08002B2CF9AE}" pid="29" name="eSynDocLanguageCode">
    <vt:lpwstr>
    </vt:lpwstr>
  </property>
  <property fmtid="{D5CDD505-2E9C-101B-9397-08002B2CF9AE}" pid="30" name="eSynDocDivisionDesc">
    <vt:lpwstr>
    </vt:lpwstr>
  </property>
  <property fmtid="{D5CDD505-2E9C-101B-9397-08002B2CF9AE}" pid="31" name="eSynDocDivision">
    <vt:lpwstr>
    </vt:lpwstr>
  </property>
  <property fmtid="{D5CDD505-2E9C-101B-9397-08002B2CF9AE}" pid="32" name="eSynDocParentDocument">
    <vt:lpwstr>
    </vt:lpwstr>
  </property>
  <property fmtid="{D5CDD505-2E9C-101B-9397-08002B2CF9AE}" pid="33" name="eSynDocSubCategory">
    <vt:lpwstr>
    </vt:lpwstr>
  </property>
  <property fmtid="{D5CDD505-2E9C-101B-9397-08002B2CF9AE}" pid="34" name="eSynDocCategoryID">
    <vt:lpwstr>
    </vt:lpwstr>
  </property>
  <property fmtid="{D5CDD505-2E9C-101B-9397-08002B2CF9AE}" pid="35" name="eSynDocGroupDesc">
    <vt:lpwstr>Documenten uit back-office</vt:lpwstr>
  </property>
  <property fmtid="{D5CDD505-2E9C-101B-9397-08002B2CF9AE}" pid="36" name="eSynDocGroupID">
    <vt:lpwstr>0</vt:lpwstr>
  </property>
  <property fmtid="{D5CDD505-2E9C-101B-9397-08002B2CF9AE}" pid="37" name="eSynDocHID">
    <vt:lpwstr>49886</vt:lpwstr>
  </property>
  <property fmtid="{D5CDD505-2E9C-101B-9397-08002B2CF9AE}" pid="38" name="eSynCleanUp06/17/2019 10:42:01">
    <vt:i4>1</vt:i4>
  </property>
</Properties>
</file>