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7" r:id="rId2"/>
    <p:sldId id="256" r:id="rId3"/>
    <p:sldId id="258" r:id="rId4"/>
    <p:sldId id="274" r:id="rId5"/>
    <p:sldId id="271" r:id="rId6"/>
    <p:sldId id="273" r:id="rId7"/>
    <p:sldId id="272" r:id="rId8"/>
    <p:sldId id="299" r:id="rId9"/>
    <p:sldId id="277" r:id="rId10"/>
    <p:sldId id="270" r:id="rId11"/>
    <p:sldId id="282" r:id="rId12"/>
    <p:sldId id="279" r:id="rId13"/>
    <p:sldId id="281" r:id="rId14"/>
    <p:sldId id="280" r:id="rId15"/>
    <p:sldId id="284" r:id="rId16"/>
    <p:sldId id="286" r:id="rId17"/>
    <p:sldId id="287" r:id="rId18"/>
    <p:sldId id="276" r:id="rId19"/>
    <p:sldId id="298" r:id="rId20"/>
    <p:sldId id="291" r:id="rId21"/>
    <p:sldId id="294" r:id="rId22"/>
    <p:sldId id="295" r:id="rId23"/>
    <p:sldId id="292" r:id="rId24"/>
    <p:sldId id="296" r:id="rId25"/>
    <p:sldId id="293" r:id="rId26"/>
    <p:sldId id="290" r:id="rId27"/>
    <p:sldId id="300" r:id="rId28"/>
    <p:sldId id="301" r:id="rId29"/>
    <p:sldId id="302" r:id="rId30"/>
    <p:sldId id="303" r:id="rId31"/>
    <p:sldId id="305" r:id="rId32"/>
    <p:sldId id="306" r:id="rId33"/>
    <p:sldId id="307" r:id="rId34"/>
  </p:sldIdLst>
  <p:sldSz cx="12192000" cy="6858000"/>
  <p:notesSz cx="6669088" cy="987266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uiswinkel S.C. van (Saskia)" initials="MSv(" lastIdx="3" clrIdx="0">
    <p:extLst>
      <p:ext uri="{19B8F6BF-5375-455C-9EA6-DF929625EA0E}">
        <p15:presenceInfo xmlns:p15="http://schemas.microsoft.com/office/powerpoint/2012/main" userId="S::107287@rotterdam.nl::ec2756a4-e7ac-43c8-b7d9-d6f2d711ebf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14" autoAdjust="0"/>
    <p:restoredTop sz="94660"/>
  </p:normalViewPr>
  <p:slideViewPr>
    <p:cSldViewPr snapToGrid="0">
      <p:cViewPr varScale="1">
        <p:scale>
          <a:sx n="68" d="100"/>
          <a:sy n="68" d="100"/>
        </p:scale>
        <p:origin x="66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1-28T16:00:43.370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  <p:cm authorId="1" dt="2020-01-28T16:00:49.247" idx="2">
    <p:pos x="146" y="146"/>
    <p:text/>
    <p:extLst>
      <p:ext uri="{C676402C-5697-4E1C-873F-D02D1690AC5C}">
        <p15:threadingInfo xmlns:p15="http://schemas.microsoft.com/office/powerpoint/2012/main" timeZoneBias="-60"/>
      </p:ext>
    </p:extLst>
  </p:cm>
  <p:cm authorId="1" dt="2020-01-28T16:00:55.513" idx="3">
    <p:pos x="282" y="282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539464-42CD-4F47-9FD7-B08BEE5C35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6544B8C-63B4-416A-8D15-2D070C1219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10076EF-0AD7-4BDE-A4BD-073B85114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93EE3-7D99-4091-93EE-2613ABAE62E2}" type="datetimeFigureOut">
              <a:rPr lang="nl-NL" smtClean="0"/>
              <a:t>3-2-2020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6ACE093-1AE4-45C7-BBAC-4DCBC324C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78459F5-81A5-41DF-949D-CD707FC8C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448DF-27D4-454B-ADD7-2DBC8BF5C5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7251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89FCE5-2B33-4C4D-87F4-1A5FAA4B9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6AF5695-DC70-4647-A3A5-1D82E5567F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6EF0C46-74D1-4D56-84ED-BB72F4485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93EE3-7D99-4091-93EE-2613ABAE62E2}" type="datetimeFigureOut">
              <a:rPr lang="nl-NL" smtClean="0"/>
              <a:t>3-2-2020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196D4FF-1603-483F-A131-3AC208B2E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07FA27B-7D7D-43BE-A00D-0F61D019E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448DF-27D4-454B-ADD7-2DBC8BF5C5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2661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6EE2B3A9-2CD2-4C1A-9E79-D13137A5A5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85C9EA0-1759-47EC-AB8C-61C577ED20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2C92215-6416-4FAD-AEA1-C65CA40DE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93EE3-7D99-4091-93EE-2613ABAE62E2}" type="datetimeFigureOut">
              <a:rPr lang="nl-NL" smtClean="0"/>
              <a:t>3-2-2020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0BE4932-E1DB-4ECB-973B-7FEA872B2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7CA0F63-F645-4B4A-9293-388E02753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448DF-27D4-454B-ADD7-2DBC8BF5C5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94363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C28C16-5601-434D-9857-25EAE0421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F0A6EDB-5B19-437A-902A-5C309FA730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1D8978B-0886-456E-BAAC-F942EFBB9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93EE3-7D99-4091-93EE-2613ABAE62E2}" type="datetimeFigureOut">
              <a:rPr lang="nl-NL" smtClean="0"/>
              <a:t>3-2-2020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0A81129-873F-4E05-ACB5-3F5F738B3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666E99D-1B12-4D42-B7BD-C77DFD7B0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448DF-27D4-454B-ADD7-2DBC8BF5C5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1056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CB215A-441A-480C-9D67-EA25B067F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8A9AC06-D13D-43B6-A898-099B8B5A07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3A64A9D-F439-430F-BB75-0BC8A30FA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93EE3-7D99-4091-93EE-2613ABAE62E2}" type="datetimeFigureOut">
              <a:rPr lang="nl-NL" smtClean="0"/>
              <a:t>3-2-2020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F167146-CFF8-429A-B25F-87ED7A892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66C63C2-4ACD-4764-9345-B5A0C9AD5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448DF-27D4-454B-ADD7-2DBC8BF5C5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7241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24C534-A50C-4C75-970F-9CD59D4DD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0594467-0AC9-440D-B6EA-E2B97A11A6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8E1871B-4202-42F9-88ED-6E581F4AC9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CE16B6F-8899-4A9F-A48F-D57CEB8FE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93EE3-7D99-4091-93EE-2613ABAE62E2}" type="datetimeFigureOut">
              <a:rPr lang="nl-NL" smtClean="0"/>
              <a:t>3-2-2020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6F4C9B3-668B-4AB7-A74A-0C757B492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D5FAE7B-A6E4-4542-BEEE-5BC2BAD00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448DF-27D4-454B-ADD7-2DBC8BF5C5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7528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36D7AE-A37E-4B8C-8C34-20FF537CE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6435EAE-F819-45F1-94F7-E1F3AA9D58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AD3E13D-FB21-4172-A65C-BCE12BB2AD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5AE453DD-BC60-4CA5-8311-6D49736151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DBC38226-C9E1-479B-8B42-7D8084EA66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AE424DA4-BF70-4126-8986-EA079304C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93EE3-7D99-4091-93EE-2613ABAE62E2}" type="datetimeFigureOut">
              <a:rPr lang="nl-NL" smtClean="0"/>
              <a:t>3-2-2020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DD803B8C-4EC6-46F4-9DE0-78CF2D1BF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003BA50-97A1-424E-AA8B-96F3C5396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448DF-27D4-454B-ADD7-2DBC8BF5C5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6233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82E0A1-5331-4B89-A42E-4B04EF220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8920781B-E8CA-421A-89E6-692D738AE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93EE3-7D99-4091-93EE-2613ABAE62E2}" type="datetimeFigureOut">
              <a:rPr lang="nl-NL" smtClean="0"/>
              <a:t>3-2-2020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4FC41A3-9EAA-42AD-9F36-8006A5B6E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699018C-9532-469C-B61C-1AD1413BD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448DF-27D4-454B-ADD7-2DBC8BF5C5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2290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2A75A9D3-AB6C-4FD2-A3D5-4ADAB9034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93EE3-7D99-4091-93EE-2613ABAE62E2}" type="datetimeFigureOut">
              <a:rPr lang="nl-NL" smtClean="0"/>
              <a:t>3-2-2020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8B2F0430-4403-4837-8FCA-C6FE496C8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A1E82E0-5788-457A-8F64-C6B706380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448DF-27D4-454B-ADD7-2DBC8BF5C5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5625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745A4C-6231-464B-92DF-1EAA6191F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1B98337-9A4D-44F1-92E1-F0AF47E4BA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29D5479-7F30-42CF-877D-CBC54DE7DF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C45B264-80EA-4F30-8267-4C17751D5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93EE3-7D99-4091-93EE-2613ABAE62E2}" type="datetimeFigureOut">
              <a:rPr lang="nl-NL" smtClean="0"/>
              <a:t>3-2-2020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3245D37-B075-4F06-B8CA-8950B6482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767B6CD-CBFD-4D15-9692-B76253F78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448DF-27D4-454B-ADD7-2DBC8BF5C5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9312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A7663A-51DC-4D46-9DC6-371BD8983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054AE09B-890F-4866-A723-8CD1D8FA31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696B1AF-F885-4896-A43C-8109BFD226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728F856-40C5-4908-B8EA-0F69A2050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93EE3-7D99-4091-93EE-2613ABAE62E2}" type="datetimeFigureOut">
              <a:rPr lang="nl-NL" smtClean="0"/>
              <a:t>3-2-2020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A7DBD01-16AE-43E7-99AF-C0F92CB38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B6D368E-0770-47DD-A4FB-BCEB0E558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448DF-27D4-454B-ADD7-2DBC8BF5C5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1712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8DE6F3E8-EA0D-41D7-99DD-3D0C13AF8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F7F31C3-DCAB-444F-A914-AD82B76134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A9465D8-6EBF-4A37-88CA-F696219555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93EE3-7D99-4091-93EE-2613ABAE62E2}" type="datetimeFigureOut">
              <a:rPr lang="nl-NL" smtClean="0"/>
              <a:t>3-2-2020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131D720-E57E-4C2C-9D84-E06E1F8C1F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011B25C-8916-4289-AF51-867109ECB8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0448DF-27D4-454B-ADD7-2DBC8BF5C5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4646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deeplink.rechtspraak.nl/uitspraak?id=ECLI:NL:RBAMS:2019:8244" TargetMode="External"/><Relationship Id="rId3" Type="http://schemas.openxmlformats.org/officeDocument/2006/relationships/hyperlink" Target="http://deeplink.rechtspraak.nl/uitspraak?id=ECLI:NL:RBMNE:2019:215" TargetMode="External"/><Relationship Id="rId7" Type="http://schemas.openxmlformats.org/officeDocument/2006/relationships/hyperlink" Target="http://deeplink.rechtspraak.nl/uitspraak?id=ECLI:NL:RBDHA:2019:5000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eeplink.rechtspraak.nl/uitspraak?id=ECLI:NL:RBGEL:2019:4254" TargetMode="External"/><Relationship Id="rId5" Type="http://schemas.openxmlformats.org/officeDocument/2006/relationships/hyperlink" Target="http://deeplink.rechtspraak.nl/uitspraak?id=ECLI:NL:RBGEL:2019:1910" TargetMode="External"/><Relationship Id="rId4" Type="http://schemas.openxmlformats.org/officeDocument/2006/relationships/hyperlink" Target="http://deeplink.rechtspraak.nl/uitspraak?id=ECLI:NL:RBLIM:2019:331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image" Target="../media/image1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1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D411E76F-1D0D-4E3B-8172-E46B951913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FF0000"/>
                </a:solidFill>
              </a:rPr>
              <a:t>Let op: deze presentatie bevat kleine lettertjes!</a:t>
            </a:r>
          </a:p>
        </p:txBody>
      </p:sp>
      <p:sp>
        <p:nvSpPr>
          <p:cNvPr id="5" name="Ondertitel 4">
            <a:extLst>
              <a:ext uri="{FF2B5EF4-FFF2-40B4-BE49-F238E27FC236}">
                <a16:creationId xmlns:a16="http://schemas.microsoft.com/office/drawing/2014/main" id="{6545742A-63D6-45E6-A352-4249004EB44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  <a:p>
            <a:r>
              <a:rPr lang="nl-NL" sz="3600" dirty="0">
                <a:solidFill>
                  <a:srgbClr val="002060"/>
                </a:solidFill>
              </a:rPr>
              <a:t>INVORDERING UIT BALANS</a:t>
            </a:r>
          </a:p>
        </p:txBody>
      </p:sp>
      <p:pic>
        <p:nvPicPr>
          <p:cNvPr id="7" name="Afbeelding 6" descr="Afbeelding met voedsel, tekening, teken&#10;&#10;Automatisch gegenereerde beschrijving">
            <a:extLst>
              <a:ext uri="{FF2B5EF4-FFF2-40B4-BE49-F238E27FC236}">
                <a16:creationId xmlns:a16="http://schemas.microsoft.com/office/drawing/2014/main" id="{80D8B328-AE1B-4F24-B701-12DFBC39BC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72" y="155441"/>
            <a:ext cx="2509856" cy="966922"/>
          </a:xfrm>
          <a:prstGeom prst="rect">
            <a:avLst/>
          </a:prstGeom>
        </p:spPr>
      </p:pic>
      <p:pic>
        <p:nvPicPr>
          <p:cNvPr id="9" name="Afbeelding 8" descr="Afbeelding met kamer, tekening&#10;&#10;Automatisch gegenereerde beschrijving">
            <a:extLst>
              <a:ext uri="{FF2B5EF4-FFF2-40B4-BE49-F238E27FC236}">
                <a16:creationId xmlns:a16="http://schemas.microsoft.com/office/drawing/2014/main" id="{49613426-B4B9-4E81-910C-AF1243978E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2579" y="3391300"/>
            <a:ext cx="3466700" cy="34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3515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C2E3F2-F7CF-49DD-9A1B-C0F4A3643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		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FC893DE5-8F51-4027-B82C-D2AE225D05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875" y="0"/>
            <a:ext cx="2143125" cy="2143125"/>
          </a:xfr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F604FF28-1FA3-4AF1-B7F4-19A5F323B519}"/>
              </a:ext>
            </a:extLst>
          </p:cNvPr>
          <p:cNvSpPr txBox="1"/>
          <p:nvPr/>
        </p:nvSpPr>
        <p:spPr>
          <a:xfrm>
            <a:off x="1605452" y="871507"/>
            <a:ext cx="9427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b="1" dirty="0">
                <a:solidFill>
                  <a:srgbClr val="0070C0"/>
                </a:solidFill>
              </a:rPr>
              <a:t>Incassokosten</a:t>
            </a:r>
          </a:p>
        </p:txBody>
      </p:sp>
      <p:graphicFrame>
        <p:nvGraphicFramePr>
          <p:cNvPr id="3" name="Tabel 2">
            <a:extLst>
              <a:ext uri="{FF2B5EF4-FFF2-40B4-BE49-F238E27FC236}">
                <a16:creationId xmlns:a16="http://schemas.microsoft.com/office/drawing/2014/main" id="{0C96B014-7EBC-44FB-B55B-6E1B570015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5680653"/>
              </p:ext>
            </p:extLst>
          </p:nvPr>
        </p:nvGraphicFramePr>
        <p:xfrm>
          <a:off x="1605452" y="1690688"/>
          <a:ext cx="8832328" cy="40369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16164">
                  <a:extLst>
                    <a:ext uri="{9D8B030D-6E8A-4147-A177-3AD203B41FA5}">
                      <a16:colId xmlns:a16="http://schemas.microsoft.com/office/drawing/2014/main" val="3925335046"/>
                    </a:ext>
                  </a:extLst>
                </a:gridCol>
                <a:gridCol w="4416164">
                  <a:extLst>
                    <a:ext uri="{9D8B030D-6E8A-4147-A177-3AD203B41FA5}">
                      <a16:colId xmlns:a16="http://schemas.microsoft.com/office/drawing/2014/main" val="1736067168"/>
                    </a:ext>
                  </a:extLst>
                </a:gridCol>
              </a:tblGrid>
              <a:tr h="6728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nl-NL" sz="2400" dirty="0">
                          <a:effectLst/>
                        </a:rPr>
                        <a:t>Hoofdsom</a:t>
                      </a:r>
                      <a:endParaRPr lang="nl-NL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nl-NL" sz="2400">
                          <a:effectLst/>
                        </a:rPr>
                        <a:t>Hoogte incassokosten</a:t>
                      </a:r>
                      <a:endParaRPr lang="nl-NL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/>
                </a:tc>
                <a:extLst>
                  <a:ext uri="{0D108BD9-81ED-4DB2-BD59-A6C34878D82A}">
                    <a16:rowId xmlns:a16="http://schemas.microsoft.com/office/drawing/2014/main" val="2008901036"/>
                  </a:ext>
                </a:extLst>
              </a:tr>
              <a:tr h="6728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nl-NL" sz="2400" dirty="0">
                          <a:effectLst/>
                        </a:rPr>
                        <a:t>over de eerste € 2.500</a:t>
                      </a:r>
                      <a:endParaRPr lang="nl-NL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nl-NL" sz="2400" dirty="0">
                          <a:effectLst/>
                        </a:rPr>
                        <a:t>15% (minimaal € 40)</a:t>
                      </a:r>
                      <a:endParaRPr lang="nl-NL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b"/>
                </a:tc>
                <a:extLst>
                  <a:ext uri="{0D108BD9-81ED-4DB2-BD59-A6C34878D82A}">
                    <a16:rowId xmlns:a16="http://schemas.microsoft.com/office/drawing/2014/main" val="1156381022"/>
                  </a:ext>
                </a:extLst>
              </a:tr>
              <a:tr h="6728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nl-NL" sz="2400" dirty="0">
                          <a:effectLst/>
                        </a:rPr>
                        <a:t>over de volgende € 2.500</a:t>
                      </a:r>
                      <a:endParaRPr lang="nl-NL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nl-NL" sz="2400" dirty="0">
                          <a:effectLst/>
                        </a:rPr>
                        <a:t>10%</a:t>
                      </a:r>
                      <a:endParaRPr lang="nl-NL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b"/>
                </a:tc>
                <a:extLst>
                  <a:ext uri="{0D108BD9-81ED-4DB2-BD59-A6C34878D82A}">
                    <a16:rowId xmlns:a16="http://schemas.microsoft.com/office/drawing/2014/main" val="1960428377"/>
                  </a:ext>
                </a:extLst>
              </a:tr>
              <a:tr h="6728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nl-NL" sz="2400" dirty="0">
                          <a:effectLst/>
                        </a:rPr>
                        <a:t>over de volgende € 5.000</a:t>
                      </a:r>
                      <a:endParaRPr lang="nl-NL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nl-NL" sz="2400" dirty="0">
                          <a:effectLst/>
                        </a:rPr>
                        <a:t>5%</a:t>
                      </a:r>
                      <a:endParaRPr lang="nl-NL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b"/>
                </a:tc>
                <a:extLst>
                  <a:ext uri="{0D108BD9-81ED-4DB2-BD59-A6C34878D82A}">
                    <a16:rowId xmlns:a16="http://schemas.microsoft.com/office/drawing/2014/main" val="2423935569"/>
                  </a:ext>
                </a:extLst>
              </a:tr>
              <a:tr h="6728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nl-NL" sz="2400" dirty="0">
                          <a:effectLst/>
                        </a:rPr>
                        <a:t>over de volgende € 190.000</a:t>
                      </a:r>
                      <a:endParaRPr lang="nl-NL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nl-NL" sz="2400" dirty="0">
                          <a:effectLst/>
                        </a:rPr>
                        <a:t>1%</a:t>
                      </a:r>
                      <a:endParaRPr lang="nl-NL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b"/>
                </a:tc>
                <a:extLst>
                  <a:ext uri="{0D108BD9-81ED-4DB2-BD59-A6C34878D82A}">
                    <a16:rowId xmlns:a16="http://schemas.microsoft.com/office/drawing/2014/main" val="884910798"/>
                  </a:ext>
                </a:extLst>
              </a:tr>
              <a:tr h="6728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nl-NL" sz="2400" dirty="0">
                          <a:effectLst/>
                        </a:rPr>
                        <a:t>over het meerdere</a:t>
                      </a:r>
                      <a:endParaRPr lang="nl-NL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nl-NL" sz="2400" dirty="0">
                          <a:effectLst/>
                        </a:rPr>
                        <a:t>0,5% (max. totaal € 6775)</a:t>
                      </a:r>
                      <a:endParaRPr lang="nl-NL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b"/>
                </a:tc>
                <a:extLst>
                  <a:ext uri="{0D108BD9-81ED-4DB2-BD59-A6C34878D82A}">
                    <a16:rowId xmlns:a16="http://schemas.microsoft.com/office/drawing/2014/main" val="10887418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9211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C2E3F2-F7CF-49DD-9A1B-C0F4A3643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		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FC893DE5-8F51-4027-B82C-D2AE225D05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875" y="0"/>
            <a:ext cx="2143125" cy="2143125"/>
          </a:xfr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F604FF28-1FA3-4AF1-B7F4-19A5F323B519}"/>
              </a:ext>
            </a:extLst>
          </p:cNvPr>
          <p:cNvSpPr txBox="1"/>
          <p:nvPr/>
        </p:nvSpPr>
        <p:spPr>
          <a:xfrm>
            <a:off x="1605452" y="871507"/>
            <a:ext cx="9427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b="1" dirty="0">
                <a:solidFill>
                  <a:srgbClr val="0070C0"/>
                </a:solidFill>
              </a:rPr>
              <a:t>Gerechtelijke kosten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67D61527-CB5B-4714-9419-2980BD3F5970}"/>
              </a:ext>
            </a:extLst>
          </p:cNvPr>
          <p:cNvSpPr/>
          <p:nvPr/>
        </p:nvSpPr>
        <p:spPr>
          <a:xfrm>
            <a:off x="1523999" y="2055813"/>
            <a:ext cx="7644714" cy="23727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l-NL" sz="2800" dirty="0">
                <a:solidFill>
                  <a:srgbClr val="00206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Griffierechten</a:t>
            </a:r>
            <a:endParaRPr lang="nl-NL" sz="28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l-NL" sz="2800" dirty="0">
                <a:solidFill>
                  <a:srgbClr val="00206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Kosten betekening dagvaarding</a:t>
            </a:r>
            <a:endParaRPr lang="nl-NL" sz="28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l-NL" sz="2800" dirty="0">
                <a:solidFill>
                  <a:srgbClr val="00206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Inzage Basisregistratie personen (BRP)</a:t>
            </a:r>
            <a:endParaRPr lang="nl-NL" sz="28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l-NL" sz="2800" dirty="0">
                <a:solidFill>
                  <a:srgbClr val="00206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Inzage digitaal beslagregister (DBR)</a:t>
            </a:r>
            <a:endParaRPr lang="nl-NL" sz="28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nl-NL" sz="2800" dirty="0">
                <a:solidFill>
                  <a:srgbClr val="00206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Salaris van de gemachtigde</a:t>
            </a:r>
            <a:endParaRPr lang="nl-NL" sz="2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2018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C2E3F2-F7CF-49DD-9A1B-C0F4A3643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		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FC893DE5-8F51-4027-B82C-D2AE225D05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875" y="0"/>
            <a:ext cx="2143125" cy="2143125"/>
          </a:xfr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F604FF28-1FA3-4AF1-B7F4-19A5F323B519}"/>
              </a:ext>
            </a:extLst>
          </p:cNvPr>
          <p:cNvSpPr txBox="1"/>
          <p:nvPr/>
        </p:nvSpPr>
        <p:spPr>
          <a:xfrm>
            <a:off x="1605452" y="871507"/>
            <a:ext cx="9427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b="1" dirty="0">
                <a:solidFill>
                  <a:srgbClr val="0070C0"/>
                </a:solidFill>
              </a:rPr>
              <a:t>Gerechtelijke kosten</a:t>
            </a:r>
          </a:p>
        </p:txBody>
      </p:sp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3BB08270-3871-4FC3-BAF0-215C4EB2B6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5514241"/>
              </p:ext>
            </p:extLst>
          </p:nvPr>
        </p:nvGraphicFramePr>
        <p:xfrm>
          <a:off x="1935805" y="1690688"/>
          <a:ext cx="7752943" cy="42412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74398">
                  <a:extLst>
                    <a:ext uri="{9D8B030D-6E8A-4147-A177-3AD203B41FA5}">
                      <a16:colId xmlns:a16="http://schemas.microsoft.com/office/drawing/2014/main" val="1042538431"/>
                    </a:ext>
                  </a:extLst>
                </a:gridCol>
                <a:gridCol w="1879124">
                  <a:extLst>
                    <a:ext uri="{9D8B030D-6E8A-4147-A177-3AD203B41FA5}">
                      <a16:colId xmlns:a16="http://schemas.microsoft.com/office/drawing/2014/main" val="3110952831"/>
                    </a:ext>
                  </a:extLst>
                </a:gridCol>
                <a:gridCol w="1999421">
                  <a:extLst>
                    <a:ext uri="{9D8B030D-6E8A-4147-A177-3AD203B41FA5}">
                      <a16:colId xmlns:a16="http://schemas.microsoft.com/office/drawing/2014/main" val="3040617718"/>
                    </a:ext>
                  </a:extLst>
                </a:gridCol>
              </a:tblGrid>
              <a:tr h="11713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nl-NL" sz="2000" dirty="0">
                          <a:effectLst/>
                        </a:rPr>
                        <a:t>Dagvaardingzaken</a:t>
                      </a:r>
                      <a:endParaRPr lang="nl-N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nl-NL" sz="2000">
                          <a:effectLst/>
                        </a:rPr>
                        <a:t>Griffierecht rechtspersoon</a:t>
                      </a:r>
                      <a:endParaRPr lang="nl-N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nl-NL" sz="2000">
                          <a:effectLst/>
                        </a:rPr>
                        <a:t>Griffierecht </a:t>
                      </a:r>
                      <a:br>
                        <a:rPr lang="nl-NL" sz="2000">
                          <a:effectLst/>
                        </a:rPr>
                      </a:br>
                      <a:r>
                        <a:rPr lang="nl-NL" sz="2000">
                          <a:effectLst/>
                        </a:rPr>
                        <a:t>natuurlijk persoon</a:t>
                      </a:r>
                      <a:endParaRPr lang="nl-N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/>
                </a:tc>
                <a:extLst>
                  <a:ext uri="{0D108BD9-81ED-4DB2-BD59-A6C34878D82A}">
                    <a16:rowId xmlns:a16="http://schemas.microsoft.com/office/drawing/2014/main" val="1992550937"/>
                  </a:ext>
                </a:extLst>
              </a:tr>
              <a:tr h="9493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nl-NL" sz="2000">
                          <a:effectLst/>
                        </a:rPr>
                        <a:t>Onbepaalde waarde of vordering met waarde  niet meer dan € 500</a:t>
                      </a:r>
                      <a:endParaRPr lang="nl-N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nl-NL" sz="2000" dirty="0">
                          <a:effectLst/>
                        </a:rPr>
                        <a:t>€ 124</a:t>
                      </a:r>
                      <a:endParaRPr lang="nl-N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nl-NL" sz="2000" dirty="0">
                          <a:effectLst/>
                        </a:rPr>
                        <a:t>€   83</a:t>
                      </a:r>
                      <a:br>
                        <a:rPr lang="nl-NL" sz="2000" dirty="0">
                          <a:effectLst/>
                        </a:rPr>
                      </a:br>
                      <a:endParaRPr lang="nl-N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b"/>
                </a:tc>
                <a:extLst>
                  <a:ext uri="{0D108BD9-81ED-4DB2-BD59-A6C34878D82A}">
                    <a16:rowId xmlns:a16="http://schemas.microsoft.com/office/drawing/2014/main" val="1988399202"/>
                  </a:ext>
                </a:extLst>
              </a:tr>
              <a:tr h="9493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nl-NL" sz="2000" dirty="0">
                          <a:effectLst/>
                        </a:rPr>
                        <a:t>Vordering met waarde meer dan € 500 en niet meer dan € 12.500</a:t>
                      </a:r>
                      <a:endParaRPr lang="nl-N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nl-NL" sz="2000" dirty="0">
                          <a:effectLst/>
                        </a:rPr>
                        <a:t>€ 499</a:t>
                      </a:r>
                      <a:endParaRPr lang="nl-N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nl-NL" sz="2000" dirty="0">
                          <a:effectLst/>
                        </a:rPr>
                        <a:t>€ 236</a:t>
                      </a:r>
                      <a:br>
                        <a:rPr lang="nl-NL" sz="2000" dirty="0">
                          <a:effectLst/>
                        </a:rPr>
                      </a:br>
                      <a:endParaRPr lang="nl-N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b"/>
                </a:tc>
                <a:extLst>
                  <a:ext uri="{0D108BD9-81ED-4DB2-BD59-A6C34878D82A}">
                    <a16:rowId xmlns:a16="http://schemas.microsoft.com/office/drawing/2014/main" val="1632123746"/>
                  </a:ext>
                </a:extLst>
              </a:tr>
              <a:tr h="11713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nl-NL" sz="2000">
                          <a:effectLst/>
                        </a:rPr>
                        <a:t>Vordering met waarde meer dan € 12.500</a:t>
                      </a:r>
                      <a:br>
                        <a:rPr lang="nl-NL" sz="2000">
                          <a:effectLst/>
                        </a:rPr>
                      </a:br>
                      <a:r>
                        <a:rPr lang="nl-NL" sz="2000">
                          <a:effectLst/>
                        </a:rPr>
                        <a:t>           </a:t>
                      </a:r>
                      <a:endParaRPr lang="nl-N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nl-NL" sz="2000" dirty="0">
                          <a:effectLst/>
                        </a:rPr>
                        <a:t>€ 996</a:t>
                      </a:r>
                      <a:endParaRPr lang="nl-N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nl-NL" sz="2000" dirty="0">
                          <a:effectLst/>
                        </a:rPr>
                        <a:t>€ 499</a:t>
                      </a:r>
                      <a:br>
                        <a:rPr lang="nl-NL" sz="2000" dirty="0">
                          <a:effectLst/>
                        </a:rPr>
                      </a:br>
                      <a:endParaRPr lang="nl-N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/>
                </a:tc>
                <a:extLst>
                  <a:ext uri="{0D108BD9-81ED-4DB2-BD59-A6C34878D82A}">
                    <a16:rowId xmlns:a16="http://schemas.microsoft.com/office/drawing/2014/main" val="19078701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9244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C2E3F2-F7CF-49DD-9A1B-C0F4A3643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		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F604FF28-1FA3-4AF1-B7F4-19A5F323B519}"/>
              </a:ext>
            </a:extLst>
          </p:cNvPr>
          <p:cNvSpPr txBox="1"/>
          <p:nvPr/>
        </p:nvSpPr>
        <p:spPr>
          <a:xfrm>
            <a:off x="1605452" y="871507"/>
            <a:ext cx="9427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b="1" dirty="0">
                <a:solidFill>
                  <a:srgbClr val="0070C0"/>
                </a:solidFill>
              </a:rPr>
              <a:t>Gerechtelijke kosten</a:t>
            </a:r>
          </a:p>
        </p:txBody>
      </p:sp>
      <p:graphicFrame>
        <p:nvGraphicFramePr>
          <p:cNvPr id="3" name="Tabel 2">
            <a:extLst>
              <a:ext uri="{FF2B5EF4-FFF2-40B4-BE49-F238E27FC236}">
                <a16:creationId xmlns:a16="http://schemas.microsoft.com/office/drawing/2014/main" id="{014EDB54-A8C3-4498-A4A2-72E0942E9A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5757936"/>
              </p:ext>
            </p:extLst>
          </p:nvPr>
        </p:nvGraphicFramePr>
        <p:xfrm>
          <a:off x="838200" y="683523"/>
          <a:ext cx="10661725" cy="50182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25404">
                  <a:extLst>
                    <a:ext uri="{9D8B030D-6E8A-4147-A177-3AD203B41FA5}">
                      <a16:colId xmlns:a16="http://schemas.microsoft.com/office/drawing/2014/main" val="1318283709"/>
                    </a:ext>
                  </a:extLst>
                </a:gridCol>
                <a:gridCol w="1759701">
                  <a:extLst>
                    <a:ext uri="{9D8B030D-6E8A-4147-A177-3AD203B41FA5}">
                      <a16:colId xmlns:a16="http://schemas.microsoft.com/office/drawing/2014/main" val="1988118051"/>
                    </a:ext>
                  </a:extLst>
                </a:gridCol>
                <a:gridCol w="1927909">
                  <a:extLst>
                    <a:ext uri="{9D8B030D-6E8A-4147-A177-3AD203B41FA5}">
                      <a16:colId xmlns:a16="http://schemas.microsoft.com/office/drawing/2014/main" val="3228765191"/>
                    </a:ext>
                  </a:extLst>
                </a:gridCol>
                <a:gridCol w="1926733">
                  <a:extLst>
                    <a:ext uri="{9D8B030D-6E8A-4147-A177-3AD203B41FA5}">
                      <a16:colId xmlns:a16="http://schemas.microsoft.com/office/drawing/2014/main" val="3700451907"/>
                    </a:ext>
                  </a:extLst>
                </a:gridCol>
                <a:gridCol w="2221978">
                  <a:extLst>
                    <a:ext uri="{9D8B030D-6E8A-4147-A177-3AD203B41FA5}">
                      <a16:colId xmlns:a16="http://schemas.microsoft.com/office/drawing/2014/main" val="3958178737"/>
                    </a:ext>
                  </a:extLst>
                </a:gridCol>
              </a:tblGrid>
              <a:tr h="14814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Dagvaardingszaken</a:t>
                      </a:r>
                      <a:br>
                        <a:rPr lang="nl-NL" sz="2400" dirty="0">
                          <a:effectLst/>
                        </a:rPr>
                      </a:br>
                      <a:br>
                        <a:rPr lang="nl-NL" sz="2400" dirty="0">
                          <a:effectLst/>
                        </a:rPr>
                      </a:br>
                      <a:br>
                        <a:rPr lang="nl-NL" sz="2400" dirty="0">
                          <a:effectLst/>
                        </a:rPr>
                      </a:br>
                      <a:endParaRPr lang="nl-NL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Griffierecht </a:t>
                      </a:r>
                      <a:endParaRPr lang="nl-NL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Exploot-</a:t>
                      </a:r>
                      <a:br>
                        <a:rPr lang="nl-NL" sz="2400" dirty="0">
                          <a:effectLst/>
                        </a:rPr>
                      </a:br>
                      <a:r>
                        <a:rPr lang="nl-NL" sz="2400" dirty="0">
                          <a:effectLst/>
                        </a:rPr>
                        <a:t>kosten</a:t>
                      </a:r>
                      <a:endParaRPr lang="nl-NL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Salaris gemachtigde</a:t>
                      </a:r>
                      <a:endParaRPr lang="nl-NL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Totaal</a:t>
                      </a:r>
                      <a:br>
                        <a:rPr lang="nl-NL" sz="2400">
                          <a:effectLst/>
                        </a:rPr>
                      </a:br>
                      <a:br>
                        <a:rPr lang="nl-NL" sz="2400">
                          <a:effectLst/>
                        </a:rPr>
                      </a:br>
                      <a:br>
                        <a:rPr lang="nl-NL" sz="2400">
                          <a:effectLst/>
                        </a:rPr>
                      </a:br>
                      <a:endParaRPr lang="nl-NL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ctr"/>
                </a:tc>
                <a:extLst>
                  <a:ext uri="{0D108BD9-81ED-4DB2-BD59-A6C34878D82A}">
                    <a16:rowId xmlns:a16="http://schemas.microsoft.com/office/drawing/2014/main" val="1888839992"/>
                  </a:ext>
                </a:extLst>
              </a:tr>
              <a:tr h="11069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t/m € 500</a:t>
                      </a:r>
                      <a:br>
                        <a:rPr lang="nl-NL" sz="2400">
                          <a:effectLst/>
                        </a:rPr>
                      </a:br>
                      <a:br>
                        <a:rPr lang="nl-NL" sz="2400">
                          <a:effectLst/>
                        </a:rPr>
                      </a:br>
                      <a:endParaRPr lang="nl-NL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€ 124</a:t>
                      </a:r>
                      <a:endParaRPr lang="nl-NL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€ 105</a:t>
                      </a:r>
                      <a:endParaRPr lang="nl-NL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€ 36 - € 72</a:t>
                      </a:r>
                      <a:endParaRPr lang="nl-NL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€ 265  - € 301</a:t>
                      </a:r>
                      <a:br>
                        <a:rPr lang="nl-NL" sz="2400" dirty="0">
                          <a:effectLst/>
                        </a:rPr>
                      </a:br>
                      <a:endParaRPr lang="nl-NL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extLst>
                  <a:ext uri="{0D108BD9-81ED-4DB2-BD59-A6C34878D82A}">
                    <a16:rowId xmlns:a16="http://schemas.microsoft.com/office/drawing/2014/main" val="487375051"/>
                  </a:ext>
                </a:extLst>
              </a:tr>
              <a:tr h="11069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€ 500,01 - € 12.500</a:t>
                      </a:r>
                      <a:br>
                        <a:rPr lang="nl-NL" sz="2400" dirty="0">
                          <a:effectLst/>
                        </a:rPr>
                      </a:br>
                      <a:br>
                        <a:rPr lang="nl-NL" sz="2400" dirty="0">
                          <a:effectLst/>
                        </a:rPr>
                      </a:br>
                      <a:endParaRPr lang="nl-NL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€ 499</a:t>
                      </a:r>
                      <a:endParaRPr lang="nl-NL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€ 105</a:t>
                      </a:r>
                      <a:endParaRPr lang="nl-NL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€ 120 - € 360</a:t>
                      </a:r>
                      <a:endParaRPr lang="nl-NL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€ 724 - € 964</a:t>
                      </a:r>
                      <a:br>
                        <a:rPr lang="nl-NL" sz="2400" dirty="0">
                          <a:effectLst/>
                        </a:rPr>
                      </a:br>
                      <a:endParaRPr lang="nl-NL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extLst>
                  <a:ext uri="{0D108BD9-81ED-4DB2-BD59-A6C34878D82A}">
                    <a16:rowId xmlns:a16="http://schemas.microsoft.com/office/drawing/2014/main" val="3465066159"/>
                  </a:ext>
                </a:extLst>
              </a:tr>
              <a:tr h="11069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€ 12.500,01 - € 25.000</a:t>
                      </a:r>
                      <a:br>
                        <a:rPr lang="nl-NL" sz="2400">
                          <a:effectLst/>
                        </a:rPr>
                      </a:br>
                      <a:r>
                        <a:rPr lang="nl-NL" sz="2400">
                          <a:effectLst/>
                        </a:rPr>
                        <a:t>           </a:t>
                      </a:r>
                      <a:endParaRPr lang="nl-NL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€ 996</a:t>
                      </a:r>
                      <a:endParaRPr lang="nl-NL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€ 105</a:t>
                      </a:r>
                      <a:endParaRPr lang="nl-NL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€ 360 - € 480</a:t>
                      </a:r>
                      <a:endParaRPr lang="nl-NL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€ 1.461 - € 1.581</a:t>
                      </a:r>
                      <a:br>
                        <a:rPr lang="nl-NL" sz="2400" dirty="0">
                          <a:effectLst/>
                        </a:rPr>
                      </a:br>
                      <a:endParaRPr lang="nl-NL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extLst>
                  <a:ext uri="{0D108BD9-81ED-4DB2-BD59-A6C34878D82A}">
                    <a16:rowId xmlns:a16="http://schemas.microsoft.com/office/drawing/2014/main" val="647545482"/>
                  </a:ext>
                </a:extLst>
              </a:tr>
            </a:tbl>
          </a:graphicData>
        </a:graphic>
      </p:graphicFrame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6A8194C-C303-449A-B4FF-3E745FA346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19983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C2E3F2-F7CF-49DD-9A1B-C0F4A3643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		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FC893DE5-8F51-4027-B82C-D2AE225D05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875" y="0"/>
            <a:ext cx="2143125" cy="2143125"/>
          </a:xfr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F604FF28-1FA3-4AF1-B7F4-19A5F323B519}"/>
              </a:ext>
            </a:extLst>
          </p:cNvPr>
          <p:cNvSpPr txBox="1"/>
          <p:nvPr/>
        </p:nvSpPr>
        <p:spPr>
          <a:xfrm>
            <a:off x="1613689" y="904458"/>
            <a:ext cx="9427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b="1" dirty="0">
                <a:solidFill>
                  <a:srgbClr val="0070C0"/>
                </a:solidFill>
              </a:rPr>
              <a:t>De rechter over kosten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CEB24CDA-F4A6-45F5-8B51-90F0C79483D5}"/>
              </a:ext>
            </a:extLst>
          </p:cNvPr>
          <p:cNvSpPr txBox="1"/>
          <p:nvPr/>
        </p:nvSpPr>
        <p:spPr>
          <a:xfrm>
            <a:off x="1400433" y="1944887"/>
            <a:ext cx="9505538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0070C0"/>
                </a:solidFill>
              </a:rPr>
              <a:t>Te snel dagvaarden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l-NL" dirty="0"/>
              <a:t>Rb Midden-Nederland 23 januari 2019, </a:t>
            </a:r>
            <a:r>
              <a:rPr lang="nl-NL" u="sng" dirty="0">
                <a:hlinkClick r:id="rId3"/>
              </a:rPr>
              <a:t>ECLI:NL:RBMNE:2019:215</a:t>
            </a:r>
            <a:r>
              <a:rPr lang="nl-NL" dirty="0"/>
              <a:t>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l-NL" dirty="0"/>
              <a:t>Rb Limburg 16 januari 2019, </a:t>
            </a:r>
            <a:r>
              <a:rPr lang="nl-NL" u="sng" dirty="0">
                <a:hlinkClick r:id="rId4"/>
              </a:rPr>
              <a:t>ECLI:NL:RBLIM:2019:331</a:t>
            </a:r>
            <a:r>
              <a:rPr lang="nl-NL" dirty="0"/>
              <a:t>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l-NL" dirty="0"/>
              <a:t>Rb Gelderland 10 mei 2019, </a:t>
            </a:r>
            <a:r>
              <a:rPr lang="nl-NL" u="sng" dirty="0">
                <a:hlinkClick r:id="rId5"/>
              </a:rPr>
              <a:t>ECLI:NL:RBGEL:2019:1910</a:t>
            </a:r>
            <a:r>
              <a:rPr lang="nl-NL" dirty="0"/>
              <a:t>.</a:t>
            </a:r>
          </a:p>
          <a:p>
            <a:pPr lvl="1"/>
            <a:endParaRPr lang="nl-NL" sz="2800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0070C0"/>
                </a:solidFill>
              </a:rPr>
              <a:t>Onzorgvuldig procederen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l-NL" dirty="0"/>
              <a:t>Rb Gelderland 25 september 2019, </a:t>
            </a:r>
            <a:r>
              <a:rPr lang="nl-NL" u="sng" dirty="0">
                <a:hlinkClick r:id="rId6"/>
              </a:rPr>
              <a:t>ECLI:NL:RBGEL:2019:4254</a:t>
            </a:r>
            <a:r>
              <a:rPr lang="nl-NL" dirty="0"/>
              <a:t>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l-NL" dirty="0"/>
              <a:t>Rb Rotterdam 26 juli 2019, </a:t>
            </a:r>
            <a:r>
              <a:rPr lang="nl-NL" u="sng" dirty="0"/>
              <a:t>ECLI:NL:RBROT:2019:5658</a:t>
            </a:r>
          </a:p>
          <a:p>
            <a:pPr lvl="1"/>
            <a:endParaRPr lang="nl-NL" sz="2800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0070C0"/>
                </a:solidFill>
              </a:rPr>
              <a:t>Onnodig procederen vanwege gering belang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l-NL" dirty="0"/>
              <a:t>Rb Den Haag 15 mei 2019, </a:t>
            </a:r>
            <a:r>
              <a:rPr lang="nl-NL" u="sng" dirty="0">
                <a:hlinkClick r:id="rId7"/>
              </a:rPr>
              <a:t>ECLI:NL:RBDHA:2019:5000</a:t>
            </a:r>
            <a:r>
              <a:rPr lang="nl-NL" dirty="0"/>
              <a:t>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l-NL" dirty="0"/>
              <a:t>Rb Amsterdam 7 november 2019, </a:t>
            </a:r>
            <a:r>
              <a:rPr lang="nl-NL" u="sng" dirty="0">
                <a:hlinkClick r:id="rId8"/>
              </a:rPr>
              <a:t>ECLI:NL:RBAMS:2019:8244</a:t>
            </a:r>
            <a:r>
              <a:rPr lang="nl-NL" dirty="0"/>
              <a:t>.</a:t>
            </a:r>
            <a:endParaRPr lang="nl-NL" dirty="0">
              <a:solidFill>
                <a:srgbClr val="0070C0"/>
              </a:solidFill>
            </a:endParaRPr>
          </a:p>
          <a:p>
            <a:pPr lvl="1"/>
            <a:endParaRPr lang="nl-NL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7814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C2E3F2-F7CF-49DD-9A1B-C0F4A3643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		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FC893DE5-8F51-4027-B82C-D2AE225D05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875" y="0"/>
            <a:ext cx="2143125" cy="2143125"/>
          </a:xfr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F604FF28-1FA3-4AF1-B7F4-19A5F323B519}"/>
              </a:ext>
            </a:extLst>
          </p:cNvPr>
          <p:cNvSpPr txBox="1"/>
          <p:nvPr/>
        </p:nvSpPr>
        <p:spPr>
          <a:xfrm>
            <a:off x="1561296" y="2055813"/>
            <a:ext cx="9427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6CC96386-16B7-49E8-BE6E-F6A7210977C2}"/>
              </a:ext>
            </a:extLst>
          </p:cNvPr>
          <p:cNvSpPr txBox="1"/>
          <p:nvPr/>
        </p:nvSpPr>
        <p:spPr>
          <a:xfrm>
            <a:off x="1269066" y="486787"/>
            <a:ext cx="98266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b="1" dirty="0">
                <a:solidFill>
                  <a:srgbClr val="0070C0"/>
                </a:solidFill>
              </a:rPr>
              <a:t>Executie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57418A09-3E05-4EA5-B6DA-083BAA6AFAC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491" y="1433383"/>
            <a:ext cx="8921139" cy="38223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67899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C2E3F2-F7CF-49DD-9A1B-C0F4A3643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		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FC893DE5-8F51-4027-B82C-D2AE225D05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875" y="0"/>
            <a:ext cx="2143125" cy="2143125"/>
          </a:xfr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6CC96386-16B7-49E8-BE6E-F6A7210977C2}"/>
              </a:ext>
            </a:extLst>
          </p:cNvPr>
          <p:cNvSpPr txBox="1"/>
          <p:nvPr/>
        </p:nvSpPr>
        <p:spPr>
          <a:xfrm>
            <a:off x="1293779" y="486787"/>
            <a:ext cx="98266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b="1" dirty="0">
                <a:solidFill>
                  <a:srgbClr val="0070C0"/>
                </a:solidFill>
              </a:rPr>
              <a:t>Executie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87164D4B-DE15-4C86-8EA8-89F88248CFC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779" y="1388578"/>
            <a:ext cx="9360969" cy="40978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40451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374D2435-F9E1-4D56-91C7-A0BFA8EA96B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54" y="1519218"/>
            <a:ext cx="9826658" cy="416596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3C2E3F2-F7CF-49DD-9A1B-C0F4A3643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		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FC893DE5-8F51-4027-B82C-D2AE225D05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875" y="0"/>
            <a:ext cx="2143125" cy="2143125"/>
          </a:xfr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6CC96386-16B7-49E8-BE6E-F6A7210977C2}"/>
              </a:ext>
            </a:extLst>
          </p:cNvPr>
          <p:cNvSpPr txBox="1"/>
          <p:nvPr/>
        </p:nvSpPr>
        <p:spPr>
          <a:xfrm>
            <a:off x="1293779" y="468959"/>
            <a:ext cx="98266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b="1" dirty="0">
                <a:solidFill>
                  <a:srgbClr val="0070C0"/>
                </a:solidFill>
              </a:rPr>
              <a:t>Executie</a:t>
            </a:r>
          </a:p>
        </p:txBody>
      </p:sp>
    </p:spTree>
    <p:extLst>
      <p:ext uri="{BB962C8B-B14F-4D97-AF65-F5344CB8AC3E}">
        <p14:creationId xmlns:p14="http://schemas.microsoft.com/office/powerpoint/2010/main" val="24241116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C2E3F2-F7CF-49DD-9A1B-C0F4A3643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		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FC893DE5-8F51-4027-B82C-D2AE225D05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875" y="0"/>
            <a:ext cx="2143125" cy="2143125"/>
          </a:xfr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6CC96386-16B7-49E8-BE6E-F6A7210977C2}"/>
              </a:ext>
            </a:extLst>
          </p:cNvPr>
          <p:cNvSpPr txBox="1"/>
          <p:nvPr/>
        </p:nvSpPr>
        <p:spPr>
          <a:xfrm>
            <a:off x="1038406" y="717619"/>
            <a:ext cx="98266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b="1" dirty="0">
                <a:solidFill>
                  <a:srgbClr val="0070C0"/>
                </a:solidFill>
              </a:rPr>
              <a:t>Executie	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19568D29-4ED0-4610-A46B-4C9EEF0D668D}"/>
              </a:ext>
            </a:extLst>
          </p:cNvPr>
          <p:cNvSpPr txBox="1"/>
          <p:nvPr/>
        </p:nvSpPr>
        <p:spPr>
          <a:xfrm>
            <a:off x="1318376" y="1538754"/>
            <a:ext cx="955524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002060"/>
                </a:solidFill>
              </a:rPr>
              <a:t>Tariefmodel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002060"/>
                </a:solidFill>
              </a:rPr>
              <a:t>Tarieven liggen vast in Besluit Tarieven Ambtshandelingen( BTAG)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002060"/>
                </a:solidFill>
              </a:rPr>
              <a:t>Leidde tot prijsafspraken, no cure- no </a:t>
            </a:r>
            <a:r>
              <a:rPr lang="nl-NL" sz="2400" dirty="0" err="1">
                <a:solidFill>
                  <a:srgbClr val="002060"/>
                </a:solidFill>
              </a:rPr>
              <a:t>pay</a:t>
            </a:r>
            <a:r>
              <a:rPr lang="nl-NL" sz="2400" dirty="0">
                <a:solidFill>
                  <a:srgbClr val="002060"/>
                </a:solidFill>
              </a:rPr>
              <a:t>/ no cure-</a:t>
            </a:r>
            <a:r>
              <a:rPr lang="nl-NL" sz="2400" dirty="0" err="1">
                <a:solidFill>
                  <a:srgbClr val="002060"/>
                </a:solidFill>
              </a:rPr>
              <a:t>less</a:t>
            </a:r>
            <a:r>
              <a:rPr lang="nl-NL" sz="2400" dirty="0">
                <a:solidFill>
                  <a:srgbClr val="002060"/>
                </a:solidFill>
              </a:rPr>
              <a:t> </a:t>
            </a:r>
            <a:r>
              <a:rPr lang="nl-NL" sz="2400" dirty="0" err="1">
                <a:solidFill>
                  <a:srgbClr val="002060"/>
                </a:solidFill>
              </a:rPr>
              <a:t>pay</a:t>
            </a:r>
            <a:r>
              <a:rPr lang="nl-NL" sz="2400" dirty="0">
                <a:solidFill>
                  <a:srgbClr val="002060"/>
                </a:solidFill>
              </a:rPr>
              <a:t>/ kick back</a:t>
            </a:r>
          </a:p>
          <a:p>
            <a:pPr lvl="1"/>
            <a:endParaRPr lang="nl-NL" sz="2800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002060"/>
                </a:solidFill>
              </a:rPr>
              <a:t>Uit handen geven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002060"/>
                </a:solidFill>
              </a:rPr>
              <a:t>Opdrachtgever betaalt niet voor diensten </a:t>
            </a:r>
          </a:p>
          <a:p>
            <a:pPr lvl="2"/>
            <a:r>
              <a:rPr lang="nl-NL" sz="2400" dirty="0" err="1">
                <a:solidFill>
                  <a:srgbClr val="002060"/>
                </a:solidFill>
              </a:rPr>
              <a:t>vs</a:t>
            </a:r>
            <a:endParaRPr lang="nl-NL" sz="2400" dirty="0">
              <a:solidFill>
                <a:srgbClr val="002060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002060"/>
                </a:solidFill>
              </a:rPr>
              <a:t>Ministerieplicht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400" dirty="0" err="1">
                <a:solidFill>
                  <a:srgbClr val="002060"/>
                </a:solidFill>
              </a:rPr>
              <a:t>Equality</a:t>
            </a:r>
            <a:r>
              <a:rPr lang="nl-NL" sz="2400" dirty="0">
                <a:solidFill>
                  <a:srgbClr val="002060"/>
                </a:solidFill>
              </a:rPr>
              <a:t> of arms?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400" dirty="0" err="1">
                <a:solidFill>
                  <a:srgbClr val="002060"/>
                </a:solidFill>
              </a:rPr>
              <a:t>Onfhankelijkheid</a:t>
            </a:r>
            <a:r>
              <a:rPr lang="nl-NL" sz="2400" dirty="0">
                <a:solidFill>
                  <a:srgbClr val="002060"/>
                </a:solidFill>
              </a:rPr>
              <a:t> deurwaarder noodzakelijk</a:t>
            </a:r>
          </a:p>
        </p:txBody>
      </p:sp>
    </p:spTree>
    <p:extLst>
      <p:ext uri="{BB962C8B-B14F-4D97-AF65-F5344CB8AC3E}">
        <p14:creationId xmlns:p14="http://schemas.microsoft.com/office/powerpoint/2010/main" val="41438856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3AF4E5-8094-46BF-8425-240820BF4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4000" b="1" dirty="0">
                <a:solidFill>
                  <a:srgbClr val="0070C0"/>
                </a:solidFill>
              </a:rPr>
              <a:t>Executie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F1B747A-56E8-4E4D-BC42-20902A0E66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/>
            <a:r>
              <a:rPr lang="nl-NL" dirty="0">
                <a:solidFill>
                  <a:srgbClr val="002060"/>
                </a:solidFill>
              </a:rPr>
              <a:t>Tuchtrecht</a:t>
            </a:r>
          </a:p>
          <a:p>
            <a:pPr marL="0" indent="0">
              <a:buNone/>
            </a:pPr>
            <a:endParaRPr lang="nl-NL" dirty="0">
              <a:solidFill>
                <a:srgbClr val="002060"/>
              </a:solidFill>
            </a:endParaRPr>
          </a:p>
          <a:p>
            <a:pPr marL="342900" indent="-342900"/>
            <a:r>
              <a:rPr lang="nl-NL" dirty="0">
                <a:solidFill>
                  <a:srgbClr val="002060"/>
                </a:solidFill>
              </a:rPr>
              <a:t>Conceptverordening KBvG</a:t>
            </a:r>
          </a:p>
          <a:p>
            <a:pPr marL="800100" lvl="1" indent="-342900"/>
            <a:r>
              <a:rPr lang="nl-NL" dirty="0">
                <a:solidFill>
                  <a:srgbClr val="002060"/>
                </a:solidFill>
              </a:rPr>
              <a:t>Redelijke vergoeding</a:t>
            </a:r>
          </a:p>
          <a:p>
            <a:pPr marL="800100" lvl="1" indent="-342900"/>
            <a:r>
              <a:rPr lang="nl-NL" dirty="0">
                <a:solidFill>
                  <a:srgbClr val="002060"/>
                </a:solidFill>
              </a:rPr>
              <a:t>Imputatieregeling</a:t>
            </a:r>
          </a:p>
          <a:p>
            <a:pPr marL="800100" lvl="1" indent="-342900"/>
            <a:r>
              <a:rPr lang="nl-NL" dirty="0">
                <a:solidFill>
                  <a:srgbClr val="002060"/>
                </a:solidFill>
              </a:rPr>
              <a:t>Out-of-pocket kosten</a:t>
            </a:r>
          </a:p>
          <a:p>
            <a:pPr marL="800100" lvl="1" indent="-342900"/>
            <a:r>
              <a:rPr lang="nl-NL" dirty="0">
                <a:solidFill>
                  <a:srgbClr val="002060"/>
                </a:solidFill>
              </a:rPr>
              <a:t>Overeenkomsten en derden</a:t>
            </a:r>
          </a:p>
          <a:p>
            <a:pPr marL="457200" lvl="1" indent="0">
              <a:buNone/>
            </a:pPr>
            <a:endParaRPr lang="nl-NL" dirty="0">
              <a:solidFill>
                <a:srgbClr val="002060"/>
              </a:solidFill>
            </a:endParaRPr>
          </a:p>
          <a:p>
            <a:pPr marL="342900" indent="-342900"/>
            <a:r>
              <a:rPr lang="nl-NL" dirty="0">
                <a:solidFill>
                  <a:srgbClr val="002060"/>
                </a:solidFill>
              </a:rPr>
              <a:t>Commissie Oskam ‘Tussen ambt en markt’.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01554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7100A2-DE9F-450C-8927-0E58CBC07A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sz="7200" b="1" dirty="0">
                <a:solidFill>
                  <a:srgbClr val="002060"/>
                </a:solidFill>
              </a:rPr>
              <a:t>Invordering uit balans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1CB163F-B318-4278-92CE-0ACB6D6D37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31221"/>
            <a:ext cx="9144000" cy="2104416"/>
          </a:xfrm>
        </p:spPr>
        <p:txBody>
          <a:bodyPr>
            <a:normAutofit fontScale="92500" lnSpcReduction="20000"/>
          </a:bodyPr>
          <a:lstStyle/>
          <a:p>
            <a:r>
              <a:rPr lang="nl-NL" sz="3000" b="1" dirty="0">
                <a:solidFill>
                  <a:srgbClr val="0070C0"/>
                </a:solidFill>
              </a:rPr>
              <a:t>Oplopende kosten bij de invordering van schulden</a:t>
            </a:r>
          </a:p>
          <a:p>
            <a:endParaRPr lang="nl-NL" sz="3000" b="1" dirty="0">
              <a:solidFill>
                <a:srgbClr val="0070C0"/>
              </a:solidFill>
            </a:endParaRPr>
          </a:p>
          <a:p>
            <a:r>
              <a:rPr lang="nl-NL" sz="3000" b="1" dirty="0">
                <a:solidFill>
                  <a:srgbClr val="00B0F0"/>
                </a:solidFill>
              </a:rPr>
              <a:t>Landelijke Organisatie Sociaal Raadslieden</a:t>
            </a:r>
          </a:p>
          <a:p>
            <a:endParaRPr lang="nl-NL" sz="2800" b="1" dirty="0">
              <a:solidFill>
                <a:srgbClr val="00B0F0"/>
              </a:solidFill>
            </a:endParaRPr>
          </a:p>
          <a:p>
            <a:r>
              <a:rPr lang="nl-NL" sz="3000" b="1" dirty="0">
                <a:solidFill>
                  <a:srgbClr val="0070C0"/>
                </a:solidFill>
              </a:rPr>
              <a:t>Saskia van Muiswinkel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D4CE00DA-D894-4AC9-A167-73C4294030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4037" y="-41275"/>
            <a:ext cx="2143125" cy="2143125"/>
          </a:xfrm>
          <a:prstGeom prst="rect">
            <a:avLst/>
          </a:prstGeom>
        </p:spPr>
      </p:pic>
      <p:pic>
        <p:nvPicPr>
          <p:cNvPr id="5" name="Afbeelding 4" descr="Afbeelding met voedsel, tekening, teken&#10;&#10;Automatisch gegenereerde beschrijving">
            <a:extLst>
              <a:ext uri="{FF2B5EF4-FFF2-40B4-BE49-F238E27FC236}">
                <a16:creationId xmlns:a16="http://schemas.microsoft.com/office/drawing/2014/main" id="{D52FC8D7-C2D7-497B-979F-06D8BB89B9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8" y="123757"/>
            <a:ext cx="3756677" cy="1447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111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BFCB3F49-2D05-46F1-B60C-62E6A0DB1D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405984"/>
            <a:ext cx="6096000" cy="394422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3C2E3F2-F7CF-49DD-9A1B-C0F4A3643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9471"/>
          </a:xfrm>
        </p:spPr>
        <p:txBody>
          <a:bodyPr/>
          <a:lstStyle/>
          <a:p>
            <a:r>
              <a:rPr lang="nl-NL" dirty="0"/>
              <a:t>		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FC893DE5-8F51-4027-B82C-D2AE225D05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875" y="0"/>
            <a:ext cx="2143125" cy="2143125"/>
          </a:xfr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F604FF28-1FA3-4AF1-B7F4-19A5F323B519}"/>
              </a:ext>
            </a:extLst>
          </p:cNvPr>
          <p:cNvSpPr txBox="1"/>
          <p:nvPr/>
        </p:nvSpPr>
        <p:spPr>
          <a:xfrm>
            <a:off x="1293779" y="486787"/>
            <a:ext cx="98266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b="1" dirty="0">
                <a:solidFill>
                  <a:srgbClr val="0070C0"/>
                </a:solidFill>
              </a:rPr>
              <a:t>Hoge kosten in verhouding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80E5D589-FCF4-4210-B0D9-8684721EBFAE}"/>
              </a:ext>
            </a:extLst>
          </p:cNvPr>
          <p:cNvSpPr txBox="1"/>
          <p:nvPr/>
        </p:nvSpPr>
        <p:spPr>
          <a:xfrm>
            <a:off x="3132307" y="1507788"/>
            <a:ext cx="10466961" cy="437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995562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C9EFAA-DF4C-4782-9612-DD8648062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" name="Tijdelijke aanduiding voor inhoud 4" descr="Afbeelding met kamer, tekening&#10;&#10;Automatisch gegenereerde beschrijving">
            <a:extLst>
              <a:ext uri="{FF2B5EF4-FFF2-40B4-BE49-F238E27FC236}">
                <a16:creationId xmlns:a16="http://schemas.microsoft.com/office/drawing/2014/main" id="{AF291CA8-FC37-40E6-BF7D-F72D9C562E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815" y="0"/>
            <a:ext cx="2143125" cy="2143125"/>
          </a:xfrm>
        </p:spPr>
      </p:pic>
      <p:pic>
        <p:nvPicPr>
          <p:cNvPr id="7" name="Afbeelding 6" descr="Afbeelding met tekst&#10;&#10;Automatisch gegenereerde beschrijving">
            <a:extLst>
              <a:ext uri="{FF2B5EF4-FFF2-40B4-BE49-F238E27FC236}">
                <a16:creationId xmlns:a16="http://schemas.microsoft.com/office/drawing/2014/main" id="{7DED8909-1174-4DC5-AA83-B0D7ED45CF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8" y="-19958"/>
            <a:ext cx="9085228" cy="6021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1525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C9EFAA-DF4C-4782-9612-DD8648062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1582"/>
            <a:ext cx="10515600" cy="1325563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5" name="Tijdelijke aanduiding voor inhoud 4" descr="Afbeelding met kamer, tekening&#10;&#10;Automatisch gegenereerde beschrijving">
            <a:extLst>
              <a:ext uri="{FF2B5EF4-FFF2-40B4-BE49-F238E27FC236}">
                <a16:creationId xmlns:a16="http://schemas.microsoft.com/office/drawing/2014/main" id="{AF291CA8-FC37-40E6-BF7D-F72D9C562E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815" y="0"/>
            <a:ext cx="2143125" cy="2143125"/>
          </a:xfrm>
        </p:spPr>
      </p:pic>
      <p:pic>
        <p:nvPicPr>
          <p:cNvPr id="4" name="Afbeelding 3" descr="Afbeelding met vogel&#10;&#10;Automatisch gegenereerde beschrijving">
            <a:extLst>
              <a:ext uri="{FF2B5EF4-FFF2-40B4-BE49-F238E27FC236}">
                <a16:creationId xmlns:a16="http://schemas.microsoft.com/office/drawing/2014/main" id="{B8AB4766-C596-4FEB-86E8-2CAD4351C6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65" y="48502"/>
            <a:ext cx="11885975" cy="606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1603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Afbeelding met schermafbeelding, vogel&#10;&#10;Automatisch gegenereerde beschrijving">
            <a:extLst>
              <a:ext uri="{FF2B5EF4-FFF2-40B4-BE49-F238E27FC236}">
                <a16:creationId xmlns:a16="http://schemas.microsoft.com/office/drawing/2014/main" id="{D4EBBEAD-7B22-4FEC-BAD7-86E29A5DA6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935" y="1783461"/>
            <a:ext cx="8897490" cy="422447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3C2E3F2-F7CF-49DD-9A1B-C0F4A3643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		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FC893DE5-8F51-4027-B82C-D2AE225D05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875" y="0"/>
            <a:ext cx="2143125" cy="2143125"/>
          </a:xfr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F604FF28-1FA3-4AF1-B7F4-19A5F323B519}"/>
              </a:ext>
            </a:extLst>
          </p:cNvPr>
          <p:cNvSpPr txBox="1"/>
          <p:nvPr/>
        </p:nvSpPr>
        <p:spPr>
          <a:xfrm>
            <a:off x="1926465" y="1027906"/>
            <a:ext cx="94273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2000" dirty="0"/>
          </a:p>
          <a:p>
            <a:endParaRPr lang="nl-NL" sz="2000" dirty="0"/>
          </a:p>
          <a:p>
            <a:endParaRPr lang="nl-NL" sz="2000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AF644B88-CA3C-4071-97DF-B0FC562A55A9}"/>
              </a:ext>
            </a:extLst>
          </p:cNvPr>
          <p:cNvSpPr txBox="1"/>
          <p:nvPr/>
        </p:nvSpPr>
        <p:spPr>
          <a:xfrm>
            <a:off x="838200" y="496118"/>
            <a:ext cx="98266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b="1" dirty="0">
                <a:solidFill>
                  <a:srgbClr val="0070C0"/>
                </a:solidFill>
              </a:rPr>
              <a:t>Langlopende dossiers</a:t>
            </a:r>
          </a:p>
        </p:txBody>
      </p:sp>
    </p:spTree>
    <p:extLst>
      <p:ext uri="{BB962C8B-B14F-4D97-AF65-F5344CB8AC3E}">
        <p14:creationId xmlns:p14="http://schemas.microsoft.com/office/powerpoint/2010/main" val="40127724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C9EFAA-DF4C-4782-9612-DD8648062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1600" dirty="0"/>
              <a:t>		</a:t>
            </a:r>
            <a:r>
              <a:rPr lang="nl-NL" sz="2800" dirty="0"/>
              <a:t>Zorgverzekering vanaf 2014</a:t>
            </a:r>
          </a:p>
        </p:txBody>
      </p:sp>
      <p:pic>
        <p:nvPicPr>
          <p:cNvPr id="5" name="Tijdelijke aanduiding voor inhoud 4" descr="Afbeelding met kamer, tekening&#10;&#10;Automatisch gegenereerde beschrijving">
            <a:extLst>
              <a:ext uri="{FF2B5EF4-FFF2-40B4-BE49-F238E27FC236}">
                <a16:creationId xmlns:a16="http://schemas.microsoft.com/office/drawing/2014/main" id="{AF291CA8-FC37-40E6-BF7D-F72D9C562E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815" y="0"/>
            <a:ext cx="2143125" cy="2143125"/>
          </a:xfrm>
        </p:spPr>
      </p:pic>
      <p:pic>
        <p:nvPicPr>
          <p:cNvPr id="6" name="Afbeelding 5" descr="Afbeelding met vogel&#10;&#10;Automatisch gegenereerde beschrijving">
            <a:extLst>
              <a:ext uri="{FF2B5EF4-FFF2-40B4-BE49-F238E27FC236}">
                <a16:creationId xmlns:a16="http://schemas.microsoft.com/office/drawing/2014/main" id="{81C2E455-697C-4FB0-B13D-2F0EEF8761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85863"/>
            <a:ext cx="10131541" cy="5133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3020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Afbeelding met vogel&#10;&#10;Automatisch gegenereerde beschrijving">
            <a:extLst>
              <a:ext uri="{FF2B5EF4-FFF2-40B4-BE49-F238E27FC236}">
                <a16:creationId xmlns:a16="http://schemas.microsoft.com/office/drawing/2014/main" id="{056DFE26-24E0-4A87-8156-4AD913B1A0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620" y="1114694"/>
            <a:ext cx="6970380" cy="473957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3C2E3F2-F7CF-49DD-9A1B-C0F4A3643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		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FC893DE5-8F51-4027-B82C-D2AE225D05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875" y="0"/>
            <a:ext cx="2143125" cy="2143125"/>
          </a:xfr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F604FF28-1FA3-4AF1-B7F4-19A5F323B519}"/>
              </a:ext>
            </a:extLst>
          </p:cNvPr>
          <p:cNvSpPr txBox="1"/>
          <p:nvPr/>
        </p:nvSpPr>
        <p:spPr>
          <a:xfrm>
            <a:off x="1926465" y="1027906"/>
            <a:ext cx="94273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2000" dirty="0"/>
          </a:p>
          <a:p>
            <a:endParaRPr lang="nl-NL" sz="2000" dirty="0"/>
          </a:p>
          <a:p>
            <a:endParaRPr lang="nl-NL" sz="2000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C141F09A-E548-4C1F-ACCF-4CEDB81CE215}"/>
              </a:ext>
            </a:extLst>
          </p:cNvPr>
          <p:cNvSpPr txBox="1"/>
          <p:nvPr/>
        </p:nvSpPr>
        <p:spPr>
          <a:xfrm>
            <a:off x="1293779" y="486787"/>
            <a:ext cx="98266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b="1" dirty="0">
                <a:solidFill>
                  <a:srgbClr val="0070C0"/>
                </a:solidFill>
              </a:rPr>
              <a:t>Onnodige beslagen</a:t>
            </a:r>
          </a:p>
        </p:txBody>
      </p:sp>
    </p:spTree>
    <p:extLst>
      <p:ext uri="{BB962C8B-B14F-4D97-AF65-F5344CB8AC3E}">
        <p14:creationId xmlns:p14="http://schemas.microsoft.com/office/powerpoint/2010/main" val="41814833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C2E3F2-F7CF-49DD-9A1B-C0F4A3643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		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FC893DE5-8F51-4027-B82C-D2AE225D05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875" y="0"/>
            <a:ext cx="2143125" cy="2143125"/>
          </a:xfr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6CC96386-16B7-49E8-BE6E-F6A7210977C2}"/>
              </a:ext>
            </a:extLst>
          </p:cNvPr>
          <p:cNvSpPr txBox="1"/>
          <p:nvPr/>
        </p:nvSpPr>
        <p:spPr>
          <a:xfrm>
            <a:off x="1038406" y="717619"/>
            <a:ext cx="98266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b="1" dirty="0">
                <a:solidFill>
                  <a:srgbClr val="0070C0"/>
                </a:solidFill>
              </a:rPr>
              <a:t>Aanbevelingen		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5977882-3502-498D-9505-A33DE72D03AD}"/>
              </a:ext>
            </a:extLst>
          </p:cNvPr>
          <p:cNvSpPr txBox="1"/>
          <p:nvPr/>
        </p:nvSpPr>
        <p:spPr>
          <a:xfrm>
            <a:off x="1443038" y="1323181"/>
            <a:ext cx="1011096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u="sng" dirty="0">
                <a:solidFill>
                  <a:srgbClr val="002060"/>
                </a:solidFill>
              </a:rPr>
              <a:t> Stimuleren incassofase</a:t>
            </a:r>
          </a:p>
          <a:p>
            <a:endParaRPr lang="nl-NL" sz="2800" dirty="0">
              <a:solidFill>
                <a:srgbClr val="002060"/>
              </a:solidFill>
            </a:endParaRPr>
          </a:p>
          <a:p>
            <a:r>
              <a:rPr lang="nl-NL" sz="2800" dirty="0">
                <a:solidFill>
                  <a:srgbClr val="002060"/>
                </a:solidFill>
              </a:rPr>
              <a:t>Aanbeveling 1:</a:t>
            </a:r>
          </a:p>
          <a:p>
            <a:r>
              <a:rPr lang="nl-NL" sz="2800" dirty="0">
                <a:solidFill>
                  <a:srgbClr val="002060"/>
                </a:solidFill>
              </a:rPr>
              <a:t>Aanbod betalingsregeling in 14-dagen brief</a:t>
            </a:r>
          </a:p>
          <a:p>
            <a:endParaRPr lang="nl-NL" sz="2800" dirty="0">
              <a:solidFill>
                <a:srgbClr val="002060"/>
              </a:solidFill>
            </a:endParaRPr>
          </a:p>
          <a:p>
            <a:r>
              <a:rPr lang="nl-NL" sz="2800" dirty="0">
                <a:solidFill>
                  <a:srgbClr val="002060"/>
                </a:solidFill>
              </a:rPr>
              <a:t>Aanbeveling 2:</a:t>
            </a:r>
          </a:p>
          <a:p>
            <a:r>
              <a:rPr lang="nl-NL" sz="2800" dirty="0">
                <a:solidFill>
                  <a:srgbClr val="002060"/>
                </a:solidFill>
              </a:rPr>
              <a:t>Alleen oorspronkelijke vordering mee in boedel bij WSNP en MSNP</a:t>
            </a:r>
          </a:p>
          <a:p>
            <a:r>
              <a:rPr lang="nl-NL" sz="2000" dirty="0"/>
              <a:t>(</a:t>
            </a:r>
            <a:r>
              <a:rPr lang="nl-NL" sz="2000" dirty="0" err="1"/>
              <a:t>evt</a:t>
            </a:r>
            <a:r>
              <a:rPr lang="nl-NL" sz="2000" dirty="0"/>
              <a:t> restant verdelen over kosten)</a:t>
            </a:r>
          </a:p>
          <a:p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34939101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C2E3F2-F7CF-49DD-9A1B-C0F4A3643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		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FC893DE5-8F51-4027-B82C-D2AE225D05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875" y="0"/>
            <a:ext cx="2143125" cy="2143125"/>
          </a:xfr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6CC96386-16B7-49E8-BE6E-F6A7210977C2}"/>
              </a:ext>
            </a:extLst>
          </p:cNvPr>
          <p:cNvSpPr txBox="1"/>
          <p:nvPr/>
        </p:nvSpPr>
        <p:spPr>
          <a:xfrm>
            <a:off x="1038406" y="717619"/>
            <a:ext cx="98266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b="1" dirty="0">
                <a:solidFill>
                  <a:srgbClr val="0070C0"/>
                </a:solidFill>
              </a:rPr>
              <a:t>Aanbevelingen		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5977882-3502-498D-9505-A33DE72D03AD}"/>
              </a:ext>
            </a:extLst>
          </p:cNvPr>
          <p:cNvSpPr txBox="1"/>
          <p:nvPr/>
        </p:nvSpPr>
        <p:spPr>
          <a:xfrm>
            <a:off x="1443038" y="1323181"/>
            <a:ext cx="1011096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rgbClr val="002060"/>
                </a:solidFill>
              </a:rPr>
              <a:t> </a:t>
            </a:r>
            <a:r>
              <a:rPr lang="nl-NL" sz="2800" u="sng" dirty="0">
                <a:solidFill>
                  <a:srgbClr val="002060"/>
                </a:solidFill>
              </a:rPr>
              <a:t>Schrappen BTW opslag</a:t>
            </a:r>
          </a:p>
          <a:p>
            <a:endParaRPr lang="nl-NL" sz="2800" dirty="0">
              <a:solidFill>
                <a:srgbClr val="002060"/>
              </a:solidFill>
            </a:endParaRPr>
          </a:p>
          <a:p>
            <a:r>
              <a:rPr lang="nl-NL" sz="2800" dirty="0">
                <a:solidFill>
                  <a:srgbClr val="002060"/>
                </a:solidFill>
              </a:rPr>
              <a:t>Aanbeveling 3:</a:t>
            </a:r>
          </a:p>
          <a:p>
            <a:r>
              <a:rPr lang="nl-NL" sz="2800" dirty="0">
                <a:solidFill>
                  <a:srgbClr val="002060"/>
                </a:solidFill>
              </a:rPr>
              <a:t>Schrap de BTW op incassokosten en deurwaarderskosten</a:t>
            </a:r>
          </a:p>
          <a:p>
            <a:endParaRPr lang="nl-NL" sz="2800" dirty="0">
              <a:solidFill>
                <a:srgbClr val="002060"/>
              </a:solidFill>
            </a:endParaRPr>
          </a:p>
          <a:p>
            <a:endParaRPr lang="nl-NL" sz="2800" dirty="0">
              <a:solidFill>
                <a:srgbClr val="002060"/>
              </a:solidFill>
            </a:endParaRPr>
          </a:p>
          <a:p>
            <a:r>
              <a:rPr lang="nl-NL" sz="2800" dirty="0">
                <a:solidFill>
                  <a:srgbClr val="002060"/>
                </a:solidFill>
              </a:rPr>
              <a:t>Aanbeveling 4 (indien 3 niet)</a:t>
            </a:r>
          </a:p>
          <a:p>
            <a:r>
              <a:rPr lang="nl-NL" sz="2800" dirty="0">
                <a:solidFill>
                  <a:srgbClr val="002060"/>
                </a:solidFill>
              </a:rPr>
              <a:t>Alleen BTW als oorspronkelijke schuldeiser niet </a:t>
            </a:r>
            <a:r>
              <a:rPr lang="nl-NL" sz="2800" dirty="0" err="1">
                <a:solidFill>
                  <a:srgbClr val="002060"/>
                </a:solidFill>
              </a:rPr>
              <a:t>BTW-plichtig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16255073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C2E3F2-F7CF-49DD-9A1B-C0F4A3643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		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FC893DE5-8F51-4027-B82C-D2AE225D05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875" y="0"/>
            <a:ext cx="2143125" cy="2143125"/>
          </a:xfr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6CC96386-16B7-49E8-BE6E-F6A7210977C2}"/>
              </a:ext>
            </a:extLst>
          </p:cNvPr>
          <p:cNvSpPr txBox="1"/>
          <p:nvPr/>
        </p:nvSpPr>
        <p:spPr>
          <a:xfrm>
            <a:off x="1038406" y="717619"/>
            <a:ext cx="98266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b="1" dirty="0">
                <a:solidFill>
                  <a:srgbClr val="0070C0"/>
                </a:solidFill>
              </a:rPr>
              <a:t>Aanbevelingen		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5977882-3502-498D-9505-A33DE72D03AD}"/>
              </a:ext>
            </a:extLst>
          </p:cNvPr>
          <p:cNvSpPr txBox="1"/>
          <p:nvPr/>
        </p:nvSpPr>
        <p:spPr>
          <a:xfrm>
            <a:off x="1661932" y="1587678"/>
            <a:ext cx="101109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rgbClr val="002060"/>
                </a:solidFill>
              </a:rPr>
              <a:t> Aanbeveling 5.</a:t>
            </a:r>
          </a:p>
          <a:p>
            <a:endParaRPr lang="nl-NL" sz="2800" dirty="0">
              <a:solidFill>
                <a:srgbClr val="002060"/>
              </a:solidFill>
            </a:endParaRPr>
          </a:p>
          <a:p>
            <a:r>
              <a:rPr lang="nl-NL" sz="2800" dirty="0">
                <a:solidFill>
                  <a:srgbClr val="002060"/>
                </a:solidFill>
              </a:rPr>
              <a:t>Verlaging proceskosten.</a:t>
            </a:r>
            <a:endParaRPr lang="nl-NL" sz="2400" dirty="0">
              <a:solidFill>
                <a:srgbClr val="002060"/>
              </a:solidFill>
            </a:endParaRPr>
          </a:p>
          <a:p>
            <a:r>
              <a:rPr lang="nl-NL" sz="2400" dirty="0">
                <a:solidFill>
                  <a:srgbClr val="002060"/>
                </a:solidFill>
              </a:rPr>
              <a:t>Natuurlijk persoon is gedaagde partij: lagere tarief</a:t>
            </a:r>
            <a:endParaRPr lang="nl-NL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7845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C2E3F2-F7CF-49DD-9A1B-C0F4A3643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		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FC893DE5-8F51-4027-B82C-D2AE225D05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875" y="0"/>
            <a:ext cx="2143125" cy="2143125"/>
          </a:xfr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6CC96386-16B7-49E8-BE6E-F6A7210977C2}"/>
              </a:ext>
            </a:extLst>
          </p:cNvPr>
          <p:cNvSpPr txBox="1"/>
          <p:nvPr/>
        </p:nvSpPr>
        <p:spPr>
          <a:xfrm>
            <a:off x="1038406" y="717619"/>
            <a:ext cx="98266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b="1" dirty="0">
                <a:solidFill>
                  <a:srgbClr val="0070C0"/>
                </a:solidFill>
              </a:rPr>
              <a:t>Aanbevelingen		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5977882-3502-498D-9505-A33DE72D03AD}"/>
              </a:ext>
            </a:extLst>
          </p:cNvPr>
          <p:cNvSpPr txBox="1"/>
          <p:nvPr/>
        </p:nvSpPr>
        <p:spPr>
          <a:xfrm>
            <a:off x="1443038" y="1323181"/>
            <a:ext cx="101109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rgbClr val="002060"/>
                </a:solidFill>
              </a:rPr>
              <a:t> </a:t>
            </a:r>
            <a:r>
              <a:rPr lang="nl-NL" sz="2800" u="sng" dirty="0">
                <a:solidFill>
                  <a:srgbClr val="002060"/>
                </a:solidFill>
              </a:rPr>
              <a:t>Schuldeiser aan het roer</a:t>
            </a:r>
          </a:p>
          <a:p>
            <a:endParaRPr lang="nl-NL" sz="2800" dirty="0">
              <a:solidFill>
                <a:srgbClr val="002060"/>
              </a:solidFill>
            </a:endParaRPr>
          </a:p>
          <a:p>
            <a:r>
              <a:rPr lang="nl-NL" sz="2800" dirty="0">
                <a:solidFill>
                  <a:srgbClr val="002060"/>
                </a:solidFill>
              </a:rPr>
              <a:t>Aanbeveling 6</a:t>
            </a:r>
          </a:p>
          <a:p>
            <a:r>
              <a:rPr lang="nl-NL" sz="2800" dirty="0">
                <a:solidFill>
                  <a:srgbClr val="002060"/>
                </a:solidFill>
              </a:rPr>
              <a:t>Vaste tarieven ook voor opdrachtgever</a:t>
            </a:r>
          </a:p>
          <a:p>
            <a:endParaRPr lang="nl-NL" sz="2800" dirty="0">
              <a:solidFill>
                <a:srgbClr val="002060"/>
              </a:solidFill>
            </a:endParaRPr>
          </a:p>
          <a:p>
            <a:r>
              <a:rPr lang="nl-NL" sz="2800" dirty="0">
                <a:solidFill>
                  <a:srgbClr val="002060"/>
                </a:solidFill>
              </a:rPr>
              <a:t>Schuldenaar biedt geen verhaal: opdrachtgever vergoedt de kosten</a:t>
            </a:r>
          </a:p>
        </p:txBody>
      </p:sp>
    </p:spTree>
    <p:extLst>
      <p:ext uri="{BB962C8B-B14F-4D97-AF65-F5344CB8AC3E}">
        <p14:creationId xmlns:p14="http://schemas.microsoft.com/office/powerpoint/2010/main" val="2746526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C2E3F2-F7CF-49DD-9A1B-C0F4A3643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778" y="365126"/>
            <a:ext cx="10060021" cy="625098"/>
          </a:xfrm>
        </p:spPr>
        <p:txBody>
          <a:bodyPr>
            <a:normAutofit fontScale="90000"/>
          </a:bodyPr>
          <a:lstStyle/>
          <a:p>
            <a:pPr algn="ctr"/>
            <a:r>
              <a:rPr lang="nl-NL" b="1" dirty="0">
                <a:solidFill>
                  <a:srgbClr val="0070C0"/>
                </a:solidFill>
              </a:rPr>
              <a:t>Inhoud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FC893DE5-8F51-4027-B82C-D2AE225D05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875" y="0"/>
            <a:ext cx="2143125" cy="2143125"/>
          </a:xfr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BD9B0DE6-270A-4CEE-9D66-E0C941915B71}"/>
              </a:ext>
            </a:extLst>
          </p:cNvPr>
          <p:cNvSpPr txBox="1"/>
          <p:nvPr/>
        </p:nvSpPr>
        <p:spPr>
          <a:xfrm>
            <a:off x="1715506" y="1355350"/>
            <a:ext cx="1064205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nl-NL" sz="2800" dirty="0">
                <a:solidFill>
                  <a:srgbClr val="002060"/>
                </a:solidFill>
              </a:rPr>
              <a:t>Inleiding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2800" dirty="0">
                <a:solidFill>
                  <a:srgbClr val="002060"/>
                </a:solidFill>
              </a:rPr>
              <a:t>Kosten per fase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002060"/>
                </a:solidFill>
              </a:rPr>
              <a:t>Incasso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002060"/>
                </a:solidFill>
              </a:rPr>
              <a:t>Gerechtelijk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002060"/>
                </a:solidFill>
              </a:rPr>
              <a:t>Executie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2800" dirty="0">
                <a:solidFill>
                  <a:srgbClr val="002060"/>
                </a:solidFill>
              </a:rPr>
              <a:t>Oorzaken invordering uit balans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002060"/>
                </a:solidFill>
              </a:rPr>
              <a:t>Langlopende dossiers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002060"/>
                </a:solidFill>
              </a:rPr>
              <a:t>Verhouding hoofdsom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002060"/>
                </a:solidFill>
              </a:rPr>
              <a:t>Onnodige beslagen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2800" dirty="0">
                <a:solidFill>
                  <a:srgbClr val="002060"/>
                </a:solidFill>
              </a:rPr>
              <a:t>Aanbevelingen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2800" dirty="0">
                <a:solidFill>
                  <a:srgbClr val="002060"/>
                </a:solidFill>
              </a:rPr>
              <a:t>Betalingsregelingen</a:t>
            </a:r>
          </a:p>
        </p:txBody>
      </p:sp>
    </p:spTree>
    <p:extLst>
      <p:ext uri="{BB962C8B-B14F-4D97-AF65-F5344CB8AC3E}">
        <p14:creationId xmlns:p14="http://schemas.microsoft.com/office/powerpoint/2010/main" val="6387957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C2E3F2-F7CF-49DD-9A1B-C0F4A3643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		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FC893DE5-8F51-4027-B82C-D2AE225D05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875" y="0"/>
            <a:ext cx="2143125" cy="2143125"/>
          </a:xfr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6CC96386-16B7-49E8-BE6E-F6A7210977C2}"/>
              </a:ext>
            </a:extLst>
          </p:cNvPr>
          <p:cNvSpPr txBox="1"/>
          <p:nvPr/>
        </p:nvSpPr>
        <p:spPr>
          <a:xfrm>
            <a:off x="1038406" y="717619"/>
            <a:ext cx="98266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b="1" dirty="0">
                <a:solidFill>
                  <a:srgbClr val="0070C0"/>
                </a:solidFill>
              </a:rPr>
              <a:t>Aanbevelingen		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5977882-3502-498D-9505-A33DE72D03AD}"/>
              </a:ext>
            </a:extLst>
          </p:cNvPr>
          <p:cNvSpPr txBox="1"/>
          <p:nvPr/>
        </p:nvSpPr>
        <p:spPr>
          <a:xfrm>
            <a:off x="1661932" y="1296917"/>
            <a:ext cx="1011096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rgbClr val="002060"/>
                </a:solidFill>
              </a:rPr>
              <a:t> </a:t>
            </a:r>
            <a:r>
              <a:rPr lang="nl-NL" sz="2800" u="sng" dirty="0">
                <a:solidFill>
                  <a:srgbClr val="002060"/>
                </a:solidFill>
              </a:rPr>
              <a:t>Coördinerend deurwaarder</a:t>
            </a:r>
          </a:p>
          <a:p>
            <a:endParaRPr lang="nl-NL" sz="2800" dirty="0">
              <a:solidFill>
                <a:srgbClr val="002060"/>
              </a:solidFill>
            </a:endParaRPr>
          </a:p>
          <a:p>
            <a:r>
              <a:rPr lang="nl-NL" sz="2800" dirty="0">
                <a:solidFill>
                  <a:srgbClr val="002060"/>
                </a:solidFill>
              </a:rPr>
              <a:t>Aanbeveling 7</a:t>
            </a:r>
          </a:p>
          <a:p>
            <a:r>
              <a:rPr lang="nl-NL" sz="2800" dirty="0">
                <a:solidFill>
                  <a:srgbClr val="002060"/>
                </a:solidFill>
              </a:rPr>
              <a:t>Bij problematische schulden: 1 coördinerend deurwaarder.</a:t>
            </a:r>
          </a:p>
          <a:p>
            <a:r>
              <a:rPr lang="nl-NL" sz="2800" dirty="0">
                <a:solidFill>
                  <a:srgbClr val="002060"/>
                </a:solidFill>
              </a:rPr>
              <a:t>Effectief en efficiënt inzetten ambtshandelingen</a:t>
            </a:r>
          </a:p>
          <a:p>
            <a:r>
              <a:rPr lang="nl-NL" sz="2800" dirty="0">
                <a:solidFill>
                  <a:srgbClr val="002060"/>
                </a:solidFill>
              </a:rPr>
              <a:t>Lokale deurwaarder</a:t>
            </a:r>
          </a:p>
          <a:p>
            <a:endParaRPr lang="nl-NL" sz="2800" dirty="0">
              <a:solidFill>
                <a:srgbClr val="002060"/>
              </a:solidFill>
            </a:endParaRPr>
          </a:p>
          <a:p>
            <a:endParaRPr lang="nl-NL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8784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C2E3F2-F7CF-49DD-9A1B-C0F4A3643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		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FC893DE5-8F51-4027-B82C-D2AE225D05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875" y="0"/>
            <a:ext cx="2143125" cy="2143125"/>
          </a:xfr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6CC96386-16B7-49E8-BE6E-F6A7210977C2}"/>
              </a:ext>
            </a:extLst>
          </p:cNvPr>
          <p:cNvSpPr txBox="1"/>
          <p:nvPr/>
        </p:nvSpPr>
        <p:spPr>
          <a:xfrm>
            <a:off x="1038406" y="717619"/>
            <a:ext cx="98266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b="1" dirty="0">
                <a:solidFill>
                  <a:srgbClr val="0070C0"/>
                </a:solidFill>
              </a:rPr>
              <a:t>Aanbevelingen		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5977882-3502-498D-9505-A33DE72D03AD}"/>
              </a:ext>
            </a:extLst>
          </p:cNvPr>
          <p:cNvSpPr txBox="1"/>
          <p:nvPr/>
        </p:nvSpPr>
        <p:spPr>
          <a:xfrm>
            <a:off x="1661932" y="1296917"/>
            <a:ext cx="1011096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rgbClr val="002060"/>
                </a:solidFill>
              </a:rPr>
              <a:t> </a:t>
            </a:r>
            <a:r>
              <a:rPr lang="nl-NL" sz="2800" u="sng" dirty="0">
                <a:solidFill>
                  <a:srgbClr val="002060"/>
                </a:solidFill>
              </a:rPr>
              <a:t>Begrenzing executiekosten</a:t>
            </a:r>
          </a:p>
          <a:p>
            <a:endParaRPr lang="nl-NL" sz="2800" dirty="0">
              <a:solidFill>
                <a:srgbClr val="002060"/>
              </a:solidFill>
            </a:endParaRPr>
          </a:p>
          <a:p>
            <a:r>
              <a:rPr lang="nl-NL" sz="2800" dirty="0">
                <a:solidFill>
                  <a:srgbClr val="002060"/>
                </a:solidFill>
              </a:rPr>
              <a:t>Aanbeveling 8</a:t>
            </a:r>
          </a:p>
          <a:p>
            <a:r>
              <a:rPr lang="nl-NL" sz="2800" dirty="0">
                <a:solidFill>
                  <a:srgbClr val="002060"/>
                </a:solidFill>
              </a:rPr>
              <a:t>Niet meer executiekosten dan hoogte vordering na betekening vonnis.</a:t>
            </a:r>
          </a:p>
          <a:p>
            <a:endParaRPr lang="nl-NL" sz="2800" dirty="0">
              <a:solidFill>
                <a:srgbClr val="002060"/>
              </a:solidFill>
            </a:endParaRPr>
          </a:p>
          <a:p>
            <a:endParaRPr lang="nl-NL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8390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C2E3F2-F7CF-49DD-9A1B-C0F4A3643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		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FC893DE5-8F51-4027-B82C-D2AE225D05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875" y="0"/>
            <a:ext cx="2143125" cy="2143125"/>
          </a:xfr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6CC96386-16B7-49E8-BE6E-F6A7210977C2}"/>
              </a:ext>
            </a:extLst>
          </p:cNvPr>
          <p:cNvSpPr txBox="1"/>
          <p:nvPr/>
        </p:nvSpPr>
        <p:spPr>
          <a:xfrm>
            <a:off x="1038406" y="717619"/>
            <a:ext cx="98266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b="1" dirty="0">
                <a:solidFill>
                  <a:srgbClr val="0070C0"/>
                </a:solidFill>
              </a:rPr>
              <a:t>Betalingsregeling	en	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5977882-3502-498D-9505-A33DE72D03AD}"/>
              </a:ext>
            </a:extLst>
          </p:cNvPr>
          <p:cNvSpPr txBox="1"/>
          <p:nvPr/>
        </p:nvSpPr>
        <p:spPr>
          <a:xfrm>
            <a:off x="1661932" y="1196904"/>
            <a:ext cx="1011096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2800" dirty="0">
              <a:solidFill>
                <a:srgbClr val="002060"/>
              </a:solidFill>
            </a:endParaRPr>
          </a:p>
          <a:p>
            <a:r>
              <a:rPr lang="nl-NL" sz="2800" dirty="0">
                <a:solidFill>
                  <a:srgbClr val="002060"/>
                </a:solidFill>
              </a:rPr>
              <a:t>Onderzoek in opdracht WODC naar betalingsregelingen</a:t>
            </a:r>
          </a:p>
          <a:p>
            <a:endParaRPr lang="nl-NL" sz="2800" dirty="0">
              <a:solidFill>
                <a:srgbClr val="002060"/>
              </a:solidFill>
            </a:endParaRPr>
          </a:p>
          <a:p>
            <a:endParaRPr lang="nl-NL" sz="2800" dirty="0">
              <a:solidFill>
                <a:srgbClr val="002060"/>
              </a:solidFill>
            </a:endParaRPr>
          </a:p>
          <a:p>
            <a:endParaRPr lang="nl-NL" sz="2800" dirty="0">
              <a:solidFill>
                <a:srgbClr val="002060"/>
              </a:solidFill>
            </a:endParaRPr>
          </a:p>
          <a:p>
            <a:endParaRPr lang="nl-NL" sz="2800" dirty="0">
              <a:solidFill>
                <a:srgbClr val="002060"/>
              </a:solidFill>
            </a:endParaRPr>
          </a:p>
          <a:p>
            <a:r>
              <a:rPr lang="nl-NL" sz="2800" dirty="0">
                <a:solidFill>
                  <a:srgbClr val="002060"/>
                </a:solidFill>
              </a:rPr>
              <a:t>Input sociaal raadslieden</a:t>
            </a:r>
          </a:p>
          <a:p>
            <a:r>
              <a:rPr lang="nl-NL" sz="2800" dirty="0">
                <a:solidFill>
                  <a:srgbClr val="002060"/>
                </a:solidFill>
              </a:rPr>
              <a:t>Interviews met sociaal raadslieden, groepsbijeenkomst, knelpunten analyse</a:t>
            </a:r>
          </a:p>
          <a:p>
            <a:endParaRPr lang="nl-NL" sz="2800" dirty="0">
              <a:solidFill>
                <a:srgbClr val="002060"/>
              </a:solidFill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E6DCB756-F859-4148-9F77-E05512B0BE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971" y="2282188"/>
            <a:ext cx="11007527" cy="1410533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79243F64-8CD1-4503-BCB2-84B060418D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6723"/>
            <a:ext cx="3586256" cy="882771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AF62D1C2-580A-49CF-819C-6CAD19B252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170" y="4789882"/>
            <a:ext cx="3377795" cy="2068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0271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C2E3F2-F7CF-49DD-9A1B-C0F4A3643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		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FC893DE5-8F51-4027-B82C-D2AE225D05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875" y="0"/>
            <a:ext cx="2143125" cy="2143125"/>
          </a:xfr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6CC96386-16B7-49E8-BE6E-F6A7210977C2}"/>
              </a:ext>
            </a:extLst>
          </p:cNvPr>
          <p:cNvSpPr txBox="1"/>
          <p:nvPr/>
        </p:nvSpPr>
        <p:spPr>
          <a:xfrm>
            <a:off x="1038406" y="717619"/>
            <a:ext cx="98266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b="1" dirty="0">
                <a:solidFill>
                  <a:srgbClr val="0070C0"/>
                </a:solidFill>
              </a:rPr>
              <a:t>Betalingsregeling	en	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5977882-3502-498D-9505-A33DE72D03AD}"/>
              </a:ext>
            </a:extLst>
          </p:cNvPr>
          <p:cNvSpPr txBox="1"/>
          <p:nvPr/>
        </p:nvSpPr>
        <p:spPr>
          <a:xfrm>
            <a:off x="1661932" y="1196904"/>
            <a:ext cx="101109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2800" dirty="0">
              <a:solidFill>
                <a:srgbClr val="002060"/>
              </a:solidFill>
            </a:endParaRPr>
          </a:p>
          <a:p>
            <a:endParaRPr lang="nl-NL" sz="2800" dirty="0">
              <a:solidFill>
                <a:srgbClr val="002060"/>
              </a:solidFill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79243F64-8CD1-4503-BCB2-84B060418D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706990"/>
            <a:ext cx="4559383" cy="112231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AF62D1C2-580A-49CF-819C-6CAD19B252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5016" y="3844074"/>
            <a:ext cx="3377795" cy="2068118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1470E4A9-68BC-4101-B78C-7D07B0C9C2A9}"/>
              </a:ext>
            </a:extLst>
          </p:cNvPr>
          <p:cNvSpPr txBox="1"/>
          <p:nvPr/>
        </p:nvSpPr>
        <p:spPr>
          <a:xfrm>
            <a:off x="1447800" y="1461813"/>
            <a:ext cx="910131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  <a:p>
            <a:r>
              <a:rPr lang="nl-NL" sz="3600" dirty="0">
                <a:solidFill>
                  <a:srgbClr val="002060"/>
                </a:solidFill>
              </a:rPr>
              <a:t>Interesse om mee te doen?</a:t>
            </a:r>
          </a:p>
          <a:p>
            <a:r>
              <a:rPr lang="nl-NL" sz="3600" dirty="0">
                <a:solidFill>
                  <a:srgbClr val="002060"/>
                </a:solidFill>
              </a:rPr>
              <a:t>Voorbeelden?</a:t>
            </a:r>
          </a:p>
          <a:p>
            <a:endParaRPr lang="nl-NL" sz="3600" dirty="0">
              <a:solidFill>
                <a:srgbClr val="002060"/>
              </a:solidFill>
            </a:endParaRPr>
          </a:p>
          <a:p>
            <a:r>
              <a:rPr lang="nl-NL" sz="3600" dirty="0">
                <a:solidFill>
                  <a:srgbClr val="002060"/>
                </a:solidFill>
              </a:rPr>
              <a:t>sc.vanmuiswinkel@rotterdam.nl</a:t>
            </a:r>
          </a:p>
          <a:p>
            <a:endParaRPr lang="nl-NL" sz="3600" dirty="0">
              <a:solidFill>
                <a:srgbClr val="002060"/>
              </a:solidFill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47199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BFCB3F49-2D05-46F1-B60C-62E6A0DB1D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405984"/>
            <a:ext cx="6096000" cy="394422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3C2E3F2-F7CF-49DD-9A1B-C0F4A3643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9471"/>
          </a:xfrm>
        </p:spPr>
        <p:txBody>
          <a:bodyPr/>
          <a:lstStyle/>
          <a:p>
            <a:r>
              <a:rPr lang="nl-NL" dirty="0"/>
              <a:t>		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FC893DE5-8F51-4027-B82C-D2AE225D05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875" y="0"/>
            <a:ext cx="2143125" cy="2143125"/>
          </a:xfr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F604FF28-1FA3-4AF1-B7F4-19A5F323B519}"/>
              </a:ext>
            </a:extLst>
          </p:cNvPr>
          <p:cNvSpPr txBox="1"/>
          <p:nvPr/>
        </p:nvSpPr>
        <p:spPr>
          <a:xfrm>
            <a:off x="1293779" y="486787"/>
            <a:ext cx="98266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b="1" dirty="0">
                <a:solidFill>
                  <a:srgbClr val="0070C0"/>
                </a:solidFill>
              </a:rPr>
              <a:t>Inleiding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80E5D589-FCF4-4210-B0D9-8684721EBFAE}"/>
              </a:ext>
            </a:extLst>
          </p:cNvPr>
          <p:cNvSpPr txBox="1"/>
          <p:nvPr/>
        </p:nvSpPr>
        <p:spPr>
          <a:xfrm>
            <a:off x="3132307" y="1507788"/>
            <a:ext cx="10466961" cy="437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72070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C2E3F2-F7CF-49DD-9A1B-C0F4A3643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		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FC893DE5-8F51-4027-B82C-D2AE225D05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875" y="0"/>
            <a:ext cx="2143125" cy="2143125"/>
          </a:xfr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F604FF28-1FA3-4AF1-B7F4-19A5F323B519}"/>
              </a:ext>
            </a:extLst>
          </p:cNvPr>
          <p:cNvSpPr txBox="1"/>
          <p:nvPr/>
        </p:nvSpPr>
        <p:spPr>
          <a:xfrm>
            <a:off x="1493440" y="1690688"/>
            <a:ext cx="9427335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rgbClr val="002060"/>
                </a:solidFill>
              </a:rPr>
              <a:t>Voorbeeld hondenspeelgoed</a:t>
            </a:r>
          </a:p>
          <a:p>
            <a:endParaRPr lang="nl-NL" sz="2400" b="1" dirty="0">
              <a:solidFill>
                <a:srgbClr val="002060"/>
              </a:solidFill>
            </a:endParaRPr>
          </a:p>
          <a:p>
            <a:endParaRPr lang="nl-NL" sz="2400" b="1" dirty="0">
              <a:solidFill>
                <a:srgbClr val="002060"/>
              </a:solidFill>
            </a:endParaRPr>
          </a:p>
          <a:p>
            <a:r>
              <a:rPr lang="nl-NL" sz="2400" b="1" dirty="0">
                <a:solidFill>
                  <a:srgbClr val="002060"/>
                </a:solidFill>
              </a:rPr>
              <a:t>Afdracht € 52,62 per maand</a:t>
            </a:r>
          </a:p>
          <a:p>
            <a:endParaRPr lang="nl-NL" sz="2400" b="1" dirty="0">
              <a:solidFill>
                <a:srgbClr val="002060"/>
              </a:solidFill>
            </a:endParaRPr>
          </a:p>
          <a:p>
            <a:r>
              <a:rPr lang="nl-NL" sz="2400" b="1" dirty="0">
                <a:solidFill>
                  <a:srgbClr val="002060"/>
                </a:solidFill>
              </a:rPr>
              <a:t>Kosten € 10,62 per maand</a:t>
            </a:r>
          </a:p>
          <a:p>
            <a:endParaRPr lang="nl-NL" sz="2400" b="1" dirty="0">
              <a:solidFill>
                <a:srgbClr val="002060"/>
              </a:solidFill>
            </a:endParaRPr>
          </a:p>
          <a:p>
            <a:r>
              <a:rPr lang="nl-NL" sz="2400" b="1" dirty="0">
                <a:solidFill>
                  <a:srgbClr val="002060"/>
                </a:solidFill>
              </a:rPr>
              <a:t>Looptijd: 13 maanden</a:t>
            </a:r>
          </a:p>
          <a:p>
            <a:endParaRPr lang="nl-NL" sz="2400" b="1" dirty="0">
              <a:solidFill>
                <a:srgbClr val="002060"/>
              </a:solidFill>
            </a:endParaRPr>
          </a:p>
          <a:p>
            <a:r>
              <a:rPr lang="nl-NL" sz="2400" b="1" dirty="0">
                <a:solidFill>
                  <a:srgbClr val="002060"/>
                </a:solidFill>
              </a:rPr>
              <a:t>Totale kosten: € 756,07  </a:t>
            </a:r>
          </a:p>
          <a:p>
            <a:endParaRPr lang="nl-NL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6CC96386-16B7-49E8-BE6E-F6A7210977C2}"/>
              </a:ext>
            </a:extLst>
          </p:cNvPr>
          <p:cNvSpPr txBox="1"/>
          <p:nvPr/>
        </p:nvSpPr>
        <p:spPr>
          <a:xfrm>
            <a:off x="1293779" y="486787"/>
            <a:ext cx="98266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b="1" dirty="0">
                <a:solidFill>
                  <a:srgbClr val="0070C0"/>
                </a:solidFill>
              </a:rPr>
              <a:t>Inleiding</a:t>
            </a:r>
          </a:p>
        </p:txBody>
      </p:sp>
    </p:spTree>
    <p:extLst>
      <p:ext uri="{BB962C8B-B14F-4D97-AF65-F5344CB8AC3E}">
        <p14:creationId xmlns:p14="http://schemas.microsoft.com/office/powerpoint/2010/main" val="950791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Afbeelding met schermafbeelding, vogel&#10;&#10;Automatisch gegenereerde beschrijving">
            <a:extLst>
              <a:ext uri="{FF2B5EF4-FFF2-40B4-BE49-F238E27FC236}">
                <a16:creationId xmlns:a16="http://schemas.microsoft.com/office/drawing/2014/main" id="{D4EBBEAD-7B22-4FEC-BAD7-86E29A5DA6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935" y="1783461"/>
            <a:ext cx="8897490" cy="422447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3C2E3F2-F7CF-49DD-9A1B-C0F4A3643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		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FC893DE5-8F51-4027-B82C-D2AE225D05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875" y="0"/>
            <a:ext cx="2143125" cy="2143125"/>
          </a:xfr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F604FF28-1FA3-4AF1-B7F4-19A5F323B519}"/>
              </a:ext>
            </a:extLst>
          </p:cNvPr>
          <p:cNvSpPr txBox="1"/>
          <p:nvPr/>
        </p:nvSpPr>
        <p:spPr>
          <a:xfrm>
            <a:off x="1926465" y="1027906"/>
            <a:ext cx="94273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2000" dirty="0"/>
          </a:p>
          <a:p>
            <a:endParaRPr lang="nl-NL" sz="2000" dirty="0"/>
          </a:p>
          <a:p>
            <a:endParaRPr lang="nl-NL" sz="2000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AF644B88-CA3C-4071-97DF-B0FC562A55A9}"/>
              </a:ext>
            </a:extLst>
          </p:cNvPr>
          <p:cNvSpPr txBox="1"/>
          <p:nvPr/>
        </p:nvSpPr>
        <p:spPr>
          <a:xfrm>
            <a:off x="1293779" y="486787"/>
            <a:ext cx="98266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b="1" dirty="0">
                <a:solidFill>
                  <a:srgbClr val="0070C0"/>
                </a:solidFill>
              </a:rPr>
              <a:t>Inleiding</a:t>
            </a:r>
          </a:p>
        </p:txBody>
      </p:sp>
    </p:spTree>
    <p:extLst>
      <p:ext uri="{BB962C8B-B14F-4D97-AF65-F5344CB8AC3E}">
        <p14:creationId xmlns:p14="http://schemas.microsoft.com/office/powerpoint/2010/main" val="2879400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Afbeelding met vogel&#10;&#10;Automatisch gegenereerde beschrijving">
            <a:extLst>
              <a:ext uri="{FF2B5EF4-FFF2-40B4-BE49-F238E27FC236}">
                <a16:creationId xmlns:a16="http://schemas.microsoft.com/office/drawing/2014/main" id="{056DFE26-24E0-4A87-8156-4AD913B1A0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620" y="1114694"/>
            <a:ext cx="6970380" cy="473957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3C2E3F2-F7CF-49DD-9A1B-C0F4A3643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		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FC893DE5-8F51-4027-B82C-D2AE225D05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875" y="0"/>
            <a:ext cx="2143125" cy="2143125"/>
          </a:xfr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F604FF28-1FA3-4AF1-B7F4-19A5F323B519}"/>
              </a:ext>
            </a:extLst>
          </p:cNvPr>
          <p:cNvSpPr txBox="1"/>
          <p:nvPr/>
        </p:nvSpPr>
        <p:spPr>
          <a:xfrm>
            <a:off x="1926465" y="1027906"/>
            <a:ext cx="94273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2000" dirty="0"/>
          </a:p>
          <a:p>
            <a:endParaRPr lang="nl-NL" sz="2000" dirty="0"/>
          </a:p>
          <a:p>
            <a:endParaRPr lang="nl-NL" sz="2000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C141F09A-E548-4C1F-ACCF-4CEDB81CE215}"/>
              </a:ext>
            </a:extLst>
          </p:cNvPr>
          <p:cNvSpPr txBox="1"/>
          <p:nvPr/>
        </p:nvSpPr>
        <p:spPr>
          <a:xfrm>
            <a:off x="1293779" y="486787"/>
            <a:ext cx="98266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b="1" dirty="0">
                <a:solidFill>
                  <a:srgbClr val="0070C0"/>
                </a:solidFill>
              </a:rPr>
              <a:t>Inleiding</a:t>
            </a:r>
          </a:p>
        </p:txBody>
      </p:sp>
    </p:spTree>
    <p:extLst>
      <p:ext uri="{BB962C8B-B14F-4D97-AF65-F5344CB8AC3E}">
        <p14:creationId xmlns:p14="http://schemas.microsoft.com/office/powerpoint/2010/main" val="2740753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33E528-80E7-4B59-BF34-FDAB46D24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>
                <a:solidFill>
                  <a:srgbClr val="002060"/>
                </a:solidFill>
              </a:rPr>
              <a:t>Inleiding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F6756B5-700C-4EFF-A579-851B0C919C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5920"/>
            <a:ext cx="10515600" cy="4351338"/>
          </a:xfrm>
        </p:spPr>
        <p:txBody>
          <a:bodyPr>
            <a:noAutofit/>
          </a:bodyPr>
          <a:lstStyle/>
          <a:p>
            <a:endParaRPr lang="nl-NL" sz="3200" dirty="0">
              <a:solidFill>
                <a:srgbClr val="002060"/>
              </a:solidFill>
            </a:endParaRPr>
          </a:p>
          <a:p>
            <a:r>
              <a:rPr lang="nl-NL" sz="3200" dirty="0">
                <a:solidFill>
                  <a:srgbClr val="002060"/>
                </a:solidFill>
              </a:rPr>
              <a:t> Hoe komt het dat kosten oplopen?</a:t>
            </a:r>
          </a:p>
          <a:p>
            <a:endParaRPr lang="nl-NL" sz="3200" dirty="0">
              <a:solidFill>
                <a:srgbClr val="002060"/>
              </a:solidFill>
            </a:endParaRPr>
          </a:p>
          <a:p>
            <a:r>
              <a:rPr lang="nl-NL" sz="3200" dirty="0">
                <a:solidFill>
                  <a:srgbClr val="002060"/>
                </a:solidFill>
              </a:rPr>
              <a:t>De regels versus de keuzes bij invordering</a:t>
            </a:r>
          </a:p>
          <a:p>
            <a:endParaRPr lang="nl-NL" sz="3200" dirty="0">
              <a:solidFill>
                <a:srgbClr val="002060"/>
              </a:solidFill>
            </a:endParaRPr>
          </a:p>
          <a:p>
            <a:r>
              <a:rPr lang="nl-NL" sz="3200" dirty="0">
                <a:solidFill>
                  <a:srgbClr val="002060"/>
                </a:solidFill>
              </a:rPr>
              <a:t>Uit balans</a:t>
            </a:r>
          </a:p>
          <a:p>
            <a:endParaRPr lang="nl-NL" sz="3200" dirty="0">
              <a:solidFill>
                <a:srgbClr val="002060"/>
              </a:solidFill>
            </a:endParaRPr>
          </a:p>
          <a:p>
            <a:r>
              <a:rPr lang="nl-NL" sz="3200" dirty="0">
                <a:solidFill>
                  <a:srgbClr val="002060"/>
                </a:solidFill>
              </a:rPr>
              <a:t>Incidenten?</a:t>
            </a:r>
          </a:p>
        </p:txBody>
      </p:sp>
    </p:spTree>
    <p:extLst>
      <p:ext uri="{BB962C8B-B14F-4D97-AF65-F5344CB8AC3E}">
        <p14:creationId xmlns:p14="http://schemas.microsoft.com/office/powerpoint/2010/main" val="985003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C2E3F2-F7CF-49DD-9A1B-C0F4A3643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		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FC893DE5-8F51-4027-B82C-D2AE225D05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875" y="0"/>
            <a:ext cx="2143125" cy="2143125"/>
          </a:xfr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F604FF28-1FA3-4AF1-B7F4-19A5F323B519}"/>
              </a:ext>
            </a:extLst>
          </p:cNvPr>
          <p:cNvSpPr txBox="1"/>
          <p:nvPr/>
        </p:nvSpPr>
        <p:spPr>
          <a:xfrm>
            <a:off x="1605452" y="871507"/>
            <a:ext cx="9427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b="1" dirty="0">
                <a:solidFill>
                  <a:srgbClr val="0070C0"/>
                </a:solidFill>
              </a:rPr>
              <a:t>Incassokosten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FD28157A-608C-4646-B3AE-99E18B8164F0}"/>
              </a:ext>
            </a:extLst>
          </p:cNvPr>
          <p:cNvSpPr txBox="1"/>
          <p:nvPr/>
        </p:nvSpPr>
        <p:spPr>
          <a:xfrm>
            <a:off x="1367934" y="1579393"/>
            <a:ext cx="990237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002060"/>
                </a:solidFill>
              </a:rPr>
              <a:t>14-dagen brief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002060"/>
                </a:solidFill>
              </a:rPr>
              <a:t>Termijn start na ontvangst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002060"/>
                </a:solidFill>
              </a:rPr>
              <a:t>Gevolgen niet betalen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002060"/>
                </a:solidFill>
              </a:rPr>
              <a:t>Hoogste incassokosten ( en evt. BTW)</a:t>
            </a:r>
          </a:p>
          <a:p>
            <a:pPr lvl="1"/>
            <a:endParaRPr lang="nl-NL" sz="2400" dirty="0">
              <a:solidFill>
                <a:srgbClr val="00206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002060"/>
                </a:solidFill>
              </a:rPr>
              <a:t>Dure brief</a:t>
            </a:r>
          </a:p>
          <a:p>
            <a:endParaRPr lang="nl-NL" sz="2400" dirty="0">
              <a:solidFill>
                <a:srgbClr val="00206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002060"/>
                </a:solidFill>
              </a:rPr>
              <a:t>Geen recht op betalingsregeling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002060"/>
                </a:solidFill>
              </a:rPr>
              <a:t>6:29 BW</a:t>
            </a:r>
            <a:r>
              <a:rPr lang="nl-NL" sz="2800" dirty="0">
                <a:solidFill>
                  <a:srgbClr val="002060"/>
                </a:solidFill>
              </a:rPr>
              <a:t>: </a:t>
            </a:r>
            <a:r>
              <a:rPr lang="nl-NL" sz="2400" dirty="0">
                <a:solidFill>
                  <a:srgbClr val="002060"/>
                </a:solidFill>
              </a:rPr>
              <a:t>De schuldenaar is zonder toestemming van de schuldeiser niet bevoegd het verschuldigde in gedeelten te voldoen</a:t>
            </a:r>
            <a:endParaRPr lang="nl-NL" dirty="0">
              <a:solidFill>
                <a:srgbClr val="002060"/>
              </a:solidFill>
            </a:endParaRPr>
          </a:p>
          <a:p>
            <a:endParaRPr lang="nl-NL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30585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779</TotalTime>
  <Words>680</Words>
  <Application>Microsoft Office PowerPoint</Application>
  <PresentationFormat>Breedbeeld</PresentationFormat>
  <Paragraphs>242</Paragraphs>
  <Slides>33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33</vt:i4>
      </vt:variant>
    </vt:vector>
  </HeadingPairs>
  <TitlesOfParts>
    <vt:vector size="39" baseType="lpstr">
      <vt:lpstr>Arial</vt:lpstr>
      <vt:lpstr>Calibri</vt:lpstr>
      <vt:lpstr>Calibri Light</vt:lpstr>
      <vt:lpstr>Symbol</vt:lpstr>
      <vt:lpstr>Verdana</vt:lpstr>
      <vt:lpstr>Kantoorthema</vt:lpstr>
      <vt:lpstr>Let op: deze presentatie bevat kleine lettertjes!</vt:lpstr>
      <vt:lpstr>Invordering uit balans</vt:lpstr>
      <vt:lpstr>Inhoud</vt:lpstr>
      <vt:lpstr>  </vt:lpstr>
      <vt:lpstr>  </vt:lpstr>
      <vt:lpstr>  </vt:lpstr>
      <vt:lpstr>  </vt:lpstr>
      <vt:lpstr>Inleiding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Executie</vt:lpstr>
      <vt:lpstr>  </vt:lpstr>
      <vt:lpstr>PowerPoint-presentatie</vt:lpstr>
      <vt:lpstr>PowerPoint-presentatie</vt:lpstr>
      <vt:lpstr>  </vt:lpstr>
      <vt:lpstr>  Zorgverzekering vanaf 2014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Thomas van Oosterom</dc:creator>
  <cp:lastModifiedBy>Muiswinkel S.C. van (Saskia)</cp:lastModifiedBy>
  <cp:revision>53</cp:revision>
  <cp:lastPrinted>2019-10-09T10:54:49Z</cp:lastPrinted>
  <dcterms:created xsi:type="dcterms:W3CDTF">2019-09-20T11:21:38Z</dcterms:created>
  <dcterms:modified xsi:type="dcterms:W3CDTF">2020-02-03T14:46:22Z</dcterms:modified>
</cp:coreProperties>
</file>