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6" r:id="rId2"/>
    <p:sldId id="289" r:id="rId3"/>
    <p:sldId id="260" r:id="rId4"/>
    <p:sldId id="265" r:id="rId5"/>
    <p:sldId id="261" r:id="rId6"/>
    <p:sldId id="262" r:id="rId7"/>
    <p:sldId id="264" r:id="rId8"/>
    <p:sldId id="275" r:id="rId9"/>
    <p:sldId id="282" r:id="rId10"/>
    <p:sldId id="283" r:id="rId11"/>
    <p:sldId id="286" r:id="rId12"/>
    <p:sldId id="284" r:id="rId13"/>
    <p:sldId id="278" r:id="rId14"/>
    <p:sldId id="268" r:id="rId15"/>
    <p:sldId id="281" r:id="rId16"/>
    <p:sldId id="280" r:id="rId17"/>
    <p:sldId id="272" r:id="rId18"/>
    <p:sldId id="271" r:id="rId19"/>
    <p:sldId id="263" r:id="rId20"/>
    <p:sldId id="288" r:id="rId21"/>
    <p:sldId id="266" r:id="rId22"/>
    <p:sldId id="287" r:id="rId23"/>
    <p:sldId id="293" r:id="rId24"/>
    <p:sldId id="259" r:id="rId2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in Luttik" initials="EL" lastIdx="9" clrIdx="0">
    <p:extLst>
      <p:ext uri="{19B8F6BF-5375-455C-9EA6-DF929625EA0E}">
        <p15:presenceInfo xmlns:p15="http://schemas.microsoft.com/office/powerpoint/2012/main" userId="S-1-5-21-1384928806-1404699908-3072234864-1616" providerId="AD"/>
      </p:ext>
    </p:extLst>
  </p:cmAuthor>
  <p:cmAuthor id="2" name="Marja van Houten" initials="MvH" lastIdx="1" clrIdx="1">
    <p:extLst>
      <p:ext uri="{19B8F6BF-5375-455C-9EA6-DF929625EA0E}">
        <p15:presenceInfo xmlns:p15="http://schemas.microsoft.com/office/powerpoint/2012/main" userId="Marja van Hou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D"/>
    <a:srgbClr val="A1DAF5"/>
    <a:srgbClr val="7E7E7C"/>
    <a:srgbClr val="9A9A98"/>
    <a:srgbClr val="B1B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71" autoAdjust="0"/>
  </p:normalViewPr>
  <p:slideViewPr>
    <p:cSldViewPr>
      <p:cViewPr varScale="1">
        <p:scale>
          <a:sx n="89" d="100"/>
          <a:sy n="89" d="100"/>
        </p:scale>
        <p:origin x="1377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28T15:13:13.646" idx="3">
    <p:pos x="5545" y="0"/>
    <p:text>mooi plaatje hoor!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28T15:28:32.501" idx="8">
    <p:pos x="10" y="10"/>
    <p:text>deze zou je hier nog een keer kunnen doen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073BC5-CA7E-4971-A631-6FF0FA6EBE63}" type="datetimeFigureOut">
              <a:rPr lang="nl-NL"/>
              <a:pPr>
                <a:defRPr/>
              </a:pPr>
              <a:t>13-2-2017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391D03-BE63-4B36-A5E6-EF043F8ADA8B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86641-30D1-4185-9DED-1CE1CC58FC48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C020F-9A4E-42E7-B7F3-D48A3DF83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65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4" t="75111"/>
          <a:stretch>
            <a:fillRect/>
          </a:stretch>
        </p:blipFill>
        <p:spPr bwMode="auto">
          <a:xfrm>
            <a:off x="6350000" y="5435600"/>
            <a:ext cx="279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0" y="2996952"/>
            <a:ext cx="9143999" cy="396081"/>
          </a:xfrm>
        </p:spPr>
        <p:txBody>
          <a:bodyPr>
            <a:noAutofit/>
          </a:bodyPr>
          <a:lstStyle>
            <a:lvl1pPr marL="0" indent="0" algn="ctr">
              <a:buNone/>
              <a:defRPr sz="2300" b="0" baseline="0">
                <a:solidFill>
                  <a:srgbClr val="7F7F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99629-CBA6-4119-92B5-CAF54A198F6D}" type="datetime1">
              <a:rPr lang="nl-NL" smtClean="0"/>
              <a:t>13-2-2017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06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420813" y="1484313"/>
            <a:ext cx="3006725" cy="122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1043608" y="1340769"/>
            <a:ext cx="7056784" cy="432048"/>
          </a:xfrm>
        </p:spPr>
        <p:txBody>
          <a:bodyPr>
            <a:noAutofit/>
          </a:bodyPr>
          <a:lstStyle>
            <a:lvl1pPr marL="0" indent="0">
              <a:buNone/>
              <a:defRPr sz="2400" b="1" i="0" baseline="0">
                <a:solidFill>
                  <a:srgbClr val="7F7F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1042988" y="1844675"/>
            <a:ext cx="7058025" cy="4321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i="1">
                <a:solidFill>
                  <a:srgbClr val="7F7F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858D-C5BD-4E44-9D5E-60F64C417245}" type="datetime1">
              <a:rPr lang="nl-NL" smtClean="0"/>
              <a:t>13-2-2017</a:t>
            </a:fld>
            <a:endParaRPr 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ACCFEA5-8AC9-4367-A421-9044AEE99DC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904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827088" y="3213100"/>
            <a:ext cx="6913562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900112" y="3230816"/>
            <a:ext cx="7343775" cy="39636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A1DA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0457-2A4B-4E23-AAEC-2DE052367624}" type="datetime1">
              <a:rPr lang="nl-NL" smtClean="0"/>
              <a:t>13-2-2017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823FECF-070D-4829-95D0-EFE378E2AA1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171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6227763" y="3271838"/>
            <a:ext cx="1728787" cy="301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/>
          </p:nvPr>
        </p:nvSpPr>
        <p:spPr>
          <a:xfrm>
            <a:off x="6202960" y="3206240"/>
            <a:ext cx="2246312" cy="431800"/>
          </a:xfrm>
        </p:spPr>
        <p:txBody>
          <a:bodyPr>
            <a:normAutofit/>
          </a:bodyPr>
          <a:lstStyle>
            <a:lvl1pPr marL="0" indent="0">
              <a:buNone/>
              <a:defRPr sz="1350" baseline="0">
                <a:solidFill>
                  <a:srgbClr val="7F7F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8DC9A-55BF-4EED-A115-59B541EB6F51}" type="datetime1">
              <a:rPr lang="nl-NL" smtClean="0"/>
              <a:t>13-2-2017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98174DF-7690-45EA-8DFE-3C503911DA2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6759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26D6D2-61C7-4420-8437-18CFAAF283FB}" type="datetime1">
              <a:rPr lang="nl-NL" smtClean="0"/>
              <a:t>13-2-2017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0F97DA5-3046-4896-9F84-7DDF39745CFB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7E7E7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E7E7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E7E7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E7E7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E7E7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E7E7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E7E7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E7E7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E7E7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alwerknederland.nl/thema/kwaliteit/nieuws/5340-training-intercollegiale-adviesmeting-kwaliteitslabel-voorjaar-201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alwerknederland.nl/kwaliteitslabe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uttik@sociaalwerk.nl" TargetMode="External"/><Relationship Id="rId2" Type="http://schemas.openxmlformats.org/officeDocument/2006/relationships/hyperlink" Target="mailto:vandermeij@sociaalwerk.n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alwerknederland.nl/thema/kwaliteit/nieuws/5312-kwaliteitslabel-maakt-verwachtingen-waar" TargetMode="External"/><Relationship Id="rId2" Type="http://schemas.openxmlformats.org/officeDocument/2006/relationships/hyperlink" Target="https://www.sociaalwerknederland.nl/thema/kwaliteit/nieuws/5278-kwaliteitslabel-getest-niet-afvinken-maar-doorvrage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l.surveymonkey.com/r/LN8G3X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-108520" y="1268760"/>
            <a:ext cx="9143999" cy="396081"/>
          </a:xfrm>
        </p:spPr>
        <p:txBody>
          <a:bodyPr/>
          <a:lstStyle/>
          <a:p>
            <a:r>
              <a:rPr lang="nl-NL" sz="2800" b="1" dirty="0">
                <a:solidFill>
                  <a:schemeClr val="tx1"/>
                </a:solidFill>
              </a:rPr>
              <a:t>Regiobijeenkomsten Utrecht en Zwolle</a:t>
            </a:r>
          </a:p>
          <a:p>
            <a:r>
              <a:rPr lang="nl-NL" b="1" dirty="0"/>
              <a:t>Kwaliteitslabel Sociaal Werk</a:t>
            </a:r>
          </a:p>
          <a:p>
            <a:endParaRPr lang="nl-NL" b="1" dirty="0"/>
          </a:p>
          <a:p>
            <a:r>
              <a:rPr lang="nl-NL" b="1" dirty="0"/>
              <a:t>8 en 9 februari 2017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100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1042988" y="1588419"/>
            <a:ext cx="7056784" cy="432048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Rubriek 1 (Vakmanschap door professionals), norm 10:</a:t>
            </a:r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r>
              <a:rPr lang="nl-NL" dirty="0"/>
              <a:t>Professionals wegen af welke interventies zij toepassen en welke professionele methoden en technieken zij daarbij gebruiken.</a:t>
            </a:r>
          </a:p>
          <a:p>
            <a:pPr lvl="0"/>
            <a:endParaRPr lang="nl-NL" dirty="0"/>
          </a:p>
          <a:p>
            <a:r>
              <a:rPr lang="nl-NL" sz="2400" b="1" i="0" dirty="0"/>
              <a:t>Rubriek 1 (Vakmanschap door professionals), norm 14:</a:t>
            </a:r>
          </a:p>
          <a:p>
            <a:pPr lvl="0"/>
            <a:endParaRPr lang="nl-NL" dirty="0"/>
          </a:p>
          <a:p>
            <a:r>
              <a:rPr lang="nl-NL" dirty="0"/>
              <a:t>Professionals zijn transparant in en toetsbaar op hun professioneel handelen. </a:t>
            </a:r>
          </a:p>
          <a:p>
            <a:pPr lvl="0"/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10</a:t>
            </a:fld>
            <a:endParaRPr lang="nl-NL" altLang="nl-NL"/>
          </a:p>
        </p:txBody>
      </p:sp>
      <p:sp>
        <p:nvSpPr>
          <p:cNvPr id="5" name="Tijdelijke aanduiding voor tekst 1"/>
          <p:cNvSpPr txBox="1">
            <a:spLocks/>
          </p:cNvSpPr>
          <p:nvPr/>
        </p:nvSpPr>
        <p:spPr bwMode="auto">
          <a:xfrm>
            <a:off x="1259632" y="1317377"/>
            <a:ext cx="705678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 baseline="0">
                <a:solidFill>
                  <a:srgbClr val="7F7F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dirty="0"/>
              <a:t>Voorbeelden</a:t>
            </a:r>
          </a:p>
        </p:txBody>
      </p:sp>
    </p:spTree>
    <p:extLst>
      <p:ext uri="{BB962C8B-B14F-4D97-AF65-F5344CB8AC3E}">
        <p14:creationId xmlns:p14="http://schemas.microsoft.com/office/powerpoint/2010/main" val="395927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dirty="0"/>
              <a:t>Voor alle leden?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20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0" dirty="0"/>
              <a:t>Voor alle ‘soorten’ leden bedoeld</a:t>
            </a:r>
          </a:p>
          <a:p>
            <a:endParaRPr lang="nl-NL" sz="20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0" dirty="0"/>
              <a:t>Dus sociaal werk organisaties in de breedte</a:t>
            </a:r>
          </a:p>
          <a:p>
            <a:endParaRPr lang="nl-NL" sz="20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0" dirty="0"/>
              <a:t>Voor organisaties als COA, vrijwilligersorganisaties, peuterspeelzalen etc. moeten we op het terrein van vakmanschap gaan ervaren wat passend is en/of normen meer moeten worden toegespitst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2552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1042988" y="1101353"/>
            <a:ext cx="7056784" cy="432048"/>
          </a:xfrm>
        </p:spPr>
        <p:txBody>
          <a:bodyPr/>
          <a:lstStyle/>
          <a:p>
            <a:pPr algn="ctr"/>
            <a:r>
              <a:rPr lang="nl-NL" dirty="0"/>
              <a:t>Eigen beheer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0" dirty="0"/>
              <a:t>Van en voor de branche</a:t>
            </a:r>
          </a:p>
          <a:p>
            <a:endParaRPr lang="nl-NL" sz="20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0" dirty="0"/>
              <a:t>Sociaal Werk Nederland is ontwikkelaar en eigenaar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0" dirty="0"/>
              <a:t>Niet onder </a:t>
            </a:r>
            <a:r>
              <a:rPr lang="nl-NL" sz="2100" i="0" dirty="0"/>
              <a:t>Toezicht en regime Raad voor Accreditatie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0" dirty="0"/>
              <a:t>4 </a:t>
            </a:r>
            <a:r>
              <a:rPr lang="nl-NL" sz="2100" i="0" dirty="0" err="1"/>
              <a:t>CI’s</a:t>
            </a:r>
            <a:r>
              <a:rPr lang="nl-NL" sz="2100" i="0" dirty="0"/>
              <a:t> gekozen als preferred suppliers (CIIO, DNV, Keurmerkinstituut en Lloyds)</a:t>
            </a:r>
            <a:br>
              <a:rPr lang="nl-NL" sz="2100" i="0" dirty="0"/>
            </a:br>
            <a:endParaRPr lang="nl-NL" sz="21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0" dirty="0"/>
              <a:t>Eigen beheer: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F7F7D"/>
                </a:solidFill>
              </a:rPr>
              <a:t>Aanpassen in eigen beheer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F7F7D"/>
                </a:solidFill>
              </a:rPr>
              <a:t>Beheercommissie van leden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F7F7D"/>
                </a:solidFill>
              </a:rPr>
              <a:t>Raad van toezicht met externen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6673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1042988" y="908720"/>
            <a:ext cx="7056784" cy="432048"/>
          </a:xfrm>
        </p:spPr>
        <p:txBody>
          <a:bodyPr/>
          <a:lstStyle/>
          <a:p>
            <a:pPr algn="ctr"/>
            <a:r>
              <a:rPr lang="nl-NL" dirty="0"/>
              <a:t>Verhouding andere keurmerken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1042988" y="1556793"/>
            <a:ext cx="7273428" cy="49685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0" dirty="0"/>
              <a:t>Label is vergeleken met HKZ en ISO als andere gebruikte normen voor de sector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0" dirty="0"/>
              <a:t>HKZ en ISO opgesteld vanuit perspectief van het management en de organisatie (veelal in termen van ‘regelen dat’ of ‘zorgen voor’) </a:t>
            </a:r>
            <a:endParaRPr lang="nl-NL" sz="2400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0" dirty="0"/>
              <a:t>Meeste overeenkomst met de rubrieken Dienstverlening en Organisatie en bestuur.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i="0" dirty="0">
                <a:solidFill>
                  <a:srgbClr val="7F7F7D"/>
                </a:solidFill>
              </a:rPr>
              <a:t>In percentages (zie Crosstabel):</a:t>
            </a:r>
          </a:p>
          <a:p>
            <a:r>
              <a:rPr lang="nl-NL" i="0" dirty="0"/>
              <a:t>	</a:t>
            </a:r>
            <a:r>
              <a:rPr lang="nl-NL" sz="1800" i="0" dirty="0">
                <a:solidFill>
                  <a:srgbClr val="7F7F7D"/>
                </a:solidFill>
              </a:rPr>
              <a:t>HKZ: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1600" i="0" dirty="0">
                <a:solidFill>
                  <a:srgbClr val="7F7F7D"/>
                </a:solidFill>
              </a:rPr>
              <a:t>29 van de 52 normen zijn geheel of gedeeltelijk </a:t>
            </a:r>
            <a:r>
              <a:rPr lang="nl-NL" sz="1600" i="0" dirty="0" err="1">
                <a:solidFill>
                  <a:srgbClr val="7F7F7D"/>
                </a:solidFill>
              </a:rPr>
              <a:t>branchespecifiek</a:t>
            </a:r>
            <a:r>
              <a:rPr lang="nl-NL" sz="1600" i="0" dirty="0">
                <a:solidFill>
                  <a:srgbClr val="7F7F7D"/>
                </a:solidFill>
              </a:rPr>
              <a:t> =  56 %</a:t>
            </a:r>
          </a:p>
          <a:p>
            <a:pPr lvl="1" indent="0">
              <a:buNone/>
            </a:pPr>
            <a:r>
              <a:rPr lang="nl-NL" sz="1600" dirty="0">
                <a:solidFill>
                  <a:srgbClr val="7F7F7D"/>
                </a:solidFill>
              </a:rPr>
              <a:t>	ISO: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7F7F7D"/>
                </a:solidFill>
              </a:rPr>
              <a:t>30 van de 52 normen zijn geheel of gedeeltelijk </a:t>
            </a:r>
            <a:r>
              <a:rPr lang="nl-NL" sz="1600" dirty="0" err="1">
                <a:solidFill>
                  <a:srgbClr val="7F7F7D"/>
                </a:solidFill>
              </a:rPr>
              <a:t>branchespecifiek</a:t>
            </a:r>
            <a:r>
              <a:rPr lang="nl-NL" sz="1600" dirty="0">
                <a:solidFill>
                  <a:srgbClr val="7F7F7D"/>
                </a:solidFill>
              </a:rPr>
              <a:t> = 60%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nl-NL" sz="1600" dirty="0">
              <a:solidFill>
                <a:srgbClr val="7F7F7D"/>
              </a:solidFill>
            </a:endParaRPr>
          </a:p>
          <a:p>
            <a:pPr lvl="1" indent="0">
              <a:buNone/>
            </a:pPr>
            <a:endParaRPr lang="nl-NL" sz="1600" dirty="0">
              <a:solidFill>
                <a:srgbClr val="7F7F7D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942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7951" t="31100" r="28737" b="14563"/>
          <a:stretch/>
        </p:blipFill>
        <p:spPr>
          <a:xfrm>
            <a:off x="1141588" y="0"/>
            <a:ext cx="8002412" cy="6692925"/>
          </a:xfrm>
          <a:prstGeom prst="rect">
            <a:avLst/>
          </a:prstGeom>
        </p:spPr>
      </p:pic>
      <p:sp>
        <p:nvSpPr>
          <p:cNvPr id="3" name="Tijdelijke aanduiding voor tekst 1"/>
          <p:cNvSpPr>
            <a:spLocks noGrp="1"/>
          </p:cNvSpPr>
          <p:nvPr>
            <p:ph type="body" sz="quarter" idx="13"/>
          </p:nvPr>
        </p:nvSpPr>
        <p:spPr>
          <a:xfrm rot="16200000">
            <a:off x="-2484784" y="2998107"/>
            <a:ext cx="7056784" cy="720080"/>
          </a:xfrm>
        </p:spPr>
        <p:txBody>
          <a:bodyPr/>
          <a:lstStyle/>
          <a:p>
            <a:pPr algn="ctr"/>
            <a:r>
              <a:rPr lang="nl-NL" dirty="0"/>
              <a:t>4 toetsingsopties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56165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1042988" y="1052736"/>
            <a:ext cx="7056784" cy="432048"/>
          </a:xfrm>
        </p:spPr>
        <p:txBody>
          <a:bodyPr/>
          <a:lstStyle/>
          <a:p>
            <a:pPr algn="ctr"/>
            <a:r>
              <a:rPr lang="nl-NL" dirty="0"/>
              <a:t>Verschillende toetsingsopties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1042988" y="1844675"/>
            <a:ext cx="7129412" cy="460866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b="1" i="0" dirty="0"/>
              <a:t>Intercollegiaal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F7F7D"/>
                </a:solidFill>
              </a:rPr>
              <a:t>Adviesmeting tussen 3 leden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F7F7D"/>
                </a:solidFill>
              </a:rPr>
              <a:t>Matching via Sociaal Werk Nederland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F7F7D"/>
                </a:solidFill>
              </a:rPr>
              <a:t>Kosten: tijd (met gesloten beurs)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F7F7D"/>
                </a:solidFill>
              </a:rPr>
              <a:t>Training vereist </a:t>
            </a:r>
            <a:r>
              <a:rPr lang="nl-NL" sz="1800" dirty="0">
                <a:solidFill>
                  <a:srgbClr val="7F7F7D"/>
                </a:solidFill>
                <a:sym typeface="Wingdings" panose="05000000000000000000" pitchFamily="2" charset="2"/>
              </a:rPr>
              <a:t> </a:t>
            </a:r>
            <a:r>
              <a:rPr lang="nl-NL" sz="1800" dirty="0">
                <a:solidFill>
                  <a:srgbClr val="7F7F7D"/>
                </a:solidFill>
                <a:sym typeface="Wingdings" panose="05000000000000000000" pitchFamily="2" charset="2"/>
                <a:hlinkClick r:id="rId2"/>
              </a:rPr>
              <a:t>7 maart</a:t>
            </a:r>
            <a:r>
              <a:rPr lang="nl-NL" sz="1800" dirty="0">
                <a:solidFill>
                  <a:srgbClr val="7F7F7D"/>
                </a:solidFill>
                <a:sym typeface="Wingdings" panose="05000000000000000000" pitchFamily="2" charset="2"/>
              </a:rPr>
              <a:t> Zwolle: schrijf je in!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F7F7D"/>
                </a:solidFill>
                <a:sym typeface="Wingdings" panose="05000000000000000000" pitchFamily="2" charset="2"/>
              </a:rPr>
              <a:t>Resultaat </a:t>
            </a:r>
            <a:r>
              <a:rPr lang="nl-NL" sz="1800" dirty="0">
                <a:solidFill>
                  <a:srgbClr val="7F7F7D"/>
                </a:solidFill>
              </a:rPr>
              <a:t>mits voldoen aan eisen</a:t>
            </a:r>
            <a:r>
              <a:rPr lang="nl-NL" sz="1800" dirty="0">
                <a:solidFill>
                  <a:srgbClr val="7F7F7D"/>
                </a:solidFill>
                <a:sym typeface="Wingdings" panose="05000000000000000000" pitchFamily="2" charset="2"/>
              </a:rPr>
              <a:t>: notering in het register op de website</a:t>
            </a:r>
            <a:endParaRPr lang="nl-NL" sz="1800" dirty="0">
              <a:solidFill>
                <a:srgbClr val="7F7F7D"/>
              </a:solidFill>
            </a:endParaRPr>
          </a:p>
          <a:p>
            <a:pPr lvl="1" indent="0">
              <a:buNone/>
            </a:pPr>
            <a:endParaRPr lang="nl-NL" sz="1800" dirty="0">
              <a:solidFill>
                <a:srgbClr val="7F7F7D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b="1" i="0" dirty="0"/>
              <a:t>Combi CI en intercollegiaal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F7F7D"/>
                </a:solidFill>
              </a:rPr>
              <a:t>Een CI heeft de lead, toetsing is in combinatie met leden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F7F7D"/>
                </a:solidFill>
              </a:rPr>
              <a:t>Kosten: geld voor CI en tijd eigen toetsers; vaste dagprijs voor de </a:t>
            </a:r>
            <a:r>
              <a:rPr lang="nl-NL" sz="1800" dirty="0" err="1">
                <a:solidFill>
                  <a:srgbClr val="7F7F7D"/>
                </a:solidFill>
              </a:rPr>
              <a:t>preferred</a:t>
            </a:r>
            <a:r>
              <a:rPr lang="nl-NL" sz="1800" dirty="0">
                <a:solidFill>
                  <a:srgbClr val="7F7F7D"/>
                </a:solidFill>
              </a:rPr>
              <a:t> </a:t>
            </a:r>
            <a:r>
              <a:rPr lang="nl-NL" sz="1800" dirty="0" err="1">
                <a:solidFill>
                  <a:srgbClr val="7F7F7D"/>
                </a:solidFill>
              </a:rPr>
              <a:t>suppliers</a:t>
            </a:r>
            <a:endParaRPr lang="nl-NL" sz="1800" dirty="0">
              <a:solidFill>
                <a:srgbClr val="7F7F7D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F7F7D"/>
                </a:solidFill>
              </a:rPr>
              <a:t>Resultaat mits voldoen aan eisen: notering in register en certificaat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nl-NL" sz="1800" dirty="0">
              <a:solidFill>
                <a:srgbClr val="7F7F7D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b="1" i="0" dirty="0"/>
              <a:t>Extern al dan niet gecombineerd met ISO of HKZ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F7F7D"/>
                </a:solidFill>
              </a:rPr>
              <a:t>Certificerende Instelling (CI) toetst op de normen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F7F7D"/>
                </a:solidFill>
              </a:rPr>
              <a:t>Vaste dagprijs voor de </a:t>
            </a:r>
            <a:r>
              <a:rPr lang="nl-NL" sz="1800" dirty="0" err="1">
                <a:solidFill>
                  <a:srgbClr val="7F7F7D"/>
                </a:solidFill>
              </a:rPr>
              <a:t>preferred</a:t>
            </a:r>
            <a:r>
              <a:rPr lang="nl-NL" sz="1800" dirty="0">
                <a:solidFill>
                  <a:srgbClr val="7F7F7D"/>
                </a:solidFill>
              </a:rPr>
              <a:t> </a:t>
            </a:r>
            <a:r>
              <a:rPr lang="nl-NL" sz="1800" dirty="0" err="1">
                <a:solidFill>
                  <a:srgbClr val="7F7F7D"/>
                </a:solidFill>
              </a:rPr>
              <a:t>suppliers</a:t>
            </a:r>
            <a:endParaRPr lang="nl-NL" sz="1800" dirty="0">
              <a:solidFill>
                <a:srgbClr val="7F7F7D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F7F7D"/>
                </a:solidFill>
              </a:rPr>
              <a:t>Resultaat mits voldoen aan eisen: notering in register en certificaat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nl-NL" sz="1800" dirty="0">
              <a:solidFill>
                <a:srgbClr val="7F7F7D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512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1042988" y="1340768"/>
            <a:ext cx="7056784" cy="432048"/>
          </a:xfrm>
        </p:spPr>
        <p:txBody>
          <a:bodyPr/>
          <a:lstStyle/>
          <a:p>
            <a:pPr algn="ctr"/>
            <a:r>
              <a:rPr lang="nl-NL" dirty="0"/>
              <a:t>Kosten toetsing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20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0" dirty="0"/>
              <a:t>Kosten afhankelijk van: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F7F7D"/>
                </a:solidFill>
              </a:rPr>
              <a:t>Scope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F7F7D"/>
                </a:solidFill>
              </a:rPr>
              <a:t>Omvang organisatie en aantal locaties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F7F7D"/>
                </a:solidFill>
              </a:rPr>
              <a:t>Manier van toetsen (intercollegiaal, combi of puur  extern)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F7F7D"/>
                </a:solidFill>
              </a:rPr>
              <a:t>Combinatie ISO/HKZ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i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53710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12201" b="12201"/>
          <a:stretch/>
        </p:blipFill>
        <p:spPr>
          <a:xfrm>
            <a:off x="8627" y="0"/>
            <a:ext cx="9144000" cy="4608512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1331640" y="5157192"/>
            <a:ext cx="6913388" cy="648221"/>
          </a:xfrm>
        </p:spPr>
        <p:txBody>
          <a:bodyPr/>
          <a:lstStyle/>
          <a:p>
            <a:r>
              <a:rPr lang="nl-NL" i="0" dirty="0"/>
              <a:t>Logo voor organisaties die intercollegiaal getoetst zijn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98007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962" t="3932" r="3539" b="7475"/>
          <a:stretch/>
        </p:blipFill>
        <p:spPr>
          <a:xfrm>
            <a:off x="17748" y="0"/>
            <a:ext cx="9108504" cy="5692815"/>
          </a:xfrm>
          <a:prstGeom prst="rect">
            <a:avLst/>
          </a:prstGeom>
        </p:spPr>
      </p:pic>
      <p:sp>
        <p:nvSpPr>
          <p:cNvPr id="5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1115306" y="5699938"/>
            <a:ext cx="6913388" cy="648221"/>
          </a:xfrm>
        </p:spPr>
        <p:txBody>
          <a:bodyPr/>
          <a:lstStyle/>
          <a:p>
            <a:r>
              <a:rPr lang="nl-NL" i="0" dirty="0"/>
              <a:t>Logo voor organisaties die extern (of i.c.m. intercollegiaal) getoetst zijn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29562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1022606" y="1196752"/>
            <a:ext cx="7056784" cy="720080"/>
          </a:xfrm>
        </p:spPr>
        <p:txBody>
          <a:bodyPr/>
          <a:lstStyle/>
          <a:p>
            <a:pPr algn="ctr"/>
            <a:r>
              <a:rPr lang="nl-NL" dirty="0"/>
              <a:t>Welke stap kunt u nu al zetten?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i="0" dirty="0"/>
              <a:t>Bezoek </a:t>
            </a:r>
            <a:r>
              <a:rPr lang="nl-NL" b="1" i="0" dirty="0">
                <a:hlinkClick r:id="rId2"/>
              </a:rPr>
              <a:t>www.sociaalwerk.nl </a:t>
            </a:r>
            <a:r>
              <a:rPr lang="nl-NL" i="0" dirty="0"/>
              <a:t>en vind achter de </a:t>
            </a:r>
            <a:r>
              <a:rPr lang="nl-NL" i="0" dirty="0" err="1"/>
              <a:t>subpagina</a:t>
            </a:r>
            <a:r>
              <a:rPr lang="nl-NL" i="0" dirty="0"/>
              <a:t> Kwaliteitslabel formats, achtergrondinformatie en aanmeldingsopties</a:t>
            </a:r>
          </a:p>
          <a:p>
            <a:pPr marL="342900" indent="-342900">
              <a:buFont typeface="+mj-lt"/>
              <a:buAutoNum type="arabicPeriod"/>
            </a:pPr>
            <a:endParaRPr lang="nl-NL" i="0" dirty="0"/>
          </a:p>
          <a:p>
            <a:pPr marL="342900" indent="-342900">
              <a:buFont typeface="+mj-lt"/>
              <a:buAutoNum type="arabicPeriod"/>
            </a:pPr>
            <a:r>
              <a:rPr lang="nl-NL" i="0" dirty="0"/>
              <a:t>Eerst de normen eens zelf proeven? Met de </a:t>
            </a:r>
            <a:r>
              <a:rPr lang="nl-NL" b="1" i="0" u="sng" dirty="0"/>
              <a:t>zelfevaluatie</a:t>
            </a:r>
            <a:r>
              <a:rPr lang="nl-NL" i="0" dirty="0"/>
              <a:t> en </a:t>
            </a:r>
            <a:r>
              <a:rPr lang="nl-NL" b="1" i="0" u="sng" dirty="0"/>
              <a:t>de voorbeelden </a:t>
            </a:r>
            <a:r>
              <a:rPr lang="nl-NL" i="0" dirty="0"/>
              <a:t>krijg je zicht op wat je al in huis hebt en je </a:t>
            </a:r>
            <a:r>
              <a:rPr lang="nl-NL" i="0" dirty="0" err="1"/>
              <a:t>to</a:t>
            </a:r>
            <a:r>
              <a:rPr lang="nl-NL" i="0" dirty="0"/>
              <a:t>-do-lijst. Tijdens Workshop2 krijgt u een stappenplan.</a:t>
            </a:r>
          </a:p>
          <a:p>
            <a:pPr marL="342900" indent="-342900">
              <a:buFont typeface="+mj-lt"/>
              <a:buAutoNum type="arabicPeriod"/>
            </a:pPr>
            <a:endParaRPr lang="nl-NL" i="0" dirty="0"/>
          </a:p>
          <a:p>
            <a:pPr marL="342900" indent="-342900">
              <a:buFont typeface="+mj-lt"/>
              <a:buAutoNum type="arabicPeriod"/>
            </a:pPr>
            <a:r>
              <a:rPr lang="nl-NL" i="0" dirty="0"/>
              <a:t>Wil je graag dat een collega organisatie een kijkje in jouw keuken neemt? Geef je dan via de website op voor een </a:t>
            </a:r>
            <a:r>
              <a:rPr lang="nl-NL" b="1" i="0" u="sng" dirty="0"/>
              <a:t>intercollegiale adviesmeting </a:t>
            </a:r>
          </a:p>
          <a:p>
            <a:pPr marL="342900" indent="-342900">
              <a:buFont typeface="+mj-lt"/>
              <a:buAutoNum type="arabicPeriod"/>
            </a:pPr>
            <a:endParaRPr lang="nl-NL" i="0" dirty="0"/>
          </a:p>
          <a:p>
            <a:pPr marL="342900" indent="-342900">
              <a:buFont typeface="+mj-lt"/>
              <a:buAutoNum type="arabicPeriod"/>
            </a:pPr>
            <a:r>
              <a:rPr lang="nl-NL" i="0" dirty="0"/>
              <a:t>Wil je (daarnaast ook) dat </a:t>
            </a:r>
            <a:r>
              <a:rPr lang="nl-NL" b="1" i="0" u="sng" dirty="0"/>
              <a:t>een auditor van een CI </a:t>
            </a:r>
            <a:r>
              <a:rPr lang="nl-NL" i="0" dirty="0"/>
              <a:t>komt toetsen? Kies een van de 4 preferred suppliers </a:t>
            </a:r>
          </a:p>
          <a:p>
            <a:pPr marL="342900" indent="-342900">
              <a:buFont typeface="+mj-lt"/>
              <a:buAutoNum type="arabicPeriod"/>
            </a:pPr>
            <a:endParaRPr lang="nl-NL" i="0" dirty="0"/>
          </a:p>
          <a:p>
            <a:pPr marL="342900" indent="-342900">
              <a:buFont typeface="+mj-lt"/>
              <a:buAutoNum type="arabicPeriod"/>
            </a:pPr>
            <a:endParaRPr lang="nl-NL" i="0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19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00159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dirty="0"/>
              <a:t>Programma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318183" y="2060848"/>
            <a:ext cx="8856984" cy="4464645"/>
          </a:xfrm>
        </p:spPr>
        <p:txBody>
          <a:bodyPr/>
          <a:lstStyle/>
          <a:p>
            <a:r>
              <a:rPr lang="nl-NL" i="0" dirty="0"/>
              <a:t>12.30 – 13.00                 Inlooplunch</a:t>
            </a:r>
          </a:p>
          <a:p>
            <a:r>
              <a:rPr lang="nl-NL" i="0" dirty="0"/>
              <a:t>13.00 – 13.10                 Opening (Sociaal Werk Nederland) </a:t>
            </a:r>
          </a:p>
          <a:p>
            <a:r>
              <a:rPr lang="nl-NL" i="0" dirty="0"/>
              <a:t>13.10 – 13.30                 Over het Kwaliteitslabel (Sociaal Werk Nederland 			    en Marja van Houten, CIIO) </a:t>
            </a:r>
          </a:p>
          <a:p>
            <a:r>
              <a:rPr lang="nl-NL" i="0" dirty="0"/>
              <a:t>13.30 – 14.30                 1</a:t>
            </a:r>
            <a:r>
              <a:rPr lang="nl-NL" i="0" baseline="30000" dirty="0"/>
              <a:t>e</a:t>
            </a:r>
            <a:r>
              <a:rPr lang="nl-NL" i="0" dirty="0"/>
              <a:t> ronde workshops (3 opties)</a:t>
            </a:r>
          </a:p>
          <a:p>
            <a:r>
              <a:rPr lang="nl-NL" i="0" dirty="0"/>
              <a:t>14.30 – 14.45                 pauze</a:t>
            </a:r>
          </a:p>
          <a:p>
            <a:r>
              <a:rPr lang="nl-NL" i="0" dirty="0"/>
              <a:t>14.45 – 15.45                 2</a:t>
            </a:r>
            <a:r>
              <a:rPr lang="nl-NL" i="0" baseline="30000" dirty="0"/>
              <a:t>e</a:t>
            </a:r>
            <a:r>
              <a:rPr lang="nl-NL" i="0" dirty="0"/>
              <a:t> ronde workshops (3 opties)</a:t>
            </a:r>
          </a:p>
          <a:p>
            <a:r>
              <a:rPr lang="nl-NL" i="0" dirty="0"/>
              <a:t>16.00 – 16.30                 Eerste ervaringen: Versa Welzijn </a:t>
            </a:r>
          </a:p>
          <a:p>
            <a:r>
              <a:rPr lang="nl-NL" i="0" dirty="0"/>
              <a:t>16.30 – 17.00                 Afsluiting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0221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-252536" y="1"/>
            <a:ext cx="14893045" cy="1624771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20</a:t>
            </a:fld>
            <a:endParaRPr lang="nl-NL" altLang="nl-NL"/>
          </a:p>
        </p:txBody>
      </p:sp>
      <p:pic>
        <p:nvPicPr>
          <p:cNvPr id="1026" name="Afbeeldi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3" t="46742" r="17279" b="9094"/>
          <a:stretch>
            <a:fillRect/>
          </a:stretch>
        </p:blipFill>
        <p:spPr bwMode="auto">
          <a:xfrm>
            <a:off x="-396552" y="764704"/>
            <a:ext cx="968284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844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dirty="0"/>
              <a:t>Ambitie voor 2017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1042367" y="2060848"/>
            <a:ext cx="7058025" cy="43211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0" dirty="0"/>
              <a:t>Minstens 20 % van de leden is (intercollegiaal en/of extern) getoetst</a:t>
            </a:r>
          </a:p>
          <a:p>
            <a:endParaRPr lang="nl-NL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0" dirty="0"/>
              <a:t>Minstens 20 % van de sociaal werkers is geregistreerd in het Beroepsregister Sociaal Werk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0" dirty="0"/>
              <a:t>10% van gemeenten kent ons kwaliteitslabel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0" dirty="0"/>
              <a:t>Hogescholen en </a:t>
            </a:r>
            <a:r>
              <a:rPr lang="nl-NL" i="0" dirty="0" err="1"/>
              <a:t>ROC’s</a:t>
            </a:r>
            <a:r>
              <a:rPr lang="nl-NL" i="0" dirty="0"/>
              <a:t> bieden meer trajecten op maat voor deeltijdonderwijs van 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0" dirty="0"/>
              <a:t>Er is een meerjarige </a:t>
            </a:r>
            <a:r>
              <a:rPr lang="nl-NL" i="0" dirty="0" err="1"/>
              <a:t>onderzoeksagenda</a:t>
            </a:r>
            <a:r>
              <a:rPr lang="nl-NL" i="0" dirty="0"/>
              <a:t> voor het sociaal werk opgesteld, met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01085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dirty="0"/>
              <a:t>Workshopronde 1 &amp; 2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1042988" y="1844675"/>
            <a:ext cx="7921500" cy="4321175"/>
          </a:xfrm>
        </p:spPr>
        <p:txBody>
          <a:bodyPr>
            <a:normAutofit fontScale="92500" lnSpcReduction="20000"/>
          </a:bodyPr>
          <a:lstStyle/>
          <a:p>
            <a:endParaRPr lang="nl-NL" dirty="0"/>
          </a:p>
          <a:p>
            <a:r>
              <a:rPr lang="nl-NL" sz="2000" b="1" i="0" dirty="0"/>
              <a:t>Workshop 1. De meerwaarde van het kwaliteitslabel</a:t>
            </a:r>
          </a:p>
          <a:p>
            <a:pPr lvl="0"/>
            <a:r>
              <a:rPr lang="nl-NL" dirty="0"/>
              <a:t>Over de meerwaarde van het Kwaliteitslabel en het stappenplan. En: hoe zorgen we dat gemeenten het label interessant vinden? (Sociaal Werk Nederland)</a:t>
            </a:r>
          </a:p>
          <a:p>
            <a:r>
              <a:rPr lang="nl-NL" sz="2000" i="0" dirty="0">
                <a:sym typeface="Wingdings" panose="05000000000000000000" pitchFamily="2" charset="2"/>
              </a:rPr>
              <a:t>	</a:t>
            </a:r>
            <a:endParaRPr lang="nl-NL" sz="2000" i="0" dirty="0"/>
          </a:p>
          <a:p>
            <a:r>
              <a:rPr lang="nl-NL" sz="2000" b="1" i="0" dirty="0"/>
              <a:t>Workshop 2. Over intercollegiaal en extern toetsen</a:t>
            </a:r>
          </a:p>
          <a:p>
            <a:r>
              <a:rPr lang="nl-NL" sz="2000" dirty="0"/>
              <a:t>Hoe worden de normen getoetst? En hoe kun je als kleine of grote organisatie morgen al beginnen? (Marja van Houten van CIIO)</a:t>
            </a:r>
          </a:p>
          <a:p>
            <a:r>
              <a:rPr lang="nl-NL" sz="2000" i="0" dirty="0">
                <a:sym typeface="Wingdings" panose="05000000000000000000" pitchFamily="2" charset="2"/>
              </a:rPr>
              <a:t>	</a:t>
            </a:r>
            <a:endParaRPr lang="nl-NL" sz="2000" i="0" dirty="0"/>
          </a:p>
          <a:p>
            <a:r>
              <a:rPr lang="nl-NL" sz="2000" b="1" i="0" dirty="0"/>
              <a:t>Workshop 3. Over Beroepsregistratie</a:t>
            </a:r>
          </a:p>
          <a:p>
            <a:r>
              <a:rPr lang="nl-NL" sz="2000" dirty="0"/>
              <a:t>Over de stand van zaken van het beroepsregister Sociaal Werk, het verschil met SKJ Jeugd en uitwisseling over wat goede normen en criteria zijn. (Karin Kleine van </a:t>
            </a:r>
            <a:r>
              <a:rPr lang="nl-NL" sz="2000" dirty="0" err="1"/>
              <a:t>HaKa</a:t>
            </a:r>
            <a:r>
              <a:rPr lang="nl-NL" sz="2000" dirty="0"/>
              <a:t>)</a:t>
            </a:r>
            <a:endParaRPr lang="nl-NL" sz="2400" b="1" i="0" dirty="0"/>
          </a:p>
          <a:p>
            <a:r>
              <a:rPr lang="nl-NL" sz="2000" i="0" dirty="0">
                <a:sym typeface="Wingdings" panose="05000000000000000000" pitchFamily="2" charset="2"/>
              </a:rPr>
              <a:t>	</a:t>
            </a:r>
            <a:endParaRPr lang="nl-NL" sz="2000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7010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endParaRPr lang="nl-NL" sz="4800" i="0" dirty="0"/>
          </a:p>
          <a:p>
            <a:pPr algn="ctr"/>
            <a:r>
              <a:rPr lang="nl-NL" sz="4800" i="0" dirty="0"/>
              <a:t>Versa Welzijn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328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>
          <a:xfrm>
            <a:off x="5652120" y="2276872"/>
            <a:ext cx="3384376" cy="216024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b="1" dirty="0"/>
              <a:t>Marije van der Meij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dirty="0">
                <a:hlinkClick r:id="rId2"/>
              </a:rPr>
              <a:t>vandermeij@sociaalwerk.nl</a:t>
            </a:r>
            <a:endParaRPr lang="nl-NL" dirty="0"/>
          </a:p>
          <a:p>
            <a:pPr fontAlgn="auto">
              <a:spcAft>
                <a:spcPts val="0"/>
              </a:spcAft>
              <a:defRPr/>
            </a:pPr>
            <a:r>
              <a:rPr lang="nl-NL" dirty="0"/>
              <a:t>06-40174252</a:t>
            </a:r>
          </a:p>
          <a:p>
            <a:pPr fontAlgn="auto">
              <a:spcAft>
                <a:spcPts val="0"/>
              </a:spcAft>
              <a:defRPr/>
            </a:pPr>
            <a:endParaRPr lang="nl-NL" b="1" dirty="0"/>
          </a:p>
          <a:p>
            <a:pPr fontAlgn="auto">
              <a:spcAft>
                <a:spcPts val="0"/>
              </a:spcAft>
              <a:defRPr/>
            </a:pPr>
            <a:r>
              <a:rPr lang="nl-NL" b="1" dirty="0"/>
              <a:t>Edwin Luttik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dirty="0">
                <a:hlinkClick r:id="rId3"/>
              </a:rPr>
              <a:t>luttik@sociaalwerk.nl</a:t>
            </a:r>
            <a:endParaRPr lang="nl-NL" dirty="0"/>
          </a:p>
          <a:p>
            <a:pPr fontAlgn="auto">
              <a:spcAft>
                <a:spcPts val="0"/>
              </a:spcAft>
              <a:defRPr/>
            </a:pPr>
            <a:r>
              <a:rPr lang="nl-NL" dirty="0"/>
              <a:t>06-22073745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98174DF-7690-45EA-8DFE-3C503911DA2C}" type="slidenum">
              <a:rPr lang="nl-NL" altLang="nl-NL" smtClean="0"/>
              <a:pPr/>
              <a:t>24</a:t>
            </a:fld>
            <a:endParaRPr lang="nl-NL" alt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1042988" y="1341438"/>
            <a:ext cx="7058025" cy="431800"/>
          </a:xfrm>
        </p:spPr>
        <p:txBody>
          <a:bodyPr/>
          <a:lstStyle/>
          <a:p>
            <a:pPr algn="ctr"/>
            <a:r>
              <a:rPr lang="nl-NL" altLang="nl-NL" dirty="0"/>
              <a:t>Waarom aan de slag met kwaliteit?</a:t>
            </a:r>
          </a:p>
        </p:txBody>
      </p:sp>
      <p:sp>
        <p:nvSpPr>
          <p:cNvPr id="7171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fontAlgn="base">
              <a:spcAft>
                <a:spcPct val="0"/>
              </a:spcAft>
            </a:pPr>
            <a:endParaRPr lang="nl-NL" altLang="nl-NL" dirty="0"/>
          </a:p>
          <a:p>
            <a:pPr fontAlgn="base">
              <a:spcAft>
                <a:spcPct val="0"/>
              </a:spcAft>
            </a:pPr>
            <a:r>
              <a:rPr lang="nl-NL" altLang="nl-NL" b="1" i="0" dirty="0"/>
              <a:t>Interne motivatie:</a:t>
            </a:r>
          </a:p>
          <a:p>
            <a:pPr fontAlgn="base">
              <a:spcAft>
                <a:spcPct val="0"/>
              </a:spcAft>
            </a:pPr>
            <a:r>
              <a:rPr lang="nl-NL" altLang="nl-NL" i="0" dirty="0"/>
              <a:t>Stimulans om te komen tot meer interne synergie en trots</a:t>
            </a:r>
          </a:p>
          <a:p>
            <a:pPr fontAlgn="base">
              <a:spcAft>
                <a:spcPct val="0"/>
              </a:spcAft>
            </a:pPr>
            <a:r>
              <a:rPr lang="nl-NL" altLang="nl-NL" i="0" dirty="0"/>
              <a:t>Stimulans om doorlopend te verbeteren</a:t>
            </a:r>
          </a:p>
          <a:p>
            <a:pPr fontAlgn="base">
              <a:spcAft>
                <a:spcPct val="0"/>
              </a:spcAft>
            </a:pPr>
            <a:endParaRPr lang="nl-NL" altLang="nl-NL" b="1" i="0" dirty="0"/>
          </a:p>
          <a:p>
            <a:pPr fontAlgn="base">
              <a:spcAft>
                <a:spcPct val="0"/>
              </a:spcAft>
            </a:pPr>
            <a:endParaRPr lang="nl-NL" altLang="nl-NL" b="1" i="0" dirty="0"/>
          </a:p>
          <a:p>
            <a:pPr fontAlgn="base">
              <a:spcAft>
                <a:spcPct val="0"/>
              </a:spcAft>
            </a:pPr>
            <a:r>
              <a:rPr lang="nl-NL" altLang="nl-NL" b="1" i="0" dirty="0"/>
              <a:t>Externe motivatie:</a:t>
            </a:r>
          </a:p>
          <a:p>
            <a:pPr fontAlgn="base">
              <a:spcAft>
                <a:spcPct val="0"/>
              </a:spcAft>
            </a:pPr>
            <a:r>
              <a:rPr lang="nl-NL" altLang="nl-NL" i="0" dirty="0"/>
              <a:t>sociaal werk organisaties willen noodzaak, kwaliteit en maatschappelijke meerwaarde aantonen naar:</a:t>
            </a:r>
          </a:p>
          <a:p>
            <a:pPr fontAlgn="base">
              <a:spcAft>
                <a:spcPct val="0"/>
              </a:spcAft>
            </a:pPr>
            <a:endParaRPr lang="nl-NL" altLang="nl-NL" i="0" dirty="0"/>
          </a:p>
          <a:p>
            <a:pPr marL="285750" indent="-28575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i="0" dirty="0"/>
              <a:t>Klanten</a:t>
            </a:r>
          </a:p>
          <a:p>
            <a:pPr marL="285750" indent="-28575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i="0" dirty="0"/>
              <a:t>Gemeenten</a:t>
            </a:r>
          </a:p>
          <a:p>
            <a:pPr marL="285750" indent="-28575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i="0" dirty="0"/>
              <a:t>Collega’s </a:t>
            </a:r>
          </a:p>
          <a:p>
            <a:pPr marL="285750" indent="-28575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i="0" dirty="0"/>
              <a:t>Andere opdrachtgevers</a:t>
            </a:r>
          </a:p>
          <a:p>
            <a:pPr fontAlgn="base">
              <a:spcAft>
                <a:spcPct val="0"/>
              </a:spcAft>
            </a:pPr>
            <a:endParaRPr lang="nl-NL" alt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1115616" y="692696"/>
            <a:ext cx="7056784" cy="1224136"/>
          </a:xfrm>
        </p:spPr>
        <p:txBody>
          <a:bodyPr/>
          <a:lstStyle/>
          <a:p>
            <a:pPr algn="ctr"/>
            <a:endParaRPr lang="nl-NL" sz="2000" dirty="0"/>
          </a:p>
          <a:p>
            <a:pPr algn="ctr"/>
            <a:r>
              <a:rPr lang="nl-NL" dirty="0"/>
              <a:t>Benchmark kwaliteit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971600" y="1772816"/>
            <a:ext cx="7128792" cy="4825231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Grootte leden: 50 % heeft &lt; 18 fte personeel</a:t>
            </a:r>
          </a:p>
          <a:p>
            <a:endParaRPr lang="nl-NL" b="1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0" dirty="0"/>
              <a:t>32 % </a:t>
            </a:r>
            <a:r>
              <a:rPr lang="nl-NL" b="1" i="0" u="sng" dirty="0"/>
              <a:t>kwaliteitscertificaat</a:t>
            </a:r>
            <a:r>
              <a:rPr lang="nl-NL" b="1" i="0" dirty="0"/>
              <a:t>, </a:t>
            </a:r>
            <a:r>
              <a:rPr lang="nl-NL" i="0" dirty="0"/>
              <a:t>68 % niet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0" dirty="0"/>
              <a:t>37 % </a:t>
            </a:r>
            <a:r>
              <a:rPr lang="nl-NL" b="1" i="0" u="sng" dirty="0"/>
              <a:t>governancecode</a:t>
            </a:r>
            <a:r>
              <a:rPr lang="nl-NL" b="1" i="0" dirty="0"/>
              <a:t> </a:t>
            </a:r>
            <a:r>
              <a:rPr lang="nl-NL" i="0" dirty="0"/>
              <a:t>ondertekend, 63 % niet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0" dirty="0"/>
              <a:t>28 % </a:t>
            </a:r>
            <a:r>
              <a:rPr lang="nl-NL" b="1" i="0" u="sng" dirty="0"/>
              <a:t>geregistreerde</a:t>
            </a:r>
            <a:r>
              <a:rPr lang="nl-NL" b="1" i="0" dirty="0"/>
              <a:t> professionals, </a:t>
            </a:r>
            <a:r>
              <a:rPr lang="nl-NL" i="0" dirty="0"/>
              <a:t>45 % niet, 27 % weet het niet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0" dirty="0"/>
              <a:t>Bijna 90 % heeft een </a:t>
            </a:r>
            <a:r>
              <a:rPr lang="nl-NL" b="1" i="0" u="sng" dirty="0"/>
              <a:t>klachtenregeling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0" dirty="0"/>
              <a:t>35 % onderzoekt </a:t>
            </a:r>
            <a:r>
              <a:rPr lang="nl-NL" b="1" i="0" u="sng" dirty="0"/>
              <a:t>klanttevredenheid</a:t>
            </a:r>
            <a:r>
              <a:rPr lang="nl-NL" b="1" i="0" dirty="0"/>
              <a:t> </a:t>
            </a:r>
            <a:r>
              <a:rPr lang="nl-NL" i="0" dirty="0"/>
              <a:t>continu of meerdere keren, 65 % één keer per jaar of minder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0" dirty="0"/>
              <a:t>26 % onderzoekt </a:t>
            </a:r>
            <a:r>
              <a:rPr lang="nl-NL" b="1" i="0" u="sng" dirty="0"/>
              <a:t>klanteffect</a:t>
            </a:r>
            <a:r>
              <a:rPr lang="nl-NL" b="1" i="0" dirty="0"/>
              <a:t> continu </a:t>
            </a:r>
            <a:r>
              <a:rPr lang="nl-NL" i="0" dirty="0"/>
              <a:t>of periodiek, 74 % één keer per jaar of minder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6886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1043608" y="1196752"/>
            <a:ext cx="7056784" cy="432048"/>
          </a:xfrm>
        </p:spPr>
        <p:txBody>
          <a:bodyPr/>
          <a:lstStyle/>
          <a:p>
            <a:pPr algn="ctr"/>
            <a:r>
              <a:rPr lang="nl-NL" dirty="0"/>
              <a:t>Het proces met de leden </a:t>
            </a:r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0" dirty="0"/>
              <a:t>Ambitie leden: een eigen verhaal over kwaliteit (2013)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0" dirty="0"/>
              <a:t>Uitwerking hoofdlijnen koers door Commissie Kwaliteit en Professionalisering, enquête en 1e presentatie aan leden (2014)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0" dirty="0"/>
              <a:t>Regiobijeenkomsten en mandaat leden (ALV: 79 % akkoord met nieuwe kwaliteitskoers) voor uitwerking (2015)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0" dirty="0"/>
              <a:t>Presentatie stand van zaken (mei 2016) en start </a:t>
            </a:r>
            <a:r>
              <a:rPr lang="nl-NL" i="0" dirty="0">
                <a:hlinkClick r:id="rId2"/>
              </a:rPr>
              <a:t>pilot</a:t>
            </a:r>
            <a:endParaRPr lang="nl-NL" i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0" dirty="0"/>
              <a:t>Instemming op </a:t>
            </a:r>
            <a:r>
              <a:rPr lang="nl-NL" b="1" i="0" dirty="0">
                <a:hlinkClick r:id="rId3"/>
              </a:rPr>
              <a:t>ALV 30 november </a:t>
            </a:r>
            <a:r>
              <a:rPr lang="nl-NL" b="1" i="0" dirty="0"/>
              <a:t>2016:</a:t>
            </a:r>
            <a:r>
              <a:rPr lang="nl-NL" b="1" dirty="0"/>
              <a:t> </a:t>
            </a:r>
            <a:r>
              <a:rPr lang="nl-NL" b="1" i="0" dirty="0"/>
              <a:t>83% heeft ingestemd met het Kwaliteitslabel Sociaal Werk.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669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 rot="16200000">
            <a:off x="-1908720" y="3429000"/>
            <a:ext cx="7056784" cy="432048"/>
          </a:xfrm>
        </p:spPr>
        <p:txBody>
          <a:bodyPr/>
          <a:lstStyle/>
          <a:p>
            <a:pPr algn="ctr"/>
            <a:r>
              <a:rPr lang="nl-NL" dirty="0"/>
              <a:t>Het kwaliteitslabel Sociaal Werk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9525" t="8657" r="27951" b="11019"/>
          <a:stretch/>
        </p:blipFill>
        <p:spPr>
          <a:xfrm>
            <a:off x="2627784" y="-1"/>
            <a:ext cx="6174630" cy="6776827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7624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1043608" y="1124744"/>
            <a:ext cx="7056784" cy="432048"/>
          </a:xfrm>
        </p:spPr>
        <p:txBody>
          <a:bodyPr/>
          <a:lstStyle/>
          <a:p>
            <a:pPr algn="ctr"/>
            <a:r>
              <a:rPr lang="nl-NL" dirty="0" err="1"/>
              <a:t>Governance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1115616" y="1628800"/>
            <a:ext cx="7344816" cy="4608512"/>
          </a:xfrm>
        </p:spPr>
        <p:txBody>
          <a:bodyPr>
            <a:normAutofit lnSpcReduction="10000"/>
          </a:bodyPr>
          <a:lstStyle/>
          <a:p>
            <a:r>
              <a:rPr lang="nl-NL" b="1" i="0" dirty="0"/>
              <a:t>Doel </a:t>
            </a:r>
          </a:p>
          <a:p>
            <a:r>
              <a:rPr lang="nl-NL" i="0" dirty="0"/>
              <a:t>Agendering, dialoog en invulling van goed en deskundig bestuur en toezicht in het sociaal werk stimuleren en ondersteunen</a:t>
            </a:r>
          </a:p>
          <a:p>
            <a:br>
              <a:rPr lang="nl-NL" b="1" i="0" dirty="0"/>
            </a:br>
            <a:r>
              <a:rPr lang="nl-NL" sz="1700" b="1" i="0" dirty="0"/>
              <a:t>MET: </a:t>
            </a:r>
          </a:p>
          <a:p>
            <a:endParaRPr lang="nl-NL" b="1" i="0" dirty="0"/>
          </a:p>
          <a:p>
            <a:r>
              <a:rPr lang="nl-NL" b="1" i="0" dirty="0"/>
              <a:t>Herziene </a:t>
            </a:r>
            <a:r>
              <a:rPr lang="nl-NL" b="1" i="0" dirty="0" err="1"/>
              <a:t>governancecode</a:t>
            </a:r>
            <a:endParaRPr lang="nl-NL" b="1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0" dirty="0"/>
              <a:t>zeven leidende principes voor goed bestuur en toezicht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0" dirty="0"/>
              <a:t>die helpen dat </a:t>
            </a:r>
            <a:r>
              <a:rPr lang="nl-NL" i="0" dirty="0" err="1"/>
              <a:t>good</a:t>
            </a:r>
            <a:r>
              <a:rPr lang="nl-NL" i="0" dirty="0"/>
              <a:t> </a:t>
            </a:r>
            <a:r>
              <a:rPr lang="nl-NL" i="0" dirty="0" err="1"/>
              <a:t>governance</a:t>
            </a:r>
            <a:r>
              <a:rPr lang="nl-NL" i="0" dirty="0"/>
              <a:t> ‘in de genen’ gaat zitten </a:t>
            </a:r>
          </a:p>
          <a:p>
            <a:endParaRPr lang="nl-NL" i="0" dirty="0"/>
          </a:p>
          <a:p>
            <a:r>
              <a:rPr lang="nl-NL" b="1" i="0" dirty="0"/>
              <a:t>Advieshonoreringsregeling toezichthouders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0" dirty="0"/>
              <a:t>Kern: koppeling tussen honorering van toezichthouder en bestuurder (5 % (lid) resp. 7,5 % (voorzitter)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0" dirty="0"/>
              <a:t>Afwijking voor (kleinere) organisaties is begrijpelijk en mogelijk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0534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1187624" y="764704"/>
            <a:ext cx="7056784" cy="432048"/>
          </a:xfrm>
        </p:spPr>
        <p:txBody>
          <a:bodyPr/>
          <a:lstStyle/>
          <a:p>
            <a:pPr algn="ctr"/>
            <a:r>
              <a:rPr lang="nl-NL" altLang="nl-NL" dirty="0"/>
              <a:t>Beroepsregister Sociaal Werk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827584" y="1556792"/>
            <a:ext cx="8136904" cy="504056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nl-NL" sz="5500" b="1" i="0" dirty="0"/>
              <a:t>Initiatief Actieprogramma Professionalisering</a:t>
            </a:r>
          </a:p>
          <a:p>
            <a:pPr lvl="0"/>
            <a:endParaRPr lang="nl-NL" sz="5500" b="1" i="0" dirty="0"/>
          </a:p>
          <a:p>
            <a:pPr lvl="0"/>
            <a:r>
              <a:rPr lang="nl-NL" sz="5500" b="1" i="0" dirty="0"/>
              <a:t>Sinds 2015 </a:t>
            </a:r>
            <a:r>
              <a:rPr lang="nl-NL" sz="5500" b="1" i="0" dirty="0">
                <a:sym typeface="Wingdings" panose="05000000000000000000" pitchFamily="2" charset="2"/>
              </a:rPr>
              <a:t> streven dit jaar af</a:t>
            </a:r>
            <a:endParaRPr lang="nl-NL" sz="5500" b="1" i="0" dirty="0"/>
          </a:p>
          <a:p>
            <a:pPr lvl="0"/>
            <a:endParaRPr lang="nl-NL" sz="5500" b="1" i="0" dirty="0"/>
          </a:p>
          <a:p>
            <a:pPr lvl="0"/>
            <a:r>
              <a:rPr lang="nl-NL" sz="5500" b="1" i="0" dirty="0"/>
              <a:t>Een register voor alle sociaal werkers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4800" dirty="0">
                <a:solidFill>
                  <a:srgbClr val="7F7F7D"/>
                </a:solidFill>
              </a:rPr>
              <a:t>Mbo en hbo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4800" dirty="0">
                <a:solidFill>
                  <a:srgbClr val="7F7F7D"/>
                </a:solidFill>
              </a:rPr>
              <a:t>Student en werknemer</a:t>
            </a:r>
          </a:p>
          <a:p>
            <a:pPr lvl="0"/>
            <a:endParaRPr lang="nl-NL" sz="5600" i="0" dirty="0"/>
          </a:p>
          <a:p>
            <a:pPr lvl="0"/>
            <a:r>
              <a:rPr lang="nl-NL" sz="5600" b="1" i="0" dirty="0"/>
              <a:t>Waarom registratie?</a:t>
            </a:r>
            <a:endParaRPr lang="nl-NL" sz="4800" b="1" i="0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4800" dirty="0">
                <a:solidFill>
                  <a:srgbClr val="7F7F7D"/>
                </a:solidFill>
              </a:rPr>
              <a:t>Belang voor professionals, werkgevers </a:t>
            </a:r>
            <a:r>
              <a:rPr lang="nl-NL" sz="4800" dirty="0" err="1">
                <a:solidFill>
                  <a:srgbClr val="7F7F7D"/>
                </a:solidFill>
              </a:rPr>
              <a:t>èn</a:t>
            </a:r>
            <a:r>
              <a:rPr lang="nl-NL" sz="4800" dirty="0">
                <a:solidFill>
                  <a:srgbClr val="7F7F7D"/>
                </a:solidFill>
              </a:rPr>
              <a:t> financiers </a:t>
            </a:r>
          </a:p>
          <a:p>
            <a:pPr lvl="0"/>
            <a:endParaRPr lang="nl-NL" sz="3800" i="0" dirty="0"/>
          </a:p>
          <a:p>
            <a:pPr lvl="0"/>
            <a:r>
              <a:rPr lang="nl-NL" sz="5600" b="1" i="0" dirty="0"/>
              <a:t>Uitgangspunten: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4800" dirty="0">
                <a:solidFill>
                  <a:srgbClr val="7F7F7D"/>
                </a:solidFill>
              </a:rPr>
              <a:t>Registratie als middel…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4800" dirty="0">
                <a:solidFill>
                  <a:srgbClr val="7F7F7D"/>
                </a:solidFill>
              </a:rPr>
              <a:t>Uitdagen tot leren en ontwikkelen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4800" dirty="0">
                <a:solidFill>
                  <a:srgbClr val="7F7F7D"/>
                </a:solidFill>
              </a:rPr>
              <a:t>Leren op de werkplek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4800" dirty="0">
                <a:solidFill>
                  <a:srgbClr val="7F7F7D"/>
                </a:solidFill>
              </a:rPr>
              <a:t>Toepassen van kennis en aantonen resultaten van leren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4800" dirty="0">
                <a:solidFill>
                  <a:srgbClr val="7F7F7D"/>
                </a:solidFill>
              </a:rPr>
              <a:t>Portfolio en casuïstiek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4800" dirty="0">
                <a:solidFill>
                  <a:srgbClr val="7F7F7D"/>
                </a:solidFill>
              </a:rPr>
              <a:t>Aanpasbaar aan actualiteiten en doelgroepen</a:t>
            </a:r>
          </a:p>
          <a:p>
            <a:pPr lvl="0"/>
            <a:endParaRPr lang="nl-NL" sz="5500" i="0" dirty="0"/>
          </a:p>
          <a:p>
            <a:pPr lvl="0"/>
            <a:r>
              <a:rPr lang="nl-NL" sz="5500" b="1" i="0" dirty="0"/>
              <a:t>Bij Registerplein (verhouding SKJ en Registerplein)</a:t>
            </a:r>
          </a:p>
          <a:p>
            <a:pPr lvl="0"/>
            <a:endParaRPr lang="nl-NL" sz="5500" b="1" i="0" dirty="0"/>
          </a:p>
          <a:p>
            <a:pPr lvl="0"/>
            <a:r>
              <a:rPr lang="nl-NL" sz="5500" b="1" i="0" dirty="0"/>
              <a:t>Ontwikkeld door alle partners Actieprogramma Professionalisering</a:t>
            </a:r>
          </a:p>
          <a:p>
            <a:pPr lvl="0" algn="ctr"/>
            <a:endParaRPr lang="nl-NL" sz="5500" b="1" i="0" dirty="0">
              <a:solidFill>
                <a:srgbClr val="FF0000"/>
              </a:solidFill>
            </a:endParaRPr>
          </a:p>
          <a:p>
            <a:pPr lvl="0" algn="ctr"/>
            <a:r>
              <a:rPr lang="nl-NL" sz="5500" b="1" i="0" dirty="0">
                <a:solidFill>
                  <a:srgbClr val="FF0000"/>
                </a:solidFill>
                <a:hlinkClick r:id="rId2"/>
              </a:rPr>
              <a:t>Vul hier de enquête in</a:t>
            </a:r>
            <a:r>
              <a:rPr lang="nl-NL" sz="5500" b="1" i="0" dirty="0">
                <a:solidFill>
                  <a:srgbClr val="FF0000"/>
                </a:solidFill>
              </a:rPr>
              <a:t>: wat vind jij betekenisvolle registratiecriteria?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0009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dirty="0"/>
              <a:t>Eigen branche normen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1042988" y="1844675"/>
            <a:ext cx="7273428" cy="43926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0" dirty="0"/>
              <a:t>Vakmanschap en professionaliteit centraal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0" dirty="0"/>
              <a:t>Aandacht voor rol burger/vrijwilliger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0" dirty="0"/>
              <a:t>Focus op reflectie en leren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0" dirty="0"/>
              <a:t>Wendbaar door eigen regie en eigen beheer branche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0" dirty="0"/>
              <a:t>Sluit aan op gedachtengoed en bedoeling sociaal werk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0" dirty="0"/>
              <a:t>52 normen 3 rubrieken: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F7F7D"/>
                </a:solidFill>
              </a:rPr>
              <a:t>Vakmanschap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F7F7D"/>
                </a:solidFill>
              </a:rPr>
              <a:t>Dienstverlening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F7F7D"/>
                </a:solidFill>
              </a:rPr>
              <a:t>Bestuur en Organisatie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CCFEA5-8AC9-4367-A421-9044AEE99DCA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76195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Template_1</Template>
  <TotalTime>2449</TotalTime>
  <Words>1005</Words>
  <Application>Microsoft Office PowerPoint</Application>
  <PresentationFormat>Diavoorstelling (4:3)</PresentationFormat>
  <Paragraphs>235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Verdana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Marije van der Meij</dc:creator>
  <cp:lastModifiedBy>Marije van der Meij</cp:lastModifiedBy>
  <cp:revision>88</cp:revision>
  <dcterms:created xsi:type="dcterms:W3CDTF">2016-11-15T09:10:07Z</dcterms:created>
  <dcterms:modified xsi:type="dcterms:W3CDTF">2017-02-13T15:24:00Z</dcterms:modified>
</cp:coreProperties>
</file>