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68" r:id="rId3"/>
    <p:sldId id="306" r:id="rId4"/>
    <p:sldId id="307" r:id="rId5"/>
    <p:sldId id="308" r:id="rId6"/>
    <p:sldId id="295" r:id="rId7"/>
    <p:sldId id="294" r:id="rId8"/>
    <p:sldId id="296" r:id="rId9"/>
    <p:sldId id="305" r:id="rId10"/>
    <p:sldId id="297" r:id="rId11"/>
    <p:sldId id="298" r:id="rId12"/>
    <p:sldId id="304" r:id="rId13"/>
    <p:sldId id="299" r:id="rId14"/>
    <p:sldId id="300" r:id="rId15"/>
    <p:sldId id="302" r:id="rId16"/>
    <p:sldId id="301" r:id="rId17"/>
    <p:sldId id="303" r:id="rId18"/>
    <p:sldId id="309" r:id="rId19"/>
    <p:sldId id="311" r:id="rId20"/>
    <p:sldId id="273" r:id="rId21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sa van Velzen" initials="T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810" autoAdjust="0"/>
  </p:normalViewPr>
  <p:slideViewPr>
    <p:cSldViewPr snapToGrid="0" snapToObjects="1">
      <p:cViewPr varScale="1">
        <p:scale>
          <a:sx n="110" d="100"/>
          <a:sy n="110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48B8B-21EB-42D6-841E-89AFC3533ED0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35F0C7A7-0347-4501-81C9-FA20693F4E6D}">
      <dgm:prSet phldrT="[Tekst]" custT="1"/>
      <dgm:spPr/>
      <dgm:t>
        <a:bodyPr/>
        <a:lstStyle/>
        <a:p>
          <a:r>
            <a:rPr lang="nl-NL" sz="2000" dirty="0"/>
            <a:t>Informatievoorziening (en optioneel een inhoudelijke opfriscursus)</a:t>
          </a:r>
        </a:p>
      </dgm:t>
    </dgm:pt>
    <dgm:pt modelId="{258E6728-25B9-4068-838D-C252225F6CEC}" type="parTrans" cxnId="{129D7E4E-6FD4-43B7-8354-32A0A9574B5C}">
      <dgm:prSet/>
      <dgm:spPr/>
      <dgm:t>
        <a:bodyPr/>
        <a:lstStyle/>
        <a:p>
          <a:endParaRPr lang="nl-NL"/>
        </a:p>
      </dgm:t>
    </dgm:pt>
    <dgm:pt modelId="{C65AF890-22A4-4A30-9845-001100798B87}" type="sibTrans" cxnId="{129D7E4E-6FD4-43B7-8354-32A0A9574B5C}">
      <dgm:prSet/>
      <dgm:spPr/>
      <dgm:t>
        <a:bodyPr/>
        <a:lstStyle/>
        <a:p>
          <a:endParaRPr lang="nl-NL"/>
        </a:p>
      </dgm:t>
    </dgm:pt>
    <dgm:pt modelId="{A881F5F1-ABE5-4909-9E11-56E75F2DBC26}">
      <dgm:prSet phldrT="[Tekst]" custT="1"/>
      <dgm:spPr/>
      <dgm:t>
        <a:bodyPr/>
        <a:lstStyle/>
        <a:p>
          <a:r>
            <a:rPr lang="nl-NL" sz="2800" dirty="0"/>
            <a:t>Toets</a:t>
          </a:r>
        </a:p>
      </dgm:t>
    </dgm:pt>
    <dgm:pt modelId="{C1360066-19A9-4D93-88AD-F78CA43A3753}" type="parTrans" cxnId="{CDB5D204-3492-4F8C-A82C-BC6356C7C19B}">
      <dgm:prSet/>
      <dgm:spPr/>
      <dgm:t>
        <a:bodyPr/>
        <a:lstStyle/>
        <a:p>
          <a:endParaRPr lang="nl-NL"/>
        </a:p>
      </dgm:t>
    </dgm:pt>
    <dgm:pt modelId="{85758860-5CC9-47DB-B165-5C66D6FDC9FD}" type="sibTrans" cxnId="{CDB5D204-3492-4F8C-A82C-BC6356C7C19B}">
      <dgm:prSet/>
      <dgm:spPr/>
      <dgm:t>
        <a:bodyPr/>
        <a:lstStyle/>
        <a:p>
          <a:endParaRPr lang="nl-NL"/>
        </a:p>
      </dgm:t>
    </dgm:pt>
    <dgm:pt modelId="{45CF61D0-B012-412A-9B54-4D8FE4F602E0}">
      <dgm:prSet phldrT="[Tekst]" custT="1"/>
      <dgm:spPr/>
      <dgm:t>
        <a:bodyPr/>
        <a:lstStyle/>
        <a:p>
          <a:r>
            <a:rPr lang="nl-NL" sz="2000" dirty="0"/>
            <a:t>Bijscholing</a:t>
          </a:r>
        </a:p>
      </dgm:t>
    </dgm:pt>
    <dgm:pt modelId="{89820EF9-A50F-4E56-A361-1AC9150C727C}" type="parTrans" cxnId="{C3D7634A-0F7F-4CBD-9D99-00012DCF5302}">
      <dgm:prSet/>
      <dgm:spPr/>
      <dgm:t>
        <a:bodyPr/>
        <a:lstStyle/>
        <a:p>
          <a:endParaRPr lang="nl-NL"/>
        </a:p>
      </dgm:t>
    </dgm:pt>
    <dgm:pt modelId="{FF5FAB15-2FF7-473C-BEFD-379456D299F0}" type="sibTrans" cxnId="{C3D7634A-0F7F-4CBD-9D99-00012DCF5302}">
      <dgm:prSet/>
      <dgm:spPr/>
      <dgm:t>
        <a:bodyPr/>
        <a:lstStyle/>
        <a:p>
          <a:endParaRPr lang="nl-NL"/>
        </a:p>
      </dgm:t>
    </dgm:pt>
    <dgm:pt modelId="{C28FC739-5A4E-4A92-861E-993C5EB2A826}">
      <dgm:prSet phldrT="[Tekst]" custT="1"/>
      <dgm:spPr/>
      <dgm:t>
        <a:bodyPr/>
        <a:lstStyle/>
        <a:p>
          <a:r>
            <a:rPr lang="nl-NL" sz="2800" dirty="0"/>
            <a:t>2</a:t>
          </a:r>
          <a:r>
            <a:rPr lang="nl-NL" sz="2800" baseline="30000" dirty="0"/>
            <a:t>e</a:t>
          </a:r>
          <a:r>
            <a:rPr lang="nl-NL" sz="2800" dirty="0"/>
            <a:t> Toets</a:t>
          </a:r>
        </a:p>
      </dgm:t>
    </dgm:pt>
    <dgm:pt modelId="{079BBE73-EBAA-4826-8871-ED3F655F8BEA}" type="parTrans" cxnId="{67ED0119-D5A9-4626-9580-8566BA373E27}">
      <dgm:prSet/>
      <dgm:spPr/>
      <dgm:t>
        <a:bodyPr/>
        <a:lstStyle/>
        <a:p>
          <a:endParaRPr lang="nl-NL"/>
        </a:p>
      </dgm:t>
    </dgm:pt>
    <dgm:pt modelId="{79422886-560B-43AE-8B34-35B161B9313D}" type="sibTrans" cxnId="{67ED0119-D5A9-4626-9580-8566BA373E27}">
      <dgm:prSet/>
      <dgm:spPr/>
      <dgm:t>
        <a:bodyPr/>
        <a:lstStyle/>
        <a:p>
          <a:endParaRPr lang="nl-NL"/>
        </a:p>
      </dgm:t>
    </dgm:pt>
    <dgm:pt modelId="{B38A729C-E0AF-4720-9E1A-2C1B47CC8191}">
      <dgm:prSet/>
      <dgm:spPr/>
      <dgm:t>
        <a:bodyPr/>
        <a:lstStyle/>
        <a:p>
          <a:r>
            <a:rPr lang="nl-NL" dirty="0"/>
            <a:t>Verdere bijscholing en 3</a:t>
          </a:r>
          <a:r>
            <a:rPr lang="nl-NL" baseline="30000" dirty="0"/>
            <a:t>e</a:t>
          </a:r>
          <a:r>
            <a:rPr lang="nl-NL" dirty="0"/>
            <a:t> toets</a:t>
          </a:r>
        </a:p>
      </dgm:t>
    </dgm:pt>
    <dgm:pt modelId="{BA74F2D8-9042-4644-A9ED-E27628A85388}" type="parTrans" cxnId="{D6ABE1BF-56DD-4999-96C5-AF739578FDC8}">
      <dgm:prSet/>
      <dgm:spPr/>
      <dgm:t>
        <a:bodyPr/>
        <a:lstStyle/>
        <a:p>
          <a:endParaRPr lang="nl-NL"/>
        </a:p>
      </dgm:t>
    </dgm:pt>
    <dgm:pt modelId="{3FA630E1-E614-452B-823E-FEE283F2DD60}" type="sibTrans" cxnId="{D6ABE1BF-56DD-4999-96C5-AF739578FDC8}">
      <dgm:prSet/>
      <dgm:spPr/>
      <dgm:t>
        <a:bodyPr/>
        <a:lstStyle/>
        <a:p>
          <a:endParaRPr lang="nl-NL"/>
        </a:p>
      </dgm:t>
    </dgm:pt>
    <dgm:pt modelId="{604DCEE4-2671-424F-BA6A-018D8253A24B}">
      <dgm:prSet phldrT="[Tekst]"/>
      <dgm:spPr/>
      <dgm:t>
        <a:bodyPr/>
        <a:lstStyle/>
        <a:p>
          <a:endParaRPr lang="nl-NL"/>
        </a:p>
      </dgm:t>
    </dgm:pt>
    <dgm:pt modelId="{A00A4580-AB58-4738-AFCA-139DC52394A1}" type="parTrans" cxnId="{6CF17B64-3C3C-4964-8A1D-642A5880FD3C}">
      <dgm:prSet/>
      <dgm:spPr/>
      <dgm:t>
        <a:bodyPr/>
        <a:lstStyle/>
        <a:p>
          <a:endParaRPr lang="nl-NL"/>
        </a:p>
      </dgm:t>
    </dgm:pt>
    <dgm:pt modelId="{8F78ECCB-5D9D-4581-9AA0-9FBBE9D1F851}" type="sibTrans" cxnId="{6CF17B64-3C3C-4964-8A1D-642A5880FD3C}">
      <dgm:prSet/>
      <dgm:spPr/>
      <dgm:t>
        <a:bodyPr/>
        <a:lstStyle/>
        <a:p>
          <a:endParaRPr lang="nl-NL"/>
        </a:p>
      </dgm:t>
    </dgm:pt>
    <dgm:pt modelId="{BB135F9A-A1C3-429E-B602-C9C17BE8D1F8}" type="pres">
      <dgm:prSet presAssocID="{79B48B8B-21EB-42D6-841E-89AFC3533ED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701ED4-12C4-4B51-9ABD-24526B8F7CBC}" type="pres">
      <dgm:prSet presAssocID="{79B48B8B-21EB-42D6-841E-89AFC3533ED0}" presName="arrow" presStyleLbl="bgShp" presStyleIdx="0" presStyleCnt="1" custScaleX="113644"/>
      <dgm:spPr/>
    </dgm:pt>
    <dgm:pt modelId="{895D19D3-99DD-4E56-90E2-AD7E4199DBF0}" type="pres">
      <dgm:prSet presAssocID="{79B48B8B-21EB-42D6-841E-89AFC3533ED0}" presName="arrowDiagram5" presStyleCnt="0"/>
      <dgm:spPr/>
    </dgm:pt>
    <dgm:pt modelId="{4710971A-F2F5-4757-9A84-BCFDFE64570E}" type="pres">
      <dgm:prSet presAssocID="{35F0C7A7-0347-4501-81C9-FA20693F4E6D}" presName="bullet5a" presStyleLbl="node1" presStyleIdx="0" presStyleCnt="5" custLinFactX="-54408" custLinFactNeighborX="-100000" custLinFactNeighborY="-57190"/>
      <dgm:spPr/>
    </dgm:pt>
    <dgm:pt modelId="{F58D4BC4-505D-4597-95DF-A617A09B6175}" type="pres">
      <dgm:prSet presAssocID="{35F0C7A7-0347-4501-81C9-FA20693F4E6D}" presName="textBox5a" presStyleLbl="revTx" presStyleIdx="0" presStyleCnt="5" custScaleX="387985" custScaleY="55389" custLinFactNeighborY="-1812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5DF5B8-3A44-44B4-A35B-6A263FCE33BA}" type="pres">
      <dgm:prSet presAssocID="{A881F5F1-ABE5-4909-9E11-56E75F2DBC26}" presName="bullet5b" presStyleLbl="node1" presStyleIdx="1" presStyleCnt="5"/>
      <dgm:spPr/>
    </dgm:pt>
    <dgm:pt modelId="{EE666B6D-D009-4991-905E-AAE1A2B41352}" type="pres">
      <dgm:prSet presAssocID="{A881F5F1-ABE5-4909-9E11-56E75F2DBC2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692700-CB35-41DD-90F2-87EE244E3180}" type="pres">
      <dgm:prSet presAssocID="{45CF61D0-B012-412A-9B54-4D8FE4F602E0}" presName="bullet5c" presStyleLbl="node1" presStyleIdx="2" presStyleCnt="5"/>
      <dgm:spPr/>
    </dgm:pt>
    <dgm:pt modelId="{8DFD6F3E-85B7-4C39-BA83-36156705C6F4}" type="pres">
      <dgm:prSet presAssocID="{45CF61D0-B012-412A-9B54-4D8FE4F602E0}" presName="textBox5c" presStyleLbl="revTx" presStyleIdx="2" presStyleCnt="5" custScaleX="234996" custLinFactNeighborX="7304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70C168-24A6-4A1B-A1FE-889C95AAD793}" type="pres">
      <dgm:prSet presAssocID="{C28FC739-5A4E-4A92-861E-993C5EB2A826}" presName="bullet5d" presStyleLbl="node1" presStyleIdx="3" presStyleCnt="5"/>
      <dgm:spPr/>
    </dgm:pt>
    <dgm:pt modelId="{4DC3C387-4CF5-4F97-8C93-C14ECFF08473}" type="pres">
      <dgm:prSet presAssocID="{C28FC739-5A4E-4A92-861E-993C5EB2A82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DC23A0-1C2B-43D4-86BF-B68F6D52C039}" type="pres">
      <dgm:prSet presAssocID="{B38A729C-E0AF-4720-9E1A-2C1B47CC8191}" presName="bullet5e" presStyleLbl="node1" presStyleIdx="4" presStyleCnt="5" custLinFactNeighborX="64934" custLinFactNeighborY="-4995"/>
      <dgm:spPr/>
    </dgm:pt>
    <dgm:pt modelId="{34352F83-DD0F-42EA-90B7-09235AB01E2F}" type="pres">
      <dgm:prSet presAssocID="{B38A729C-E0AF-4720-9E1A-2C1B47CC8191}" presName="textBox5e" presStyleLbl="revTx" presStyleIdx="4" presStyleCnt="5" custScaleY="43288" custLinFactNeighborX="20397" custLinFactNeighborY="-214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AA79C6E-D372-47AC-A07A-149DB9B4A940}" type="presOf" srcId="{35F0C7A7-0347-4501-81C9-FA20693F4E6D}" destId="{F58D4BC4-505D-4597-95DF-A617A09B6175}" srcOrd="0" destOrd="0" presId="urn:microsoft.com/office/officeart/2005/8/layout/arrow2"/>
    <dgm:cxn modelId="{67ED0119-D5A9-4626-9580-8566BA373E27}" srcId="{79B48B8B-21EB-42D6-841E-89AFC3533ED0}" destId="{C28FC739-5A4E-4A92-861E-993C5EB2A826}" srcOrd="3" destOrd="0" parTransId="{079BBE73-EBAA-4826-8871-ED3F655F8BEA}" sibTransId="{79422886-560B-43AE-8B34-35B161B9313D}"/>
    <dgm:cxn modelId="{7E93CE93-2EB3-4620-ACB5-35D9382CF7B9}" type="presOf" srcId="{45CF61D0-B012-412A-9B54-4D8FE4F602E0}" destId="{8DFD6F3E-85B7-4C39-BA83-36156705C6F4}" srcOrd="0" destOrd="0" presId="urn:microsoft.com/office/officeart/2005/8/layout/arrow2"/>
    <dgm:cxn modelId="{6371E6D2-A7C4-45DE-8AD5-3F5BF7C1D66B}" type="presOf" srcId="{A881F5F1-ABE5-4909-9E11-56E75F2DBC26}" destId="{EE666B6D-D009-4991-905E-AAE1A2B41352}" srcOrd="0" destOrd="0" presId="urn:microsoft.com/office/officeart/2005/8/layout/arrow2"/>
    <dgm:cxn modelId="{C3D7634A-0F7F-4CBD-9D99-00012DCF5302}" srcId="{79B48B8B-21EB-42D6-841E-89AFC3533ED0}" destId="{45CF61D0-B012-412A-9B54-4D8FE4F602E0}" srcOrd="2" destOrd="0" parTransId="{89820EF9-A50F-4E56-A361-1AC9150C727C}" sibTransId="{FF5FAB15-2FF7-473C-BEFD-379456D299F0}"/>
    <dgm:cxn modelId="{CDB5D204-3492-4F8C-A82C-BC6356C7C19B}" srcId="{79B48B8B-21EB-42D6-841E-89AFC3533ED0}" destId="{A881F5F1-ABE5-4909-9E11-56E75F2DBC26}" srcOrd="1" destOrd="0" parTransId="{C1360066-19A9-4D93-88AD-F78CA43A3753}" sibTransId="{85758860-5CC9-47DB-B165-5C66D6FDC9FD}"/>
    <dgm:cxn modelId="{E45C6AEB-0892-46F5-B14B-89B00EB919B2}" type="presOf" srcId="{C28FC739-5A4E-4A92-861E-993C5EB2A826}" destId="{4DC3C387-4CF5-4F97-8C93-C14ECFF08473}" srcOrd="0" destOrd="0" presId="urn:microsoft.com/office/officeart/2005/8/layout/arrow2"/>
    <dgm:cxn modelId="{6CF17B64-3C3C-4964-8A1D-642A5880FD3C}" srcId="{79B48B8B-21EB-42D6-841E-89AFC3533ED0}" destId="{604DCEE4-2671-424F-BA6A-018D8253A24B}" srcOrd="5" destOrd="0" parTransId="{A00A4580-AB58-4738-AFCA-139DC52394A1}" sibTransId="{8F78ECCB-5D9D-4581-9AA0-9FBBE9D1F851}"/>
    <dgm:cxn modelId="{0FB1FBAE-64D3-4833-8A8F-B0D847D37227}" type="presOf" srcId="{B38A729C-E0AF-4720-9E1A-2C1B47CC8191}" destId="{34352F83-DD0F-42EA-90B7-09235AB01E2F}" srcOrd="0" destOrd="0" presId="urn:microsoft.com/office/officeart/2005/8/layout/arrow2"/>
    <dgm:cxn modelId="{129D7E4E-6FD4-43B7-8354-32A0A9574B5C}" srcId="{79B48B8B-21EB-42D6-841E-89AFC3533ED0}" destId="{35F0C7A7-0347-4501-81C9-FA20693F4E6D}" srcOrd="0" destOrd="0" parTransId="{258E6728-25B9-4068-838D-C252225F6CEC}" sibTransId="{C65AF890-22A4-4A30-9845-001100798B87}"/>
    <dgm:cxn modelId="{09803B28-85A0-4591-BE45-4F5B76A852B8}" type="presOf" srcId="{79B48B8B-21EB-42D6-841E-89AFC3533ED0}" destId="{BB135F9A-A1C3-429E-B602-C9C17BE8D1F8}" srcOrd="0" destOrd="0" presId="urn:microsoft.com/office/officeart/2005/8/layout/arrow2"/>
    <dgm:cxn modelId="{D6ABE1BF-56DD-4999-96C5-AF739578FDC8}" srcId="{79B48B8B-21EB-42D6-841E-89AFC3533ED0}" destId="{B38A729C-E0AF-4720-9E1A-2C1B47CC8191}" srcOrd="4" destOrd="0" parTransId="{BA74F2D8-9042-4644-A9ED-E27628A85388}" sibTransId="{3FA630E1-E614-452B-823E-FEE283F2DD60}"/>
    <dgm:cxn modelId="{1BFE0546-A33B-4ED1-9CE8-93AFBB027732}" type="presParOf" srcId="{BB135F9A-A1C3-429E-B602-C9C17BE8D1F8}" destId="{7C701ED4-12C4-4B51-9ABD-24526B8F7CBC}" srcOrd="0" destOrd="0" presId="urn:microsoft.com/office/officeart/2005/8/layout/arrow2"/>
    <dgm:cxn modelId="{9D18176E-B184-4BC5-A63A-FBB556F57F7A}" type="presParOf" srcId="{BB135F9A-A1C3-429E-B602-C9C17BE8D1F8}" destId="{895D19D3-99DD-4E56-90E2-AD7E4199DBF0}" srcOrd="1" destOrd="0" presId="urn:microsoft.com/office/officeart/2005/8/layout/arrow2"/>
    <dgm:cxn modelId="{F05E9264-B1AC-400B-95F8-CC8E2C1A7D4A}" type="presParOf" srcId="{895D19D3-99DD-4E56-90E2-AD7E4199DBF0}" destId="{4710971A-F2F5-4757-9A84-BCFDFE64570E}" srcOrd="0" destOrd="0" presId="urn:microsoft.com/office/officeart/2005/8/layout/arrow2"/>
    <dgm:cxn modelId="{750B00B5-B344-4CDB-A344-FB946F189044}" type="presParOf" srcId="{895D19D3-99DD-4E56-90E2-AD7E4199DBF0}" destId="{F58D4BC4-505D-4597-95DF-A617A09B6175}" srcOrd="1" destOrd="0" presId="urn:microsoft.com/office/officeart/2005/8/layout/arrow2"/>
    <dgm:cxn modelId="{CED8A845-7AF5-4278-93A5-EDCA1D81C324}" type="presParOf" srcId="{895D19D3-99DD-4E56-90E2-AD7E4199DBF0}" destId="{F85DF5B8-3A44-44B4-A35B-6A263FCE33BA}" srcOrd="2" destOrd="0" presId="urn:microsoft.com/office/officeart/2005/8/layout/arrow2"/>
    <dgm:cxn modelId="{D5EB70A7-90B1-4CAF-8A75-87493E02DEEB}" type="presParOf" srcId="{895D19D3-99DD-4E56-90E2-AD7E4199DBF0}" destId="{EE666B6D-D009-4991-905E-AAE1A2B41352}" srcOrd="3" destOrd="0" presId="urn:microsoft.com/office/officeart/2005/8/layout/arrow2"/>
    <dgm:cxn modelId="{A98E9D3F-99D6-4740-B5FC-E095E3FDAC72}" type="presParOf" srcId="{895D19D3-99DD-4E56-90E2-AD7E4199DBF0}" destId="{D5692700-CB35-41DD-90F2-87EE244E3180}" srcOrd="4" destOrd="0" presId="urn:microsoft.com/office/officeart/2005/8/layout/arrow2"/>
    <dgm:cxn modelId="{159D267E-872B-4196-A4DA-81D5CB1CDE1B}" type="presParOf" srcId="{895D19D3-99DD-4E56-90E2-AD7E4199DBF0}" destId="{8DFD6F3E-85B7-4C39-BA83-36156705C6F4}" srcOrd="5" destOrd="0" presId="urn:microsoft.com/office/officeart/2005/8/layout/arrow2"/>
    <dgm:cxn modelId="{09109F5F-DDFD-463B-8E48-3A6A5EBB11B8}" type="presParOf" srcId="{895D19D3-99DD-4E56-90E2-AD7E4199DBF0}" destId="{4F70C168-24A6-4A1B-A1FE-889C95AAD793}" srcOrd="6" destOrd="0" presId="urn:microsoft.com/office/officeart/2005/8/layout/arrow2"/>
    <dgm:cxn modelId="{9AE48A82-0D1F-4AD9-85B3-242FDFD1A59B}" type="presParOf" srcId="{895D19D3-99DD-4E56-90E2-AD7E4199DBF0}" destId="{4DC3C387-4CF5-4F97-8C93-C14ECFF08473}" srcOrd="7" destOrd="0" presId="urn:microsoft.com/office/officeart/2005/8/layout/arrow2"/>
    <dgm:cxn modelId="{9E424D54-5786-4CC2-9E6A-F14A62229DB9}" type="presParOf" srcId="{895D19D3-99DD-4E56-90E2-AD7E4199DBF0}" destId="{7BDC23A0-1C2B-43D4-86BF-B68F6D52C039}" srcOrd="8" destOrd="0" presId="urn:microsoft.com/office/officeart/2005/8/layout/arrow2"/>
    <dgm:cxn modelId="{6CA35C72-4B58-4118-AA23-3BE063A47392}" type="presParOf" srcId="{895D19D3-99DD-4E56-90E2-AD7E4199DBF0}" destId="{34352F83-DD0F-42EA-90B7-09235AB01E2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01ED4-12C4-4B51-9ABD-24526B8F7CBC}">
      <dsp:nvSpPr>
        <dsp:cNvPr id="0" name=""/>
        <dsp:cNvSpPr/>
      </dsp:nvSpPr>
      <dsp:spPr>
        <a:xfrm>
          <a:off x="223442" y="0"/>
          <a:ext cx="8229576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0971A-F2F5-4757-9A84-BCFDFE64570E}">
      <dsp:nvSpPr>
        <dsp:cNvPr id="0" name=""/>
        <dsp:cNvSpPr/>
      </dsp:nvSpPr>
      <dsp:spPr>
        <a:xfrm>
          <a:off x="1173576" y="3270253"/>
          <a:ext cx="166555" cy="166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D4BC4-505D-4597-95DF-A617A09B6175}">
      <dsp:nvSpPr>
        <dsp:cNvPr id="0" name=""/>
        <dsp:cNvSpPr/>
      </dsp:nvSpPr>
      <dsp:spPr>
        <a:xfrm>
          <a:off x="148056" y="3493782"/>
          <a:ext cx="3680588" cy="596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Informatievoorziening (en optioneel een inhoudelijke opfriscursus)</a:t>
          </a:r>
        </a:p>
      </dsp:txBody>
      <dsp:txXfrm>
        <a:off x="148056" y="3493782"/>
        <a:ext cx="3680588" cy="596638"/>
      </dsp:txXfrm>
    </dsp:sp>
    <dsp:sp modelId="{F85DF5B8-3A44-44B4-A35B-6A263FCE33BA}">
      <dsp:nvSpPr>
        <dsp:cNvPr id="0" name=""/>
        <dsp:cNvSpPr/>
      </dsp:nvSpPr>
      <dsp:spPr>
        <a:xfrm>
          <a:off x="2332323" y="2499236"/>
          <a:ext cx="260695" cy="26069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6B6D-D009-4991-905E-AAE1A2B41352}">
      <dsp:nvSpPr>
        <dsp:cNvPr id="0" name=""/>
        <dsp:cNvSpPr/>
      </dsp:nvSpPr>
      <dsp:spPr>
        <a:xfrm>
          <a:off x="2462671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Toets</a:t>
          </a:r>
        </a:p>
      </dsp:txBody>
      <dsp:txXfrm>
        <a:off x="2462671" y="2629584"/>
        <a:ext cx="1202095" cy="1896378"/>
      </dsp:txXfrm>
    </dsp:sp>
    <dsp:sp modelId="{D5692700-CB35-41DD-90F2-87EE244E3180}">
      <dsp:nvSpPr>
        <dsp:cNvPr id="0" name=""/>
        <dsp:cNvSpPr/>
      </dsp:nvSpPr>
      <dsp:spPr>
        <a:xfrm>
          <a:off x="3490970" y="1808574"/>
          <a:ext cx="347593" cy="34759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6F3E-85B7-4C39-BA83-36156705C6F4}">
      <dsp:nvSpPr>
        <dsp:cNvPr id="0" name=""/>
        <dsp:cNvSpPr/>
      </dsp:nvSpPr>
      <dsp:spPr>
        <a:xfrm>
          <a:off x="3742223" y="1982371"/>
          <a:ext cx="3284344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Bijscholing</a:t>
          </a:r>
        </a:p>
      </dsp:txBody>
      <dsp:txXfrm>
        <a:off x="3742223" y="1982371"/>
        <a:ext cx="3284344" cy="2543591"/>
      </dsp:txXfrm>
    </dsp:sp>
    <dsp:sp modelId="{4F70C168-24A6-4A1B-A1FE-889C95AAD793}">
      <dsp:nvSpPr>
        <dsp:cNvPr id="0" name=""/>
        <dsp:cNvSpPr/>
      </dsp:nvSpPr>
      <dsp:spPr>
        <a:xfrm>
          <a:off x="4837896" y="1269080"/>
          <a:ext cx="448975" cy="44897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3C387-4CF5-4F97-8C93-C14ECFF08473}">
      <dsp:nvSpPr>
        <dsp:cNvPr id="0" name=""/>
        <dsp:cNvSpPr/>
      </dsp:nvSpPr>
      <dsp:spPr>
        <a:xfrm>
          <a:off x="506238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2</a:t>
          </a:r>
          <a:r>
            <a:rPr lang="nl-NL" sz="2800" kern="1200" baseline="30000" dirty="0"/>
            <a:t>e</a:t>
          </a:r>
          <a:r>
            <a:rPr lang="nl-NL" sz="2800" kern="1200" dirty="0"/>
            <a:t> Toets</a:t>
          </a:r>
        </a:p>
      </dsp:txBody>
      <dsp:txXfrm>
        <a:off x="5062384" y="1493567"/>
        <a:ext cx="1448308" cy="3032395"/>
      </dsp:txXfrm>
    </dsp:sp>
    <dsp:sp modelId="{7BDC23A0-1C2B-43D4-86BF-B68F6D52C039}">
      <dsp:nvSpPr>
        <dsp:cNvPr id="0" name=""/>
        <dsp:cNvSpPr/>
      </dsp:nvSpPr>
      <dsp:spPr>
        <a:xfrm>
          <a:off x="6596127" y="880237"/>
          <a:ext cx="572081" cy="57208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2F83-DD0F-42EA-90B7-09235AB01E2F}">
      <dsp:nvSpPr>
        <dsp:cNvPr id="0" name=""/>
        <dsp:cNvSpPr/>
      </dsp:nvSpPr>
      <dsp:spPr>
        <a:xfrm>
          <a:off x="6806104" y="1424867"/>
          <a:ext cx="1448308" cy="144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/>
            <a:t>Verdere bijscholing en 3</a:t>
          </a:r>
          <a:r>
            <a:rPr lang="nl-NL" sz="2000" kern="1200" baseline="30000" dirty="0"/>
            <a:t>e</a:t>
          </a:r>
          <a:r>
            <a:rPr lang="nl-NL" sz="2000" kern="1200" dirty="0"/>
            <a:t> toets</a:t>
          </a:r>
        </a:p>
      </dsp:txBody>
      <dsp:txXfrm>
        <a:off x="6806104" y="1424867"/>
        <a:ext cx="1448308" cy="1441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5431-7DBB-4D5B-8ECC-75257B8333F7}" type="datetimeFigureOut">
              <a:rPr lang="nl-NL" smtClean="0"/>
              <a:t>10-4-2018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245F-6CAF-4C3E-940A-FF2F6594B5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61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CDA58-D5BB-4005-BC04-87C4BE39AAE7}" type="datetimeFigureOut">
              <a:rPr lang="nl-NL" smtClean="0"/>
              <a:t>10-4-2018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724-DD18-4C90-9F7C-BE208239F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8724-DD18-4C90-9F7C-BE208239F6A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1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8724-DD18-4C90-9F7C-BE208239F6A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75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8724-DD18-4C90-9F7C-BE208239F6A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03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8724-DD18-4C90-9F7C-BE208239F6A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38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" y="0"/>
            <a:ext cx="9145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3" name="Afbeelding 2" descr="pag 2 ppt sar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3"/>
            <a:ext cx="9144000" cy="6857194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103730" y="1143693"/>
            <a:ext cx="60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cs typeface="Maven Pro Black"/>
              </a:rPr>
              <a:t>Titel presentatie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1103730" y="4037206"/>
            <a:ext cx="455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cs typeface="Maven Pro Black"/>
              </a:rPr>
              <a:t>Naam adviseur</a:t>
            </a:r>
          </a:p>
        </p:txBody>
      </p:sp>
    </p:spTree>
    <p:extLst>
      <p:ext uri="{BB962C8B-B14F-4D97-AF65-F5344CB8AC3E}">
        <p14:creationId xmlns:p14="http://schemas.microsoft.com/office/powerpoint/2010/main" val="10816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ag 3 ppt sar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"/>
            <a:ext cx="9144000" cy="6857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57C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  <a:lvl2pPr>
              <a:defRPr>
                <a:solidFill>
                  <a:srgbClr val="00457C"/>
                </a:solidFill>
              </a:defRPr>
            </a:lvl2pPr>
            <a:lvl3pPr>
              <a:defRPr>
                <a:solidFill>
                  <a:srgbClr val="00457C"/>
                </a:solidFill>
              </a:defRPr>
            </a:lvl3pPr>
            <a:lvl4pPr>
              <a:defRPr>
                <a:solidFill>
                  <a:srgbClr val="00457C"/>
                </a:solidFill>
              </a:defRPr>
            </a:lvl4pPr>
            <a:lvl5pPr>
              <a:defRPr>
                <a:solidFill>
                  <a:srgbClr val="00457C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fld id="{140FF2D0-4F7F-564F-9949-CEB9B7F48B0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884313" y="401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4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ag 3 ppt sar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"/>
            <a:ext cx="9144000" cy="6857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57C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457C"/>
                </a:solidFill>
              </a:defRPr>
            </a:lvl1pPr>
            <a:lvl2pPr>
              <a:defRPr sz="2400">
                <a:solidFill>
                  <a:srgbClr val="00457C"/>
                </a:solidFill>
              </a:defRPr>
            </a:lvl2pPr>
            <a:lvl3pPr>
              <a:defRPr sz="2000">
                <a:solidFill>
                  <a:srgbClr val="00457C"/>
                </a:solidFill>
              </a:defRPr>
            </a:lvl3pPr>
            <a:lvl4pPr>
              <a:defRPr sz="1800">
                <a:solidFill>
                  <a:srgbClr val="00457C"/>
                </a:solidFill>
              </a:defRPr>
            </a:lvl4pPr>
            <a:lvl5pPr>
              <a:defRPr sz="1800">
                <a:solidFill>
                  <a:srgbClr val="00457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57C"/>
                </a:solidFill>
              </a:defRPr>
            </a:lvl1pPr>
            <a:lvl2pPr>
              <a:defRPr sz="2400">
                <a:solidFill>
                  <a:srgbClr val="00457C"/>
                </a:solidFill>
              </a:defRPr>
            </a:lvl2pPr>
            <a:lvl3pPr>
              <a:defRPr sz="2000">
                <a:solidFill>
                  <a:srgbClr val="00457C"/>
                </a:solidFill>
              </a:defRPr>
            </a:lvl3pPr>
            <a:lvl4pPr>
              <a:defRPr sz="1800">
                <a:solidFill>
                  <a:srgbClr val="00457C"/>
                </a:solidFill>
              </a:defRPr>
            </a:lvl4pPr>
            <a:lvl5pPr>
              <a:defRPr sz="1800">
                <a:solidFill>
                  <a:srgbClr val="00457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fld id="{140FF2D0-4F7F-564F-9949-CEB9B7F48B0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884313" y="401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4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ag 3 ppt sar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"/>
            <a:ext cx="9144000" cy="6857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57C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fld id="{140FF2D0-4F7F-564F-9949-CEB9B7F48B0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884313" y="401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4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oo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3"/>
            <a:ext cx="9144539" cy="6857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57C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52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" y="-1"/>
            <a:ext cx="9144538" cy="68575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726049"/>
            <a:ext cx="4563035" cy="1143000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6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9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2" r:id="rId4"/>
    <p:sldLayoutId id="2147483654" r:id="rId5"/>
    <p:sldLayoutId id="2147483657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l/url?sa=i&amp;rct=j&amp;q=&amp;esrc=s&amp;source=images&amp;cd=&amp;cad=rja&amp;uact=8&amp;ved=2ahUKEwi_9oucy6_aAhWDzxQKHZcwCCUQjRx6BAgAEAU&amp;url=https%3A%2F%2Fwww.china-admissions.com%2Fblog%2Fdeadline-september-2016%2F&amp;psig=AOvVaw3ec4XcIL7scHKWS9jJh_X_&amp;ust=1523445589532342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9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Taalverbeteringstraject (4)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pPr marL="0" indent="0">
              <a:buNone/>
            </a:pPr>
            <a:r>
              <a:rPr lang="nl-NL" sz="2100" b="1" dirty="0"/>
              <a:t>Stap 3: Kiezen van toets en toetsing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100" dirty="0"/>
              <a:t>Alle kenmerken zijn met 1 (*) tot 4 sterren (****) beoordeeld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100" dirty="0"/>
              <a:t>Belangrijkste 5 kenmerken voor keuze: domeinen / vaardigheden, beroepsspecificiteit, validiteit en betrouwbaarheid, voorbereiding en certificaat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100" dirty="0"/>
              <a:t>Kosten van toetsing betrekkelijk gering (tot circa € 300 per medewerker, excl. vervangings- en/of verletkosten)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100" dirty="0"/>
              <a:t>Twee aanbieders met goede taaltoetsen: </a:t>
            </a:r>
            <a:r>
              <a:rPr lang="nl-NL" sz="2100" i="1" dirty="0"/>
              <a:t>UvA Taaltoets Nederlands voor de VVE </a:t>
            </a:r>
            <a:r>
              <a:rPr lang="nl-NL" sz="2100" dirty="0"/>
              <a:t>van UvA Talen en </a:t>
            </a:r>
            <a:r>
              <a:rPr lang="nl-NL" sz="2100" i="1" dirty="0"/>
              <a:t>Taaltoets Mister Dutch </a:t>
            </a:r>
            <a:r>
              <a:rPr lang="nl-NL" sz="2100" dirty="0"/>
              <a:t>van Mister Dutch B.V. i.s.m. CINOP (m.n. </a:t>
            </a:r>
            <a:r>
              <a:rPr lang="nl-NL" sz="2100" dirty="0" err="1"/>
              <a:t>beroepsspecifiek</a:t>
            </a:r>
            <a:r>
              <a:rPr lang="nl-NL" sz="2100" dirty="0"/>
              <a:t>, toegesneden op vve-sector)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9229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Taalverbeteringstraject (5)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pPr marL="0" indent="0">
              <a:buNone/>
            </a:pPr>
            <a:r>
              <a:rPr lang="nl-NL" sz="2100" b="1" dirty="0"/>
              <a:t>Stap 4: Kiezen van cursus en training</a:t>
            </a:r>
          </a:p>
          <a:p>
            <a:r>
              <a:rPr lang="nl-NL" sz="2100" dirty="0"/>
              <a:t>Er is géén landelijke taalcursus, aanbieders van meerdere cursussen (alle 10 de cursussen uit Kieswijzer </a:t>
            </a:r>
            <a:r>
              <a:rPr lang="nl-NL" sz="2100" i="1" dirty="0"/>
              <a:t>Taalcursussen</a:t>
            </a:r>
            <a:r>
              <a:rPr lang="nl-NL" sz="2100" dirty="0"/>
              <a:t> mogen worden ingezet om taalniveau 3F onder de knie te krijgen)</a:t>
            </a:r>
          </a:p>
          <a:p>
            <a:endParaRPr lang="nl-NL" sz="2100" dirty="0"/>
          </a:p>
          <a:p>
            <a:r>
              <a:rPr lang="nl-NL" sz="2100" dirty="0"/>
              <a:t>Kiezen van een taalcursus op grond van 24 kenmerken, te weten: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100" b="1" dirty="0"/>
              <a:t>praktische informatie</a:t>
            </a:r>
            <a:r>
              <a:rPr lang="nl-NL" sz="2100" dirty="0"/>
              <a:t>: titel, ontwikkelaar, aanbieder, contactgegevens, uitgavejaar, locatie, kosten, groepsgrootte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100" b="1" dirty="0"/>
              <a:t>inhoudelijke kenmerken</a:t>
            </a:r>
            <a:r>
              <a:rPr lang="nl-NL" sz="2100" dirty="0"/>
              <a:t>: beroepsgroep, taaldomeinen, taaldoel, thema’s, opbouw, studiematerialen,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100" b="1" dirty="0"/>
              <a:t>organisatorische kenmerken</a:t>
            </a:r>
            <a:r>
              <a:rPr lang="nl-NL" sz="2100" dirty="0"/>
              <a:t>: intake, intensiteit, zelfstudie, toetsing, didactische uitgangspunten, maatwerk en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100" b="1" dirty="0"/>
              <a:t>Kwaliteitsborging</a:t>
            </a:r>
            <a:r>
              <a:rPr lang="nl-NL" sz="2100" dirty="0"/>
              <a:t>: certificaat, evaluatie, trainer/begeleider, keurmerk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3690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5 stappen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2925" y="1143000"/>
            <a:ext cx="8229600" cy="4525963"/>
          </a:xfrm>
        </p:spPr>
        <p:txBody>
          <a:bodyPr/>
          <a:lstStyle/>
          <a:p>
            <a:r>
              <a:rPr lang="nl-NL" sz="2400" dirty="0"/>
              <a:t>Stap 1: situatie in beeld brengen aan de hand van de toets resultaten</a:t>
            </a:r>
          </a:p>
          <a:p>
            <a:endParaRPr lang="nl-NL" sz="2400" dirty="0"/>
          </a:p>
          <a:p>
            <a:r>
              <a:rPr lang="nl-NL" sz="2400" dirty="0"/>
              <a:t>Stap 2: inventariseren van beschikbare tijd en budget</a:t>
            </a:r>
          </a:p>
          <a:p>
            <a:endParaRPr lang="nl-NL" sz="2400" dirty="0"/>
          </a:p>
          <a:p>
            <a:r>
              <a:rPr lang="nl-NL" sz="2400" dirty="0"/>
              <a:t>Stap 3: benoemen van wensen &amp; inventarisatie van het cursusaanbod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Stap 4: vergelijk: vraag 3 partijen om langs te komen/ een offerte uit te brengen om tot de beste keuze te komen.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Stap 5: keuze maken voor een cursus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14373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Taalverbeteringstraject (6)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63491"/>
            <a:ext cx="8229600" cy="5000748"/>
          </a:xfrm>
        </p:spPr>
        <p:txBody>
          <a:bodyPr/>
          <a:lstStyle/>
          <a:p>
            <a:r>
              <a:rPr lang="nl-NL" sz="2400" dirty="0"/>
              <a:t>Alle kenmerken van de cursus zijn met 1 (*) tot 4 sterren (****) beoordeeld</a:t>
            </a:r>
          </a:p>
          <a:p>
            <a:endParaRPr lang="nl-NL" sz="2400" dirty="0"/>
          </a:p>
          <a:p>
            <a:r>
              <a:rPr lang="nl-NL" sz="2400" dirty="0"/>
              <a:t>Belangrijkste 3 kenmerken voor keuze: domein, doel, beroepsspecificiteit </a:t>
            </a:r>
          </a:p>
          <a:p>
            <a:endParaRPr lang="nl-NL" sz="2400" dirty="0"/>
          </a:p>
          <a:p>
            <a:r>
              <a:rPr lang="nl-NL" sz="2400" dirty="0"/>
              <a:t>Kosten scholing betrekkelijk hoog (grote variatie, € 500 tot      € 2.000 excl. vervangings- of verletkosten)</a:t>
            </a:r>
          </a:p>
          <a:p>
            <a:endParaRPr lang="nl-NL" sz="2400" dirty="0"/>
          </a:p>
          <a:p>
            <a:r>
              <a:rPr lang="nl-NL" sz="2400" dirty="0"/>
              <a:t>Meerdere goede taalcursussen: o.a. </a:t>
            </a:r>
            <a:r>
              <a:rPr lang="nl-NL" sz="2400" i="1" dirty="0"/>
              <a:t>Allemaal Taal- taaltraining 3F voor VVE en kinderopvang </a:t>
            </a:r>
            <a:r>
              <a:rPr lang="nl-NL" sz="2400" dirty="0"/>
              <a:t>van </a:t>
            </a:r>
            <a:r>
              <a:rPr lang="nl-NL" sz="2400" dirty="0" err="1"/>
              <a:t>ThiemeMeulenhoff</a:t>
            </a:r>
            <a:r>
              <a:rPr lang="nl-NL" sz="2400" dirty="0"/>
              <a:t> en Taalvaardig! van </a:t>
            </a:r>
            <a:r>
              <a:rPr lang="nl-NL" sz="2400" dirty="0" err="1"/>
              <a:t>Voorwaartz</a:t>
            </a:r>
            <a:r>
              <a:rPr lang="nl-NL" sz="2400" dirty="0"/>
              <a:t> Taaltraining/ Coaching.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9721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Verantwoord taalverbeteringstraject (1)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0384"/>
            <a:ext cx="8229600" cy="5155780"/>
          </a:xfrm>
        </p:spPr>
        <p:txBody>
          <a:bodyPr/>
          <a:lstStyle/>
          <a:p>
            <a:pPr marL="0" indent="0">
              <a:buNone/>
            </a:pPr>
            <a:r>
              <a:rPr lang="nl-NL" sz="2100" b="1" dirty="0"/>
              <a:t>Algemeen</a:t>
            </a:r>
          </a:p>
          <a:p>
            <a:r>
              <a:rPr lang="nl-NL" sz="2100" dirty="0"/>
              <a:t>Besteed extra tijd en aandacht aan de risicogroep van pm’ers (55-plussers, zij met niet-Nederlandstalige achtergrond)</a:t>
            </a:r>
          </a:p>
          <a:p>
            <a:endParaRPr lang="nl-NL" sz="2100" dirty="0"/>
          </a:p>
          <a:p>
            <a:r>
              <a:rPr lang="nl-NL" sz="2100" dirty="0"/>
              <a:t>Bied pm’ers een eerlijk beeld van de mogelijke gevolgen van het niet halen van de taaltoets </a:t>
            </a:r>
          </a:p>
          <a:p>
            <a:endParaRPr lang="nl-NL" sz="2100" dirty="0"/>
          </a:p>
          <a:p>
            <a:r>
              <a:rPr lang="nl-NL" sz="2100" dirty="0"/>
              <a:t>Wees ruimhartig in de vergoeding van het taalverbeteringstraject: vergoed minimaal de tijd en kosten die gemoeid zijn met het maken van een toets en het volgen van een cursus (vervangings- of verletkosten én reiskosten)</a:t>
            </a:r>
          </a:p>
          <a:p>
            <a:endParaRPr lang="nl-NL" sz="2100" dirty="0"/>
          </a:p>
          <a:p>
            <a:r>
              <a:rPr lang="nl-NL" sz="2100" dirty="0"/>
              <a:t>Vraag van aanbieders om periodieke terugkoppeling van de voortgang m.b.t. toetsen / trainingen </a:t>
            </a:r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en-US" sz="2100" dirty="0"/>
          </a:p>
          <a:p>
            <a:endParaRPr lang="en-US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>
              <a:buFont typeface="Arial" panose="020B0604020202020204" pitchFamily="34" charset="0"/>
              <a:buChar char="•"/>
            </a:pP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4995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Verantwoord taalverbeteringstraject (2)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0384"/>
            <a:ext cx="8229600" cy="515578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Taaltoetsen</a:t>
            </a:r>
          </a:p>
          <a:p>
            <a:r>
              <a:rPr lang="nl-NL" sz="2000" dirty="0"/>
              <a:t>De weg van 2F naar 3F is lastige stap (wat te doen met pm’ers op 1F?)</a:t>
            </a:r>
          </a:p>
          <a:p>
            <a:r>
              <a:rPr lang="nl-NL" sz="2000" dirty="0"/>
              <a:t>Goede voorbereiding is van kardinaal belang (o.a. voorlichting, informatiebijeenkomst, opfriscursus, kennismaking met toets, tijd om oefenen)</a:t>
            </a:r>
          </a:p>
          <a:p>
            <a:r>
              <a:rPr lang="nl-NL" sz="2000" dirty="0"/>
              <a:t>Voorzichtig met vrijstellingen voor toets (mbo-diploma, hbo-/pabo-diploma, </a:t>
            </a:r>
            <a:r>
              <a:rPr lang="nl-NL" sz="2000" dirty="0" smtClean="0"/>
              <a:t>Staatsexamen II Nederlands)</a:t>
            </a:r>
            <a:endParaRPr lang="nl-NL" sz="2000" dirty="0"/>
          </a:p>
          <a:p>
            <a:r>
              <a:rPr lang="nl-NL" sz="2000" dirty="0"/>
              <a:t>Toetsing en scholing niet in één hand </a:t>
            </a:r>
          </a:p>
          <a:p>
            <a:pPr lvl="0"/>
            <a:r>
              <a:rPr lang="nl-NL" sz="2000" dirty="0"/>
              <a:t>Maximaal 2 herkansingen (dus 3 toetsen)?</a:t>
            </a:r>
          </a:p>
          <a:p>
            <a:r>
              <a:rPr lang="nl-NL" sz="2000" dirty="0"/>
              <a:t>Situatie in beeld brengen a.d.h.v. begintoets (hoeveel geslaagden, welk taalniveau, welke domeinen?); differentiatie in scholing, modulair werken</a:t>
            </a:r>
          </a:p>
          <a:p>
            <a:r>
              <a:rPr lang="nl-NL" sz="2000" dirty="0"/>
              <a:t>Bij toetsen rekening houden met beperkingen (bijv. dyslexie, faalangst) </a:t>
            </a:r>
          </a:p>
          <a:p>
            <a:r>
              <a:rPr lang="nl-NL" sz="2000" dirty="0"/>
              <a:t>Calamiteiten tijdens toets (ziek worden, spieken e.d.): examencommissie</a:t>
            </a:r>
          </a:p>
          <a:p>
            <a:r>
              <a:rPr lang="nl-NL" sz="2000" dirty="0"/>
              <a:t>Toetsen onderdeel van sollicitatieprocedure bij werving nieuw      personeel in VVE</a:t>
            </a:r>
          </a:p>
          <a:p>
            <a:endParaRPr lang="nl-NL" sz="2000" dirty="0"/>
          </a:p>
          <a:p>
            <a:endParaRPr lang="nl-NL" sz="2000" dirty="0"/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5285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Verantwoord taalverbeteringstraject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65609"/>
            <a:ext cx="8229600" cy="4942736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Taalcursussen</a:t>
            </a:r>
            <a:r>
              <a:rPr lang="nl-NL" sz="2000" dirty="0"/>
              <a:t> </a:t>
            </a:r>
          </a:p>
          <a:p>
            <a:r>
              <a:rPr lang="nl-NL" sz="2000" dirty="0"/>
              <a:t>Eerst </a:t>
            </a:r>
            <a:r>
              <a:rPr lang="nl-NL" sz="2000" dirty="0" err="1"/>
              <a:t>toetsresultaten</a:t>
            </a:r>
            <a:r>
              <a:rPr lang="nl-NL" sz="2000" dirty="0"/>
              <a:t> analyseren voordat overgegaan wordt tot selectie cursus om eventuele taaltraining specifieker in te kunnen vullen.</a:t>
            </a:r>
          </a:p>
          <a:p>
            <a:r>
              <a:rPr lang="nl-NL" sz="2000" dirty="0"/>
              <a:t>Kijk naar kwaliteit van trainer; heeft een positieve invloed op de motivatie van </a:t>
            </a:r>
            <a:r>
              <a:rPr lang="nl-NL" sz="2000" dirty="0" err="1"/>
              <a:t>pm’ers</a:t>
            </a:r>
            <a:r>
              <a:rPr lang="nl-NL" sz="2000" dirty="0"/>
              <a:t>.</a:t>
            </a:r>
          </a:p>
          <a:p>
            <a:r>
              <a:rPr lang="nl-NL" sz="2000" dirty="0"/>
              <a:t>Integreer de taalscholing op de werkvloer; zorg ervoor dat </a:t>
            </a:r>
            <a:r>
              <a:rPr lang="nl-NL" sz="2000" dirty="0" err="1"/>
              <a:t>pm’ers</a:t>
            </a:r>
            <a:r>
              <a:rPr lang="nl-NL" sz="2000" dirty="0"/>
              <a:t> de taalvaardigheden direct kunnen toepassen en oefenen.</a:t>
            </a:r>
          </a:p>
          <a:p>
            <a:r>
              <a:rPr lang="nl-NL" sz="2000" dirty="0"/>
              <a:t>De taaldomeinen moeten afzonderlijk gevolgd kunnen worden; pm’ers investeren liever geen tijd in onderwerpen die ze al voldoende beheersen.</a:t>
            </a:r>
          </a:p>
          <a:p>
            <a:r>
              <a:rPr lang="nl-NL" sz="2000" dirty="0"/>
              <a:t>Let erop dat de bijeenkomsten vooral gebruikt worden om flink te oefenen</a:t>
            </a:r>
          </a:p>
          <a:p>
            <a:r>
              <a:rPr lang="nl-NL" sz="2000" dirty="0"/>
              <a:t>Bekijk de mogelijkheid om groepen te (laten) vormen met </a:t>
            </a:r>
            <a:r>
              <a:rPr lang="nl-NL" sz="2000" dirty="0" err="1"/>
              <a:t>pm’ers</a:t>
            </a:r>
            <a:r>
              <a:rPr lang="nl-NL" sz="2000" dirty="0"/>
              <a:t> uit andere organisaties. Zo kunnen </a:t>
            </a:r>
            <a:r>
              <a:rPr lang="nl-NL" sz="2000" dirty="0" err="1"/>
              <a:t>pm’ers</a:t>
            </a:r>
            <a:r>
              <a:rPr lang="nl-NL" sz="2000" dirty="0"/>
              <a:t> met een vergelijkbaar niveau samen geschoold worden.</a:t>
            </a:r>
          </a:p>
          <a:p>
            <a:r>
              <a:rPr lang="nl-NL" sz="2000" dirty="0"/>
              <a:t>Zorg dat er mogelijkheden zijn voor maatwerk.</a:t>
            </a:r>
          </a:p>
          <a:p>
            <a:r>
              <a:rPr lang="nl-NL" sz="2000" dirty="0"/>
              <a:t>Maak als kleinere gemeente regionale afspraken voor de toetsing om kosten te delen en groepsgrootte aan te laten sluiten op aanbod.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7382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0384"/>
            <a:ext cx="8229600" cy="515578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Spannend traject: dus zorgvuldig en weloverwogen handelen!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VVE-organisaties en pm’ers duidelijk informeren over:</a:t>
            </a:r>
          </a:p>
          <a:p>
            <a:endParaRPr lang="nl-NL" sz="2400" dirty="0"/>
          </a:p>
          <a:p>
            <a:r>
              <a:rPr lang="nl-NL" sz="2400" dirty="0"/>
              <a:t>Waarom er getoetst wordt</a:t>
            </a:r>
          </a:p>
          <a:p>
            <a:r>
              <a:rPr lang="nl-NL" sz="2400" dirty="0"/>
              <a:t>Hoe het toetsen en scholen er uitziet</a:t>
            </a:r>
          </a:p>
          <a:p>
            <a:r>
              <a:rPr lang="nl-NL" sz="2400" dirty="0"/>
              <a:t>Wat er wordt gevraagd</a:t>
            </a:r>
          </a:p>
          <a:p>
            <a:r>
              <a:rPr lang="nl-NL" sz="2400" dirty="0"/>
              <a:t>Hoeveel tijd het kost</a:t>
            </a:r>
          </a:p>
          <a:p>
            <a:r>
              <a:rPr lang="nl-NL" sz="2400" dirty="0"/>
              <a:t>Waar en wanneer het toetsen en scholen plaatsvindt</a:t>
            </a:r>
          </a:p>
          <a:p>
            <a:r>
              <a:rPr lang="nl-NL" sz="2400" dirty="0"/>
              <a:t>Wat er gebeurt als men niet slaagt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9269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Deadline: 1 augustus 2019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Enige haast is inmiddels geboden indien u nog moet starten.</a:t>
            </a:r>
            <a:endParaRPr lang="nl-NL" dirty="0"/>
          </a:p>
        </p:txBody>
      </p:sp>
      <p:pic>
        <p:nvPicPr>
          <p:cNvPr id="1026" name="Picture 2" descr="Afbeeldingsresultaat voor deadlin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2" y="302281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4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CBFE06-1CE5-41DF-B67A-67180B5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62"/>
            <a:ext cx="8229600" cy="1143000"/>
          </a:xfrm>
        </p:spPr>
        <p:txBody>
          <a:bodyPr/>
          <a:lstStyle/>
          <a:p>
            <a:r>
              <a:rPr lang="nl-NL" dirty="0" smtClean="0"/>
              <a:t>Verschillen </a:t>
            </a:r>
            <a:r>
              <a:rPr lang="nl-NL" dirty="0" err="1" smtClean="0"/>
              <a:t>taaleis</a:t>
            </a:r>
            <a:r>
              <a:rPr lang="nl-NL" dirty="0" smtClean="0"/>
              <a:t> tussen VVE en IKK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xmlns="" id="{DFF92A7D-82D2-415A-BC48-02CCA8D34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789361"/>
              </p:ext>
            </p:extLst>
          </p:nvPr>
        </p:nvGraphicFramePr>
        <p:xfrm>
          <a:off x="102547" y="1169205"/>
          <a:ext cx="8963814" cy="4345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81907">
                  <a:extLst>
                    <a:ext uri="{9D8B030D-6E8A-4147-A177-3AD203B41FA5}">
                      <a16:colId xmlns:a16="http://schemas.microsoft.com/office/drawing/2014/main" xmlns="" val="4019064795"/>
                    </a:ext>
                  </a:extLst>
                </a:gridCol>
                <a:gridCol w="4481907">
                  <a:extLst>
                    <a:ext uri="{9D8B030D-6E8A-4147-A177-3AD203B41FA5}">
                      <a16:colId xmlns:a16="http://schemas.microsoft.com/office/drawing/2014/main" xmlns="" val="4068956457"/>
                    </a:ext>
                  </a:extLst>
                </a:gridCol>
              </a:tblGrid>
              <a:tr h="430195">
                <a:tc>
                  <a:txBody>
                    <a:bodyPr/>
                    <a:lstStyle/>
                    <a:p>
                      <a:r>
                        <a:rPr lang="nl-NL" sz="2000" dirty="0" err="1"/>
                        <a:t>Taaleis</a:t>
                      </a:r>
                      <a:r>
                        <a:rPr lang="nl-NL" sz="2000" dirty="0"/>
                        <a:t> in de VVE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 err="1"/>
                        <a:t>Taaleis</a:t>
                      </a:r>
                      <a:r>
                        <a:rPr lang="nl-NL" sz="2000" dirty="0"/>
                        <a:t> in de wet IKK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44335239"/>
                  </a:ext>
                </a:extLst>
              </a:tr>
              <a:tr h="84187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Toetst </a:t>
                      </a:r>
                      <a:r>
                        <a:rPr lang="nl-NL" sz="2000" dirty="0"/>
                        <a:t>mondelinge taalvaardigheid, leesvaardigheid, (schrijfvaardigheid</a:t>
                      </a:r>
                      <a:r>
                        <a:rPr lang="nl-NL" sz="2000" dirty="0" smtClean="0"/>
                        <a:t>) op taalniveau 3F</a:t>
                      </a:r>
                      <a:endParaRPr lang="nl-NL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Toetst mondelinge </a:t>
                      </a:r>
                      <a:r>
                        <a:rPr lang="nl-NL" sz="2000" dirty="0" smtClean="0"/>
                        <a:t>taalvaardigheid op taalniveau 3F</a:t>
                      </a:r>
                      <a:endParaRPr lang="nl-NL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1785452"/>
                  </a:ext>
                </a:extLst>
              </a:tr>
              <a:tr h="709045">
                <a:tc>
                  <a:txBody>
                    <a:bodyPr/>
                    <a:lstStyle/>
                    <a:p>
                      <a:r>
                        <a:rPr lang="nl-NL" sz="2000" dirty="0"/>
                        <a:t>Uitgezet door Ministerie van OCW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Uitgezet door Ministerie van </a:t>
                      </a:r>
                      <a:r>
                        <a:rPr lang="nl-NL" sz="2000" dirty="0" smtClean="0"/>
                        <a:t>SZW</a:t>
                      </a:r>
                      <a:endParaRPr lang="nl-NL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46362629"/>
                  </a:ext>
                </a:extLst>
              </a:tr>
              <a:tr h="742376">
                <a:tc>
                  <a:txBody>
                    <a:bodyPr/>
                    <a:lstStyle/>
                    <a:p>
                      <a:r>
                        <a:rPr lang="nl-NL" sz="2000" dirty="0"/>
                        <a:t>Financieel ingebed in OAB-gelden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Financieel ingebed in </a:t>
                      </a:r>
                      <a:r>
                        <a:rPr lang="nl-NL" sz="2000" dirty="0" smtClean="0"/>
                        <a:t>maximum </a:t>
                      </a:r>
                      <a:r>
                        <a:rPr lang="nl-NL" sz="2000" dirty="0"/>
                        <a:t>uurtarief kinderopvang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24304746"/>
                  </a:ext>
                </a:extLst>
              </a:tr>
              <a:tr h="742376">
                <a:tc>
                  <a:txBody>
                    <a:bodyPr/>
                    <a:lstStyle/>
                    <a:p>
                      <a:r>
                        <a:rPr lang="nl-NL" sz="2000" dirty="0"/>
                        <a:t>Gemeenten zijn opdrachtgever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Kinderopvangorganisaties zijn opdrachtgever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65339695"/>
                  </a:ext>
                </a:extLst>
              </a:tr>
              <a:tr h="715381">
                <a:tc>
                  <a:txBody>
                    <a:bodyPr/>
                    <a:lstStyle/>
                    <a:p>
                      <a:r>
                        <a:rPr lang="nl-NL" sz="2000" dirty="0"/>
                        <a:t>Vrijstelling MBO4 + voldoende voor NL examen (3F indicatie!)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Vrijstelling MBO4 of hoger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7692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37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pag 2 ppt sar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7199" y="381157"/>
            <a:ext cx="6886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b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verantwoord taalverbeteringstraject naar de nieuwe taalnorm </a:t>
            </a:r>
            <a:r>
              <a:rPr lang="nl-NL" sz="29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3F in VVE: </a:t>
            </a:r>
            <a:r>
              <a:rPr lang="nl-NL" sz="2900" b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kiezen van een taaltoets en taalcursus</a:t>
            </a:r>
          </a:p>
          <a:p>
            <a:r>
              <a:rPr lang="nl-NL" sz="2900" b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2400" b="1" dirty="0">
                <a:solidFill>
                  <a:schemeClr val="bg1"/>
                </a:solidFill>
                <a:cs typeface="Maven Pro Black"/>
              </a:rPr>
              <a:t>VVE-bijeenkomst taalniveau 3F kleinere gemeenten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94480" y="3932210"/>
            <a:ext cx="4558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/>
                </a:solidFill>
                <a:cs typeface="Maven Pro Black"/>
              </a:rPr>
              <a:t>Ijsbrand</a:t>
            </a:r>
            <a:r>
              <a:rPr lang="nl-NL" sz="3200" dirty="0" smtClean="0">
                <a:solidFill>
                  <a:schemeClr val="bg1"/>
                </a:solidFill>
                <a:cs typeface="Maven Pro Black"/>
              </a:rPr>
              <a:t> Jepma</a:t>
            </a:r>
          </a:p>
          <a:p>
            <a:r>
              <a:rPr lang="nl-NL" sz="3200" dirty="0" smtClean="0">
                <a:solidFill>
                  <a:schemeClr val="bg1"/>
                </a:solidFill>
                <a:cs typeface="Maven Pro Black"/>
              </a:rPr>
              <a:t>Jan </a:t>
            </a:r>
            <a:r>
              <a:rPr lang="nl-NL" sz="3200" dirty="0">
                <a:solidFill>
                  <a:schemeClr val="bg1"/>
                </a:solidFill>
                <a:cs typeface="Maven Pro Black"/>
              </a:rPr>
              <a:t>Maarse</a:t>
            </a:r>
          </a:p>
        </p:txBody>
      </p:sp>
    </p:spTree>
    <p:extLst>
      <p:ext uri="{BB962C8B-B14F-4D97-AF65-F5344CB8AC3E}">
        <p14:creationId xmlns:p14="http://schemas.microsoft.com/office/powerpoint/2010/main" val="230993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30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95375"/>
            <a:ext cx="8229600" cy="5030789"/>
          </a:xfrm>
        </p:spPr>
        <p:txBody>
          <a:bodyPr/>
          <a:lstStyle/>
          <a:p>
            <a:r>
              <a:rPr lang="nl-NL" sz="2800" b="1" dirty="0"/>
              <a:t>Toets voorbeeld: begrijpend lezen op 3F</a:t>
            </a:r>
          </a:p>
          <a:p>
            <a:endParaRPr lang="nl-NL" sz="2800" b="1" dirty="0"/>
          </a:p>
          <a:p>
            <a:r>
              <a:rPr lang="nl-NL" sz="2800" b="1" dirty="0"/>
              <a:t>Taalverbeteringstraject taalnorm 3F: het tracé voor de VVE-sector.</a:t>
            </a:r>
          </a:p>
          <a:p>
            <a:endParaRPr lang="nl-NL" sz="2800" b="1" dirty="0"/>
          </a:p>
          <a:p>
            <a:r>
              <a:rPr lang="nl-NL" sz="2800" b="1" dirty="0"/>
              <a:t>Een verantwoord taalverbeteringstraject: do’s en </a:t>
            </a:r>
            <a:r>
              <a:rPr lang="nl-NL" sz="2800" b="1" dirty="0" err="1"/>
              <a:t>don'ts</a:t>
            </a:r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Vragen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43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Toetsvoorbeeld</a:t>
            </a:r>
            <a:r>
              <a:rPr lang="nl-NL" sz="3200" dirty="0"/>
              <a:t>: lezen op 3F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17638"/>
            <a:ext cx="7677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2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21917" tIns="60958" rIns="121917" bIns="60958"/>
          <a:lstStyle/>
          <a:p>
            <a:r>
              <a:rPr lang="nl-NL" sz="3200" dirty="0"/>
              <a:t>Taalverbeteringstraject (1)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04371"/>
              </p:ext>
            </p:extLst>
          </p:nvPr>
        </p:nvGraphicFramePr>
        <p:xfrm>
          <a:off x="457199" y="1600201"/>
          <a:ext cx="860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0" y="2008188"/>
            <a:ext cx="3790950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5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Te nemen stappen: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543550" y="6150114"/>
            <a:ext cx="343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Deadline </a:t>
            </a:r>
            <a:r>
              <a:rPr lang="nl-NL" sz="2000" b="1" dirty="0" smtClean="0"/>
              <a:t>3F in de VVE: </a:t>
            </a:r>
            <a:r>
              <a:rPr lang="nl-NL" sz="2000" b="1" dirty="0"/>
              <a:t>1 augustus 2019</a:t>
            </a:r>
          </a:p>
        </p:txBody>
      </p:sp>
    </p:spTree>
    <p:extLst>
      <p:ext uri="{BB962C8B-B14F-4D97-AF65-F5344CB8AC3E}">
        <p14:creationId xmlns:p14="http://schemas.microsoft.com/office/powerpoint/2010/main" val="174033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Taalverbeteringstraject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Stap 1: overleg met veld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l-NL" sz="2000" i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i="1" dirty="0" smtClean="0"/>
              <a:t>Lees </a:t>
            </a:r>
            <a:r>
              <a:rPr lang="nl-NL" sz="2000" i="1" dirty="0"/>
              <a:t>de Kieswijzers!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l-NL" sz="2000" i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dirty="0"/>
              <a:t>Regievoering door gemeente (samenwerking andere kleine gemeenten?)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dirty="0"/>
              <a:t>Betrekken van de VVE-sector (of gehele sector?)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Informatievoorziening (o.a. beleidstraject, delen van informatie, budget)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dirty="0"/>
              <a:t>Ruimte voor flexibiliteit en maatvoering in tempo en aanpak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Beslissingen nemen en afspraken maken (tijdbalk)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7395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Taalnorm 3F: twee Kieswijzers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Kieswijzers </a:t>
            </a:r>
            <a:r>
              <a:rPr lang="nl-NL" sz="2000" i="1" dirty="0"/>
              <a:t>Taaltoetsen</a:t>
            </a:r>
            <a:r>
              <a:rPr lang="nl-NL" sz="2000" dirty="0"/>
              <a:t> en </a:t>
            </a:r>
            <a:r>
              <a:rPr lang="nl-NL" sz="2000" i="1" dirty="0"/>
              <a:t>Taalcursussen</a:t>
            </a:r>
            <a:r>
              <a:rPr lang="nl-NL" sz="2000" dirty="0"/>
              <a:t> zijn enkel hulpmiddelen bij de inrichting van het taalverbeteringstraject naar 3F en de keuzes voor toetsen en cursussen daarbinnen.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2263440"/>
            <a:ext cx="3180834" cy="45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336"/>
            <a:ext cx="3175019" cy="45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8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Taalverbeteringstraject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/>
              <a:t>Stap 2: Kiezen van toets en toetsing</a:t>
            </a:r>
          </a:p>
          <a:p>
            <a:pPr marL="0" indent="0">
              <a:buNone/>
            </a:pPr>
            <a:endParaRPr lang="nl-NL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Er is géén landelijke taaltoets, aanbieders van meerdere toetsen (alle 5 de toetsen uit Kieswijzer </a:t>
            </a:r>
            <a:r>
              <a:rPr lang="nl-NL" sz="2400" i="1" dirty="0"/>
              <a:t>Taaltoetsen</a:t>
            </a:r>
            <a:r>
              <a:rPr lang="nl-NL" sz="2400" dirty="0"/>
              <a:t> mogen worden ingezet om taalniveau 3F aan te tonen)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Vergelijk: vraag 3 partijen om langs te komen/ een offerte uit te brengen om tot de beste keuze te komen.</a:t>
            </a:r>
          </a:p>
        </p:txBody>
      </p:sp>
    </p:spTree>
    <p:extLst>
      <p:ext uri="{BB962C8B-B14F-4D97-AF65-F5344CB8AC3E}">
        <p14:creationId xmlns:p14="http://schemas.microsoft.com/office/powerpoint/2010/main" val="172726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37 kenmerken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9120" y="985711"/>
            <a:ext cx="8229600" cy="512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Kiezen van een taaltoets op grond van 37 kenmerken, te weten: </a:t>
            </a:r>
          </a:p>
          <a:p>
            <a:pPr marL="0" indent="0">
              <a:buNone/>
            </a:pPr>
            <a:endParaRPr lang="nl-NL" sz="2000" dirty="0"/>
          </a:p>
          <a:p>
            <a:pPr marL="457200" indent="-457200">
              <a:buFont typeface="+mj-lt"/>
              <a:buAutoNum type="alphaUcPeriod"/>
            </a:pPr>
            <a:r>
              <a:rPr lang="nl-NL" sz="2000" b="1" dirty="0"/>
              <a:t>algemene kenmerken</a:t>
            </a:r>
            <a:r>
              <a:rPr lang="nl-NL" sz="2000" dirty="0"/>
              <a:t>:</a:t>
            </a:r>
            <a:r>
              <a:rPr lang="nl-NL" sz="2000" b="1" dirty="0"/>
              <a:t> </a:t>
            </a:r>
            <a:r>
              <a:rPr lang="nl-NL" sz="2000" dirty="0" err="1"/>
              <a:t>toetsnaam</a:t>
            </a:r>
            <a:r>
              <a:rPr lang="nl-NL" sz="2000" dirty="0"/>
              <a:t>, ontwikkelaar, jaar van uitgave, contactgegevens, website, certificering, niveau, beroepsspecificiteit, afhankelijkheid, versies,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b="1" dirty="0" err="1"/>
              <a:t>domeinspecifieke</a:t>
            </a:r>
            <a:r>
              <a:rPr lang="nl-NL" sz="2000" b="1" dirty="0"/>
              <a:t> kenmerken</a:t>
            </a:r>
            <a:r>
              <a:rPr lang="nl-NL" sz="2000" dirty="0"/>
              <a:t>: spreken, gesprekken voeren, luisteren, lezen, schrijven, taalverzorging,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b="1" dirty="0"/>
              <a:t>psychometrische  kenmerken</a:t>
            </a:r>
            <a:r>
              <a:rPr lang="nl-NL" sz="2000" dirty="0"/>
              <a:t>: validiteit, betrouwbaarheid, objectiviteit, betrouwbaarheid, normering,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b="1" dirty="0"/>
              <a:t>procedurele kenmerken</a:t>
            </a:r>
            <a:r>
              <a:rPr lang="nl-NL" sz="2000" dirty="0"/>
              <a:t>:</a:t>
            </a:r>
            <a:r>
              <a:rPr lang="nl-NL" sz="2000" b="1" dirty="0"/>
              <a:t> </a:t>
            </a:r>
            <a:r>
              <a:rPr lang="nl-NL" sz="2000" dirty="0"/>
              <a:t>werkwijze, organisatie, </a:t>
            </a:r>
            <a:r>
              <a:rPr lang="nl-NL" sz="2000" dirty="0" err="1"/>
              <a:t>toetsprocedure</a:t>
            </a:r>
            <a:r>
              <a:rPr lang="nl-NL" sz="2000" dirty="0"/>
              <a:t>, afnameduur, benodigdheden, rapportage aan deelnemers, organisaties en gemeenten, certificaat, slaagpercentage,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b="1" dirty="0"/>
              <a:t>begeleidende kenmerken</a:t>
            </a:r>
            <a:r>
              <a:rPr lang="nl-NL" sz="2000" dirty="0"/>
              <a:t>: voorbereiding, oefentoetsen, inzage, beperkingen / verlenging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b="1" dirty="0"/>
              <a:t>financiële kenmerken</a:t>
            </a:r>
            <a:r>
              <a:rPr lang="nl-NL" sz="2000" dirty="0"/>
              <a:t>: kosten begintoets en herkansingen</a:t>
            </a:r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96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1233</Words>
  <Application>Microsoft Office PowerPoint</Application>
  <PresentationFormat>Diavoorstelling (4:3)</PresentationFormat>
  <Paragraphs>202</Paragraphs>
  <Slides>20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PowerPoint-presentatie</vt:lpstr>
      <vt:lpstr>PowerPoint-presentatie</vt:lpstr>
      <vt:lpstr>Programma</vt:lpstr>
      <vt:lpstr>Toetsvoorbeeld: lezen op 3F</vt:lpstr>
      <vt:lpstr>Taalverbeteringstraject (1)</vt:lpstr>
      <vt:lpstr>Taalverbeteringstraject (2)</vt:lpstr>
      <vt:lpstr>Taalnorm 3F: twee Kieswijzers</vt:lpstr>
      <vt:lpstr>Taalverbeteringstraject (3)</vt:lpstr>
      <vt:lpstr>37 kenmerken </vt:lpstr>
      <vt:lpstr>Taalverbeteringstraject (4)</vt:lpstr>
      <vt:lpstr>Taalverbeteringstraject (5)</vt:lpstr>
      <vt:lpstr>5 stappen</vt:lpstr>
      <vt:lpstr>Taalverbeteringstraject (6)</vt:lpstr>
      <vt:lpstr>Verantwoord taalverbeteringstraject (1) </vt:lpstr>
      <vt:lpstr>Verantwoord taalverbeteringstraject (2) </vt:lpstr>
      <vt:lpstr>Verantwoord taalverbeteringstraject (3)</vt:lpstr>
      <vt:lpstr>Tot slot</vt:lpstr>
      <vt:lpstr>Deadline: 1 augustus 2019</vt:lpstr>
      <vt:lpstr>Verschillen taaleis tussen VVE en IKK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Jan Maarse</cp:lastModifiedBy>
  <cp:revision>220</cp:revision>
  <cp:lastPrinted>2016-10-17T12:45:58Z</cp:lastPrinted>
  <dcterms:created xsi:type="dcterms:W3CDTF">2015-03-25T13:32:10Z</dcterms:created>
  <dcterms:modified xsi:type="dcterms:W3CDTF">2018-04-10T11:24:09Z</dcterms:modified>
</cp:coreProperties>
</file>