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5" r:id="rId9"/>
    <p:sldId id="267" r:id="rId10"/>
    <p:sldId id="266" r:id="rId11"/>
    <p:sldId id="263" r:id="rId12"/>
    <p:sldId id="264" r:id="rId13"/>
  </p:sldIdLst>
  <p:sldSz cx="12192000" cy="6858000"/>
  <p:notesSz cx="6858000" cy="92408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36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36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A210F-CF71-465B-8321-263FB7A21D91}" type="datetimeFigureOut">
              <a:rPr lang="nl-NL" smtClean="0"/>
              <a:t>19-6-2019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777193"/>
            <a:ext cx="2971800" cy="4636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777193"/>
            <a:ext cx="2971800" cy="4636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19485-5F62-4678-A3E1-4C85AD575B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626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43A79-D57C-433B-89A9-6D7F16102C4C}" type="datetimeFigureOut">
              <a:rPr lang="nl-NL" smtClean="0"/>
              <a:t>19-6-2019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C07C-65C9-4A65-8610-CD96D54FF4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5425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43A79-D57C-433B-89A9-6D7F16102C4C}" type="datetimeFigureOut">
              <a:rPr lang="nl-NL" smtClean="0"/>
              <a:t>19-6-2019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C07C-65C9-4A65-8610-CD96D54FF4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6061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43A79-D57C-433B-89A9-6D7F16102C4C}" type="datetimeFigureOut">
              <a:rPr lang="nl-NL" smtClean="0"/>
              <a:t>19-6-2019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C07C-65C9-4A65-8610-CD96D54FF4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32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43A79-D57C-433B-89A9-6D7F16102C4C}" type="datetimeFigureOut">
              <a:rPr lang="nl-NL" smtClean="0"/>
              <a:t>19-6-2019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C07C-65C9-4A65-8610-CD96D54FF4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1073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43A79-D57C-433B-89A9-6D7F16102C4C}" type="datetimeFigureOut">
              <a:rPr lang="nl-NL" smtClean="0"/>
              <a:t>19-6-2019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C07C-65C9-4A65-8610-CD96D54FF4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525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43A79-D57C-433B-89A9-6D7F16102C4C}" type="datetimeFigureOut">
              <a:rPr lang="nl-NL" smtClean="0"/>
              <a:t>19-6-2019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C07C-65C9-4A65-8610-CD96D54FF4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984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43A79-D57C-433B-89A9-6D7F16102C4C}" type="datetimeFigureOut">
              <a:rPr lang="nl-NL" smtClean="0"/>
              <a:t>19-6-2019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C07C-65C9-4A65-8610-CD96D54FF4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429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43A79-D57C-433B-89A9-6D7F16102C4C}" type="datetimeFigureOut">
              <a:rPr lang="nl-NL" smtClean="0"/>
              <a:t>19-6-2019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C07C-65C9-4A65-8610-CD96D54FF4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403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43A79-D57C-433B-89A9-6D7F16102C4C}" type="datetimeFigureOut">
              <a:rPr lang="nl-NL" smtClean="0"/>
              <a:t>19-6-2019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C07C-65C9-4A65-8610-CD96D54FF4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4902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43A79-D57C-433B-89A9-6D7F16102C4C}" type="datetimeFigureOut">
              <a:rPr lang="nl-NL" smtClean="0"/>
              <a:t>19-6-2019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C07C-65C9-4A65-8610-CD96D54FF4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241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43A79-D57C-433B-89A9-6D7F16102C4C}" type="datetimeFigureOut">
              <a:rPr lang="nl-NL" smtClean="0"/>
              <a:t>19-6-2019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C07C-65C9-4A65-8610-CD96D54FF4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6530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43A79-D57C-433B-89A9-6D7F16102C4C}" type="datetimeFigureOut">
              <a:rPr lang="nl-NL" smtClean="0"/>
              <a:t>19-6-2019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0C07C-65C9-4A65-8610-CD96D54FF4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0793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Wat bewerkstelligt de sociaal werker</a:t>
            </a:r>
            <a:endParaRPr lang="nl-NL" sz="40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Exploratief onderzoek naar het geheim van het sociaal werk</a:t>
            </a:r>
          </a:p>
          <a:p>
            <a:r>
              <a:rPr lang="nl-NL" dirty="0" smtClean="0"/>
              <a:t>2018-2021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567" y="949506"/>
            <a:ext cx="1971675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576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6387"/>
            <a:ext cx="11993764" cy="4963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1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792481"/>
            <a:ext cx="10515600" cy="1297576"/>
          </a:xfrm>
        </p:spPr>
        <p:txBody>
          <a:bodyPr>
            <a:normAutofit fontScale="90000"/>
          </a:bodyPr>
          <a:lstStyle/>
          <a:p>
            <a:r>
              <a:rPr lang="nl-NL" sz="4400" dirty="0" smtClean="0"/>
              <a:t>Commentaar Hans van Ewijk</a:t>
            </a:r>
            <a:br>
              <a:rPr lang="nl-NL" sz="4400" dirty="0" smtClean="0"/>
            </a:br>
            <a:endParaRPr lang="nl-NL" sz="440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1558835"/>
            <a:ext cx="10515600" cy="4530816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nl-NL" dirty="0" smtClean="0"/>
              <a:t>Rijk materiaal waaruit goed patronen te maken zijn van samenhangende elementen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Aansprekende doelstellingen die te concretiseren zijn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Medewerkers zijn </a:t>
            </a:r>
            <a:r>
              <a:rPr lang="nl-NL" dirty="0" smtClean="0"/>
              <a:t>pas na stevig doorvragen </a:t>
            </a:r>
            <a:r>
              <a:rPr lang="nl-NL" dirty="0" smtClean="0"/>
              <a:t>in staat te noemen vanuit welke waarden ze werken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Vraag naar professionalisering vervalt in 2e ronde </a:t>
            </a:r>
            <a:r>
              <a:rPr lang="nl-NL" dirty="0" smtClean="0"/>
              <a:t>interviews omdat </a:t>
            </a:r>
            <a:r>
              <a:rPr lang="nl-NL" dirty="0" smtClean="0"/>
              <a:t>dat bij Tinten aardig goed zit. </a:t>
            </a:r>
            <a:r>
              <a:rPr lang="nl-NL" dirty="0" smtClean="0"/>
              <a:t>(Quotes: “Aanbod </a:t>
            </a:r>
            <a:r>
              <a:rPr lang="nl-NL" dirty="0" smtClean="0"/>
              <a:t>is goed, heeft meerwaarde, sluit aan bij interesses; je wordt er zekerder door, je voelt je erkend en dan sta je </a:t>
            </a:r>
            <a:r>
              <a:rPr lang="nl-NL" dirty="0" smtClean="0"/>
              <a:t>steviger”).</a:t>
            </a:r>
            <a:endParaRPr lang="nl-NL" dirty="0" smtClean="0"/>
          </a:p>
          <a:p>
            <a:pPr marL="342900" indent="-342900">
              <a:buFontTx/>
              <a:buChar char="-"/>
            </a:pP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592833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644435"/>
            <a:ext cx="10515600" cy="748936"/>
          </a:xfrm>
        </p:spPr>
        <p:txBody>
          <a:bodyPr>
            <a:normAutofit/>
          </a:bodyPr>
          <a:lstStyle/>
          <a:p>
            <a:r>
              <a:rPr lang="nl-NL" sz="4400" dirty="0" smtClean="0"/>
              <a:t>Vervolg: fase </a:t>
            </a:r>
            <a:r>
              <a:rPr lang="nl-NL" sz="4400" dirty="0" smtClean="0"/>
              <a:t>2: de klant als spiegel</a:t>
            </a:r>
            <a:endParaRPr lang="nl-NL" sz="440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1393371"/>
            <a:ext cx="10515600" cy="4696279"/>
          </a:xfrm>
        </p:spPr>
        <p:txBody>
          <a:bodyPr/>
          <a:lstStyle/>
          <a:p>
            <a:endParaRPr lang="nl-NL" dirty="0" smtClean="0"/>
          </a:p>
          <a:p>
            <a:r>
              <a:rPr lang="nl-NL" dirty="0" smtClean="0"/>
              <a:t>In schooljaar </a:t>
            </a:r>
            <a:r>
              <a:rPr lang="nl-NL" dirty="0" smtClean="0"/>
              <a:t>2019-2020 </a:t>
            </a:r>
            <a:r>
              <a:rPr lang="nl-NL" smtClean="0"/>
              <a:t>door onafhankelijke partij:</a:t>
            </a:r>
            <a:endParaRPr lang="nl-NL" dirty="0" smtClean="0"/>
          </a:p>
          <a:p>
            <a:pPr marL="342900" indent="-342900">
              <a:buFontTx/>
              <a:buChar char="-"/>
            </a:pPr>
            <a:r>
              <a:rPr lang="nl-NL" dirty="0" smtClean="0"/>
              <a:t>NHL </a:t>
            </a:r>
            <a:r>
              <a:rPr lang="nl-NL" dirty="0" smtClean="0"/>
              <a:t>Stenden (lectoraat Welzijn Nieuwe Stijl / sociaal labs) en 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RUG / UMCG (Toegepast Gezondheidsonderzoek</a:t>
            </a:r>
            <a:r>
              <a:rPr lang="nl-NL" dirty="0" smtClean="0"/>
              <a:t>)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+ studenten</a:t>
            </a:r>
          </a:p>
          <a:p>
            <a:pPr marL="342900" indent="-342900">
              <a:buFontTx/>
              <a:buChar char="-"/>
            </a:pPr>
            <a:endParaRPr lang="nl-NL" dirty="0" smtClean="0"/>
          </a:p>
          <a:p>
            <a:pPr marL="342900" indent="-342900">
              <a:buFontTx/>
              <a:buChar char="-"/>
            </a:pPr>
            <a:r>
              <a:rPr lang="nl-NL" dirty="0" smtClean="0"/>
              <a:t>1. interviews door onderzoekers &gt; vragenlijst opstellen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2. 100 interviews door studenten</a:t>
            </a:r>
            <a:endParaRPr lang="nl-NL" dirty="0"/>
          </a:p>
          <a:p>
            <a:pPr marL="342900" indent="-342900">
              <a:buFontTx/>
              <a:buChar char="-"/>
            </a:pPr>
            <a:r>
              <a:rPr lang="nl-NL" dirty="0" smtClean="0"/>
              <a:t>3. resultaten juni 2020.</a:t>
            </a:r>
            <a:endParaRPr lang="nl-NL" dirty="0" smtClean="0"/>
          </a:p>
          <a:p>
            <a:pPr marL="342900" indent="-34290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7077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Tintengroep wil het sociaal functioneren van mensen en de verbanden waarin ze leven ondersteunen en versterken.</a:t>
            </a:r>
          </a:p>
          <a:p>
            <a:endParaRPr lang="nl-NL" dirty="0" smtClean="0"/>
          </a:p>
          <a:p>
            <a:r>
              <a:rPr lang="nl-NL" dirty="0" smtClean="0"/>
              <a:t>Wat is de toegevoegde waarde van de sociaal </a:t>
            </a:r>
            <a:r>
              <a:rPr lang="nl-NL" dirty="0" smtClean="0"/>
              <a:t>werker in de transformatie van het sociaal domein? </a:t>
            </a:r>
            <a:endParaRPr lang="nl-NL" dirty="0" smtClean="0"/>
          </a:p>
          <a:p>
            <a:r>
              <a:rPr lang="nl-NL" dirty="0" smtClean="0"/>
              <a:t>En met welk verhaal kunnen wij dat duidelijk maken? </a:t>
            </a:r>
          </a:p>
          <a:p>
            <a:endParaRPr lang="nl-NL" dirty="0" smtClean="0"/>
          </a:p>
          <a:p>
            <a:r>
              <a:rPr lang="nl-NL" dirty="0" smtClean="0"/>
              <a:t>Tintengroep is een lerende organisatie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535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36320" y="844731"/>
            <a:ext cx="10311130" cy="914400"/>
          </a:xfrm>
        </p:spPr>
        <p:txBody>
          <a:bodyPr>
            <a:normAutofit/>
          </a:bodyPr>
          <a:lstStyle/>
          <a:p>
            <a:r>
              <a:rPr lang="nl-NL" sz="4400" dirty="0" smtClean="0"/>
              <a:t>Onderzoeksvraag</a:t>
            </a:r>
            <a:endParaRPr lang="nl-NL" sz="440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1968137"/>
            <a:ext cx="10515600" cy="4121513"/>
          </a:xfrm>
        </p:spPr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Wat </a:t>
            </a:r>
            <a:r>
              <a:rPr lang="nl-NL" dirty="0" smtClean="0">
                <a:solidFill>
                  <a:schemeClr val="tx1"/>
                </a:solidFill>
              </a:rPr>
              <a:t>bewerkstelligt het sociaal werk </a:t>
            </a:r>
            <a:r>
              <a:rPr lang="nl-NL" dirty="0" smtClean="0">
                <a:solidFill>
                  <a:schemeClr val="tx1"/>
                </a:solidFill>
              </a:rPr>
              <a:t>van Tinten? </a:t>
            </a:r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Hoe </a:t>
            </a:r>
            <a:r>
              <a:rPr lang="nl-NL" dirty="0" smtClean="0">
                <a:solidFill>
                  <a:schemeClr val="tx1"/>
                </a:solidFill>
              </a:rPr>
              <a:t>doen </a:t>
            </a:r>
            <a:r>
              <a:rPr lang="nl-NL" dirty="0" smtClean="0">
                <a:solidFill>
                  <a:schemeClr val="tx1"/>
                </a:solidFill>
              </a:rPr>
              <a:t>sociaal werkers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chemeClr val="tx1"/>
                </a:solidFill>
              </a:rPr>
              <a:t>dat?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Welke kennis en vaardigheden, waarden en professioneel vermogen gebruiken ze daarbij?</a:t>
            </a:r>
          </a:p>
          <a:p>
            <a:endParaRPr lang="nl-NL" dirty="0" smtClean="0"/>
          </a:p>
          <a:p>
            <a:r>
              <a:rPr lang="nl-NL" dirty="0" smtClean="0"/>
              <a:t>3 vragen, 3 fasen:</a:t>
            </a:r>
            <a:endParaRPr lang="nl-NL" dirty="0"/>
          </a:p>
          <a:p>
            <a:pPr marL="457200" indent="-457200">
              <a:buAutoNum type="arabicPeriod"/>
            </a:pPr>
            <a:r>
              <a:rPr lang="nl-NL" dirty="0" smtClean="0"/>
              <a:t>Wat zijn de kernelementen volgens de werkers zelf</a:t>
            </a:r>
            <a:r>
              <a:rPr lang="nl-NL" dirty="0" smtClean="0"/>
              <a:t>? </a:t>
            </a:r>
            <a:endParaRPr lang="nl-NL" dirty="0" smtClean="0"/>
          </a:p>
          <a:p>
            <a:pPr marL="457200" indent="-457200">
              <a:buAutoNum type="arabicPeriod"/>
            </a:pPr>
            <a:r>
              <a:rPr lang="nl-NL" dirty="0" smtClean="0"/>
              <a:t>Wat werkt en bewerkstelligen ze volgens cliënten en bewoners?</a:t>
            </a:r>
          </a:p>
          <a:p>
            <a:pPr marL="457200" indent="-457200">
              <a:buAutoNum type="arabicPeriod"/>
            </a:pPr>
            <a:r>
              <a:rPr lang="nl-NL" dirty="0" smtClean="0"/>
              <a:t>Wat werkt en bewerkstelligen ze volgens andere professionals in 1</a:t>
            </a:r>
            <a:r>
              <a:rPr lang="nl-NL" baseline="30000" dirty="0" smtClean="0"/>
              <a:t>e</a:t>
            </a:r>
            <a:r>
              <a:rPr lang="nl-NL" dirty="0" smtClean="0"/>
              <a:t>, 2</a:t>
            </a:r>
            <a:r>
              <a:rPr lang="nl-NL" baseline="30000" dirty="0" smtClean="0"/>
              <a:t>e</a:t>
            </a:r>
            <a:r>
              <a:rPr lang="nl-NL" dirty="0" smtClean="0"/>
              <a:t> lijn en beleid? </a:t>
            </a:r>
          </a:p>
          <a:p>
            <a:pPr marL="457200" indent="-457200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1176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426720"/>
            <a:ext cx="10515600" cy="1846217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 </a:t>
            </a:r>
            <a:br>
              <a:rPr lang="nl-NL" dirty="0" smtClean="0"/>
            </a:br>
            <a:r>
              <a:rPr lang="nl-NL" sz="4900" dirty="0"/>
              <a:t>V</a:t>
            </a:r>
            <a:r>
              <a:rPr lang="nl-NL" sz="4900" dirty="0" smtClean="0"/>
              <a:t>erwachte uitkomsten</a:t>
            </a:r>
            <a:r>
              <a:rPr lang="nl-NL" dirty="0"/>
              <a:t/>
            </a:r>
            <a:br>
              <a:rPr lang="nl-NL" dirty="0"/>
            </a:br>
            <a:r>
              <a:rPr lang="nl-NL" sz="2700" dirty="0" smtClean="0"/>
              <a:t/>
            </a:r>
            <a:br>
              <a:rPr lang="nl-NL" sz="2700" dirty="0" smtClean="0"/>
            </a:br>
            <a:r>
              <a:rPr lang="nl-NL" sz="2700" dirty="0"/>
              <a:t/>
            </a:r>
            <a:br>
              <a:rPr lang="nl-NL" sz="2700" dirty="0"/>
            </a:br>
            <a:endParaRPr lang="nl-NL" sz="270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1915886"/>
            <a:ext cx="10515600" cy="4173765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nl-NL" dirty="0" smtClean="0">
                <a:solidFill>
                  <a:schemeClr val="tx1"/>
                </a:solidFill>
              </a:rPr>
              <a:t>Een goed beeld van hoe de sociaal werkers werken en wat ze willen bereiken</a:t>
            </a:r>
          </a:p>
          <a:p>
            <a:pPr marL="342900" indent="-342900">
              <a:buFontTx/>
              <a:buChar char="-"/>
            </a:pPr>
            <a:r>
              <a:rPr lang="nl-NL" dirty="0" smtClean="0">
                <a:solidFill>
                  <a:schemeClr val="tx1"/>
                </a:solidFill>
              </a:rPr>
              <a:t>Hoe de inwoners en de omgeving daar tegenaan kijkt</a:t>
            </a:r>
          </a:p>
          <a:p>
            <a:pPr marL="342900" indent="-342900">
              <a:buFontTx/>
              <a:buChar char="-"/>
            </a:pPr>
            <a:r>
              <a:rPr lang="nl-NL" dirty="0" smtClean="0">
                <a:solidFill>
                  <a:schemeClr val="tx1"/>
                </a:solidFill>
              </a:rPr>
              <a:t>Zicht op werkzame elementen</a:t>
            </a:r>
          </a:p>
          <a:p>
            <a:endParaRPr lang="nl-NL" dirty="0" smtClean="0"/>
          </a:p>
          <a:p>
            <a:r>
              <a:rPr lang="nl-NL" dirty="0" smtClean="0"/>
              <a:t>Neveneffecten: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Gemeenschappelijke taal, visie en werkwijze bevorderen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Helder verhaal naar buiten en naar binnen wat we willen bereiken en hoe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Het verantwoordingssysteem verbeteren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Tinten als lerende en onderzoekende organisatie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927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705394"/>
            <a:ext cx="10515600" cy="679269"/>
          </a:xfrm>
        </p:spPr>
        <p:txBody>
          <a:bodyPr>
            <a:normAutofit fontScale="90000"/>
          </a:bodyPr>
          <a:lstStyle/>
          <a:p>
            <a:r>
              <a:rPr lang="nl-NL" sz="4400" dirty="0"/>
              <a:t>A</a:t>
            </a:r>
            <a:r>
              <a:rPr lang="nl-NL" sz="4400" dirty="0" smtClean="0"/>
              <a:t>anpak</a:t>
            </a:r>
            <a:endParaRPr lang="nl-NL" sz="440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1497874"/>
            <a:ext cx="10515600" cy="4591777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Fasen</a:t>
            </a:r>
          </a:p>
          <a:p>
            <a:r>
              <a:rPr lang="nl-NL" dirty="0" smtClean="0"/>
              <a:t>0. Vooronderzoek 			- (Juni </a:t>
            </a:r>
            <a:r>
              <a:rPr lang="nl-NL" dirty="0" smtClean="0"/>
              <a:t>2018 - </a:t>
            </a:r>
            <a:r>
              <a:rPr lang="nl-NL" dirty="0" smtClean="0"/>
              <a:t>december 2018) </a:t>
            </a:r>
          </a:p>
          <a:p>
            <a:r>
              <a:rPr lang="nl-NL" dirty="0" smtClean="0"/>
              <a:t>1. </a:t>
            </a:r>
            <a:r>
              <a:rPr lang="nl-NL" dirty="0" err="1" smtClean="0"/>
              <a:t>Medewerkersonderzoek</a:t>
            </a:r>
            <a:r>
              <a:rPr lang="nl-NL" dirty="0" smtClean="0"/>
              <a:t> 		- (Januari </a:t>
            </a:r>
            <a:r>
              <a:rPr lang="nl-NL" dirty="0" smtClean="0"/>
              <a:t>2019 - juni </a:t>
            </a:r>
            <a:r>
              <a:rPr lang="nl-NL" dirty="0" smtClean="0"/>
              <a:t>2019) 	</a:t>
            </a:r>
          </a:p>
          <a:p>
            <a:r>
              <a:rPr lang="nl-NL" dirty="0" smtClean="0"/>
              <a:t>2. Cliënten/inwonersonderzoek	- (Juni </a:t>
            </a:r>
            <a:r>
              <a:rPr lang="nl-NL" dirty="0" smtClean="0"/>
              <a:t>2019 - juni </a:t>
            </a:r>
            <a:r>
              <a:rPr lang="nl-NL" dirty="0" smtClean="0"/>
              <a:t>2020)</a:t>
            </a:r>
          </a:p>
          <a:p>
            <a:r>
              <a:rPr lang="nl-NL" dirty="0" smtClean="0"/>
              <a:t>3. Partneronderzoek  			- (Juni </a:t>
            </a:r>
            <a:r>
              <a:rPr lang="nl-NL" dirty="0" smtClean="0"/>
              <a:t>2020 - juni </a:t>
            </a:r>
            <a:r>
              <a:rPr lang="nl-NL" dirty="0" smtClean="0"/>
              <a:t>2021)</a:t>
            </a:r>
          </a:p>
          <a:p>
            <a:endParaRPr lang="nl-NL" dirty="0" smtClean="0"/>
          </a:p>
          <a:p>
            <a:r>
              <a:rPr lang="nl-NL" dirty="0" smtClean="0">
                <a:solidFill>
                  <a:schemeClr val="tx1"/>
                </a:solidFill>
              </a:rPr>
              <a:t>Intern</a:t>
            </a:r>
          </a:p>
          <a:p>
            <a:r>
              <a:rPr lang="nl-NL" dirty="0" smtClean="0"/>
              <a:t>Bestuur &gt; </a:t>
            </a:r>
          </a:p>
          <a:p>
            <a:r>
              <a:rPr lang="nl-NL" dirty="0" smtClean="0"/>
              <a:t>gedelegeerd opdrachtgever met opdracht vanuit bestuur (directeur) &gt; </a:t>
            </a:r>
          </a:p>
          <a:p>
            <a:r>
              <a:rPr lang="nl-NL" dirty="0" smtClean="0"/>
              <a:t>onderzoeksgroep (met onderzoeker, directeur, 3 medewerkers en 2 stafleden). 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47594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644435"/>
            <a:ext cx="10515600" cy="731520"/>
          </a:xfrm>
        </p:spPr>
        <p:txBody>
          <a:bodyPr>
            <a:normAutofit/>
          </a:bodyPr>
          <a:lstStyle/>
          <a:p>
            <a:r>
              <a:rPr lang="nl-NL" sz="4400" dirty="0" smtClean="0"/>
              <a:t>Fase 0 en 1 </a:t>
            </a:r>
            <a:endParaRPr lang="nl-NL" sz="440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1445623"/>
            <a:ext cx="10515600" cy="4644028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Fase 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Concept Onderzoeksopzet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onder leiding van </a:t>
            </a:r>
            <a:r>
              <a:rPr lang="nl-NL" dirty="0" err="1" smtClean="0"/>
              <a:t>Prof.dr</a:t>
            </a:r>
            <a:r>
              <a:rPr lang="nl-NL" dirty="0" smtClean="0"/>
              <a:t>. Hans van Ewijk, met onderzoeksgroep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Vragenlijst opgesteld / 5 interviews met ervaren medewerkers door onderzoeksgroep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Tussenrapportage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Definitieve Onderzoeksopzet geaccordeerd in directieteam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Fase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Vragenlijst bijgesteld / 12 interviews met medewerkers door onderzoeksgroep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Maart : uitwerking door Hans van Ewijk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April : terugkoppeling naar </a:t>
            </a:r>
            <a:r>
              <a:rPr lang="nl-NL" dirty="0" smtClean="0"/>
              <a:t>geïnterviewden </a:t>
            </a:r>
            <a:r>
              <a:rPr lang="nl-NL" dirty="0" smtClean="0"/>
              <a:t>en focusgroep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Juni: eindrapportage fase 1.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7544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461555"/>
            <a:ext cx="10515600" cy="818606"/>
          </a:xfrm>
        </p:spPr>
        <p:txBody>
          <a:bodyPr>
            <a:normAutofit/>
          </a:bodyPr>
          <a:lstStyle/>
          <a:p>
            <a:r>
              <a:rPr lang="nl-NL" sz="4400" dirty="0" smtClean="0"/>
              <a:t>Wat te bereiken? </a:t>
            </a:r>
            <a:endParaRPr lang="nl-NL" sz="440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1489167"/>
            <a:ext cx="10515600" cy="4600484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Tx/>
              <a:buChar char="-"/>
            </a:pPr>
            <a:r>
              <a:rPr lang="nl-NL" b="1" dirty="0" smtClean="0">
                <a:solidFill>
                  <a:schemeClr val="tx1"/>
                </a:solidFill>
              </a:rPr>
              <a:t>Niveau </a:t>
            </a:r>
            <a:r>
              <a:rPr lang="nl-NL" b="1" dirty="0" smtClean="0">
                <a:solidFill>
                  <a:schemeClr val="tx1"/>
                </a:solidFill>
              </a:rPr>
              <a:t>Individueel</a:t>
            </a:r>
            <a:endParaRPr lang="nl-NL" b="1" dirty="0" smtClean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nl-NL" dirty="0" smtClean="0">
                <a:solidFill>
                  <a:schemeClr val="tx1"/>
                </a:solidFill>
              </a:rPr>
              <a:t>Wat: </a:t>
            </a:r>
            <a:r>
              <a:rPr lang="nl-NL" dirty="0" smtClean="0">
                <a:solidFill>
                  <a:schemeClr val="tx1"/>
                </a:solidFill>
              </a:rPr>
              <a:t>Meer eigen </a:t>
            </a:r>
            <a:r>
              <a:rPr lang="nl-NL" dirty="0" smtClean="0">
                <a:solidFill>
                  <a:schemeClr val="tx1"/>
                </a:solidFill>
              </a:rPr>
              <a:t>initiatief, </a:t>
            </a:r>
            <a:r>
              <a:rPr lang="nl-NL" dirty="0" smtClean="0">
                <a:solidFill>
                  <a:schemeClr val="tx1"/>
                </a:solidFill>
              </a:rPr>
              <a:t>positieve ontwikkeling, participatie </a:t>
            </a:r>
            <a:r>
              <a:rPr lang="nl-NL" dirty="0" smtClean="0">
                <a:solidFill>
                  <a:schemeClr val="tx1"/>
                </a:solidFill>
              </a:rPr>
              <a:t>en </a:t>
            </a:r>
            <a:r>
              <a:rPr lang="nl-NL" dirty="0" smtClean="0">
                <a:solidFill>
                  <a:schemeClr val="tx1"/>
                </a:solidFill>
              </a:rPr>
              <a:t>preventie; </a:t>
            </a:r>
            <a:endParaRPr lang="nl-NL" dirty="0" smtClean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endParaRPr lang="nl-NL" dirty="0" smtClean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nl-NL" b="1" dirty="0" smtClean="0">
                <a:solidFill>
                  <a:schemeClr val="tx1"/>
                </a:solidFill>
              </a:rPr>
              <a:t>Niveau </a:t>
            </a:r>
            <a:r>
              <a:rPr lang="nl-NL" b="1" dirty="0" smtClean="0">
                <a:solidFill>
                  <a:schemeClr val="tx1"/>
                </a:solidFill>
              </a:rPr>
              <a:t>Netwerken</a:t>
            </a:r>
            <a:endParaRPr lang="nl-NL" b="1" dirty="0" smtClean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nl-NL" dirty="0" smtClean="0">
                <a:solidFill>
                  <a:schemeClr val="tx1"/>
                </a:solidFill>
              </a:rPr>
              <a:t>Wat: </a:t>
            </a:r>
            <a:r>
              <a:rPr lang="nl-NL" dirty="0" smtClean="0">
                <a:solidFill>
                  <a:schemeClr val="tx1"/>
                </a:solidFill>
              </a:rPr>
              <a:t>inbedden, </a:t>
            </a:r>
            <a:r>
              <a:rPr lang="nl-NL" dirty="0" smtClean="0">
                <a:solidFill>
                  <a:schemeClr val="tx1"/>
                </a:solidFill>
              </a:rPr>
              <a:t>burgerinitiatieven </a:t>
            </a:r>
            <a:r>
              <a:rPr lang="nl-NL" dirty="0" smtClean="0">
                <a:solidFill>
                  <a:schemeClr val="tx1"/>
                </a:solidFill>
              </a:rPr>
              <a:t>versterken, verbinden met netwerken, sterkere netwerken;</a:t>
            </a:r>
            <a:endParaRPr lang="nl-NL" dirty="0" smtClean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endParaRPr lang="nl-NL" dirty="0" smtClean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nl-NL" b="1" dirty="0" smtClean="0">
                <a:solidFill>
                  <a:schemeClr val="tx1"/>
                </a:solidFill>
              </a:rPr>
              <a:t>Niveau </a:t>
            </a:r>
            <a:r>
              <a:rPr lang="nl-NL" b="1" dirty="0" smtClean="0">
                <a:solidFill>
                  <a:schemeClr val="tx1"/>
                </a:solidFill>
              </a:rPr>
              <a:t>Instanties</a:t>
            </a:r>
            <a:endParaRPr lang="nl-NL" b="1" dirty="0" smtClean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nl-NL" dirty="0" smtClean="0">
                <a:solidFill>
                  <a:schemeClr val="tx1"/>
                </a:solidFill>
              </a:rPr>
              <a:t>Wat: </a:t>
            </a:r>
            <a:r>
              <a:rPr lang="nl-NL" dirty="0" smtClean="0">
                <a:solidFill>
                  <a:schemeClr val="tx1"/>
                </a:solidFill>
              </a:rPr>
              <a:t>maatwerk, ontlasting, erkenning sociaal werk, samenwerking;</a:t>
            </a:r>
            <a:endParaRPr lang="nl-NL" dirty="0" smtClean="0">
              <a:solidFill>
                <a:schemeClr val="tx1"/>
              </a:solidFill>
            </a:endParaRP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-    </a:t>
            </a:r>
            <a:r>
              <a:rPr lang="nl-NL" dirty="0">
                <a:solidFill>
                  <a:schemeClr val="tx1"/>
                </a:solidFill>
              </a:rPr>
              <a:t>Hoe: analyse van de situatie, zelf doen stimuleren, ondersteunen, mogelijkheden creëren, sfeer scheppen, aansluiten bij / relatie opbouwen, </a:t>
            </a:r>
            <a:r>
              <a:rPr lang="nl-NL" dirty="0" err="1">
                <a:solidFill>
                  <a:schemeClr val="tx1"/>
                </a:solidFill>
              </a:rPr>
              <a:t>ontstressen</a:t>
            </a:r>
            <a:r>
              <a:rPr lang="nl-NL" dirty="0">
                <a:solidFill>
                  <a:schemeClr val="tx1"/>
                </a:solidFill>
              </a:rPr>
              <a:t>, gesprekken voeren, meegaan, samendoen.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Hoe</a:t>
            </a:r>
            <a:r>
              <a:rPr lang="nl-NL" dirty="0" smtClean="0">
                <a:solidFill>
                  <a:schemeClr val="tx1"/>
                </a:solidFill>
              </a:rPr>
              <a:t>: analyseren, signaleren, netwerkpartners betrekken, regievoeren, positioneren</a:t>
            </a:r>
            <a:r>
              <a:rPr lang="nl-NL" dirty="0">
                <a:solidFill>
                  <a:schemeClr val="tx1"/>
                </a:solidFill>
              </a:rPr>
              <a:t>. </a:t>
            </a:r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Hoe</a:t>
            </a:r>
            <a:r>
              <a:rPr lang="nl-NL" dirty="0">
                <a:solidFill>
                  <a:schemeClr val="tx1"/>
                </a:solidFill>
              </a:rPr>
              <a:t>: analyse, netwerk versterken, begeleiden, voorlichten, koppelen/verbinden.</a:t>
            </a:r>
          </a:p>
          <a:p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244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841" y="1154232"/>
            <a:ext cx="8134354" cy="503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157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838200" y="2560319"/>
            <a:ext cx="965780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Analyse </a:t>
            </a:r>
            <a:r>
              <a:rPr lang="nl-NL" dirty="0"/>
              <a:t>van de </a:t>
            </a:r>
            <a:r>
              <a:rPr lang="nl-NL" dirty="0" smtClean="0"/>
              <a:t>situatie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Zelf </a:t>
            </a:r>
            <a:r>
              <a:rPr lang="nl-NL" dirty="0"/>
              <a:t>doen </a:t>
            </a:r>
            <a:r>
              <a:rPr lang="nl-NL" dirty="0" smtClean="0"/>
              <a:t>stimuleren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Verbinden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Sfeer </a:t>
            </a:r>
            <a:r>
              <a:rPr lang="nl-NL" dirty="0"/>
              <a:t>scheppen, </a:t>
            </a:r>
            <a:endParaRPr lang="nl-NL" dirty="0" smtClean="0"/>
          </a:p>
          <a:p>
            <a:pPr marL="285750" indent="-285750">
              <a:buFontTx/>
              <a:buChar char="-"/>
            </a:pPr>
            <a:r>
              <a:rPr lang="nl-NL" dirty="0" smtClean="0"/>
              <a:t>Planmatig werken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Signaleren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Netwerk versterken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Samenwerken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Herkenbaarheid bevorderen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Persoonlijke eigenschappen inzetten</a:t>
            </a:r>
          </a:p>
          <a:p>
            <a:pPr marL="285750" indent="-285750">
              <a:buFontTx/>
              <a:buChar char="-"/>
            </a:pPr>
            <a:r>
              <a:rPr lang="nl-NL" dirty="0" err="1" smtClean="0"/>
              <a:t>Waardengedreven</a:t>
            </a:r>
            <a:r>
              <a:rPr lang="nl-NL" dirty="0" smtClean="0"/>
              <a:t> werken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te bereiken?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477471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543</Words>
  <Application>Microsoft Office PowerPoint</Application>
  <PresentationFormat>Breedbeeld</PresentationFormat>
  <Paragraphs>92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Wat bewerkstelligt de sociaal werker</vt:lpstr>
      <vt:lpstr>Aanleiding</vt:lpstr>
      <vt:lpstr>Onderzoeksvraag</vt:lpstr>
      <vt:lpstr>  Verwachte uitkomsten   </vt:lpstr>
      <vt:lpstr>Aanpak</vt:lpstr>
      <vt:lpstr>Fase 0 en 1 </vt:lpstr>
      <vt:lpstr>Wat te bereiken? </vt:lpstr>
      <vt:lpstr>PowerPoint-presentatie</vt:lpstr>
      <vt:lpstr>Hoe te bereiken?</vt:lpstr>
      <vt:lpstr>PowerPoint-presentatie</vt:lpstr>
      <vt:lpstr>Commentaar Hans van Ewijk </vt:lpstr>
      <vt:lpstr>Vervolg: fase 2: de klant als spiegel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 bewerkstelligt de sociaal werker</dc:title>
  <dc:creator>Betty de Groot</dc:creator>
  <cp:lastModifiedBy>Betty de Groot</cp:lastModifiedBy>
  <cp:revision>20</cp:revision>
  <cp:lastPrinted>2019-06-18T12:38:51Z</cp:lastPrinted>
  <dcterms:created xsi:type="dcterms:W3CDTF">2019-03-07T12:54:40Z</dcterms:created>
  <dcterms:modified xsi:type="dcterms:W3CDTF">2019-06-19T07:24:26Z</dcterms:modified>
</cp:coreProperties>
</file>