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21" r:id="rId4"/>
    <p:sldId id="320" r:id="rId5"/>
    <p:sldId id="307" r:id="rId6"/>
    <p:sldId id="308" r:id="rId7"/>
    <p:sldId id="309" r:id="rId8"/>
    <p:sldId id="316" r:id="rId9"/>
    <p:sldId id="318" r:id="rId10"/>
    <p:sldId id="317" r:id="rId11"/>
    <p:sldId id="319" r:id="rId12"/>
    <p:sldId id="322" r:id="rId13"/>
    <p:sldId id="312" r:id="rId14"/>
    <p:sldId id="323" r:id="rId15"/>
    <p:sldId id="324" r:id="rId16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C988230-3E59-4E84-BD03-E2A6F8EEFBC9}">
          <p14:sldIdLst>
            <p14:sldId id="256"/>
            <p14:sldId id="315"/>
            <p14:sldId id="321"/>
            <p14:sldId id="320"/>
            <p14:sldId id="307"/>
            <p14:sldId id="308"/>
            <p14:sldId id="309"/>
            <p14:sldId id="316"/>
            <p14:sldId id="318"/>
            <p14:sldId id="317"/>
            <p14:sldId id="319"/>
            <p14:sldId id="322"/>
            <p14:sldId id="31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nne Bieckmann - Rijkers" initials="RB-R" lastIdx="7" clrIdx="0">
    <p:extLst>
      <p:ext uri="{19B8F6BF-5375-455C-9EA6-DF929625EA0E}">
        <p15:presenceInfo xmlns:p15="http://schemas.microsoft.com/office/powerpoint/2012/main" userId="S-1-5-21-2807791783-892639477-1640237912-4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DE98E-070F-45E4-B27F-E5EFEB5069F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21257D4-2789-4A38-894C-FAA8E7C54713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1600" dirty="0">
              <a:latin typeface="Frutiger" panose="020B0500000000000000"/>
            </a:rPr>
            <a:t>Jongerenwijkteams PowerUp073</a:t>
          </a:r>
        </a:p>
      </dgm:t>
    </dgm:pt>
    <dgm:pt modelId="{F0FD84C0-C358-4A83-B14A-CACF28D34B97}" type="parTrans" cxnId="{3BFC0DED-4561-4CCD-9B5E-189F770C2BDD}">
      <dgm:prSet/>
      <dgm:spPr/>
      <dgm:t>
        <a:bodyPr/>
        <a:lstStyle/>
        <a:p>
          <a:endParaRPr lang="nl-NL"/>
        </a:p>
      </dgm:t>
    </dgm:pt>
    <dgm:pt modelId="{009E0B60-56D8-46D0-9609-1DC1B348692F}" type="sibTrans" cxnId="{3BFC0DED-4561-4CCD-9B5E-189F770C2BDD}">
      <dgm:prSet/>
      <dgm:spPr/>
      <dgm:t>
        <a:bodyPr/>
        <a:lstStyle/>
        <a:p>
          <a:endParaRPr lang="nl-NL"/>
        </a:p>
      </dgm:t>
    </dgm:pt>
    <dgm:pt modelId="{11E75DC8-9D25-4FC2-AD10-C894159790CF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l-NL" sz="1300" dirty="0"/>
        </a:p>
        <a:p>
          <a:r>
            <a:rPr lang="nl-NL" sz="1600" dirty="0">
              <a:latin typeface="Frutiger" panose="020B0500000000000000"/>
            </a:rPr>
            <a:t>Gebied Zuid/Oost: </a:t>
          </a:r>
          <a:r>
            <a:rPr lang="nl-NL" sz="1600" dirty="0" err="1">
              <a:latin typeface="Frutiger" panose="020B0500000000000000"/>
            </a:rPr>
            <a:t>Muntel</a:t>
          </a:r>
          <a:r>
            <a:rPr lang="nl-NL" sz="1600" dirty="0">
              <a:latin typeface="Frutiger" panose="020B0500000000000000"/>
            </a:rPr>
            <a:t>, </a:t>
          </a:r>
          <a:r>
            <a:rPr lang="nl-NL" sz="1600" dirty="0" err="1">
              <a:latin typeface="Frutiger" panose="020B0500000000000000"/>
            </a:rPr>
            <a:t>Vliert</a:t>
          </a:r>
          <a:r>
            <a:rPr lang="nl-NL" sz="1600" dirty="0">
              <a:latin typeface="Frutiger" panose="020B0500000000000000"/>
            </a:rPr>
            <a:t>, </a:t>
          </a:r>
          <a:r>
            <a:rPr lang="nl-NL" sz="1600" dirty="0" err="1">
              <a:latin typeface="Frutiger" panose="020B0500000000000000"/>
            </a:rPr>
            <a:t>Orthenpoort</a:t>
          </a:r>
          <a:r>
            <a:rPr lang="nl-NL" sz="1600" dirty="0">
              <a:latin typeface="Frutiger" panose="020B0500000000000000"/>
            </a:rPr>
            <a:t> </a:t>
          </a:r>
          <a:br>
            <a:rPr lang="nl-NL" sz="1600" dirty="0">
              <a:latin typeface="Frutiger" panose="020B0500000000000000"/>
            </a:rPr>
          </a:br>
          <a:r>
            <a:rPr lang="nl-NL" sz="1600" dirty="0">
              <a:latin typeface="Frutiger" panose="020B0500000000000000"/>
            </a:rPr>
            <a:t>en de binnenstad</a:t>
          </a:r>
        </a:p>
      </dgm:t>
    </dgm:pt>
    <dgm:pt modelId="{644C6B90-B2CB-41D7-8410-97D0A11F48D9}" type="parTrans" cxnId="{08377A56-3900-47F5-B15C-E1F198F5BDED}">
      <dgm:prSet/>
      <dgm:spPr/>
      <dgm:t>
        <a:bodyPr/>
        <a:lstStyle/>
        <a:p>
          <a:endParaRPr lang="nl-NL"/>
        </a:p>
      </dgm:t>
    </dgm:pt>
    <dgm:pt modelId="{B6472907-3BF0-466D-8729-3367802FFEE3}" type="sibTrans" cxnId="{08377A56-3900-47F5-B15C-E1F198F5BDED}">
      <dgm:prSet/>
      <dgm:spPr/>
      <dgm:t>
        <a:bodyPr/>
        <a:lstStyle/>
        <a:p>
          <a:endParaRPr lang="nl-NL"/>
        </a:p>
      </dgm:t>
    </dgm:pt>
    <dgm:pt modelId="{8E952B1C-B770-4F73-AD36-81A6FB11CFA4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1600" dirty="0">
              <a:latin typeface="Frutiger" panose="020B0500000000000000"/>
            </a:rPr>
            <a:t>Gebied Rosmalen, </a:t>
          </a:r>
          <a:br>
            <a:rPr lang="nl-NL" sz="1600" dirty="0">
              <a:latin typeface="Frutiger" panose="020B0500000000000000"/>
            </a:rPr>
          </a:br>
          <a:r>
            <a:rPr lang="nl-NL" sz="1600" dirty="0">
              <a:latin typeface="Frutiger" panose="020B0500000000000000"/>
            </a:rPr>
            <a:t>Nuland en Vinkel</a:t>
          </a:r>
        </a:p>
      </dgm:t>
    </dgm:pt>
    <dgm:pt modelId="{7DFBD91A-5156-400C-A0AF-0DCC9CBD5BD7}" type="parTrans" cxnId="{343D8652-67F5-4EC7-A042-8962A73FFBF0}">
      <dgm:prSet/>
      <dgm:spPr/>
      <dgm:t>
        <a:bodyPr/>
        <a:lstStyle/>
        <a:p>
          <a:endParaRPr lang="nl-NL"/>
        </a:p>
      </dgm:t>
    </dgm:pt>
    <dgm:pt modelId="{26094FC6-83F2-4217-A865-25171BABC03E}" type="sibTrans" cxnId="{343D8652-67F5-4EC7-A042-8962A73FFBF0}">
      <dgm:prSet/>
      <dgm:spPr/>
      <dgm:t>
        <a:bodyPr/>
        <a:lstStyle/>
        <a:p>
          <a:endParaRPr lang="nl-NL"/>
        </a:p>
      </dgm:t>
    </dgm:pt>
    <dgm:pt modelId="{804FB978-2D59-40B7-9B3B-516B140D0095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1600" dirty="0">
              <a:latin typeface="Frutiger" panose="020B0500000000000000"/>
            </a:rPr>
            <a:t>Gebied West en Engelen</a:t>
          </a:r>
        </a:p>
      </dgm:t>
    </dgm:pt>
    <dgm:pt modelId="{F022C041-7EC6-4541-8D65-372B229F9CC7}" type="parTrans" cxnId="{5B90A7F2-3254-406E-A784-409276B77E89}">
      <dgm:prSet/>
      <dgm:spPr/>
      <dgm:t>
        <a:bodyPr/>
        <a:lstStyle/>
        <a:p>
          <a:endParaRPr lang="nl-NL"/>
        </a:p>
      </dgm:t>
    </dgm:pt>
    <dgm:pt modelId="{9CF246ED-BA49-4B6D-BC88-F5B7FA4ECC99}" type="sibTrans" cxnId="{5B90A7F2-3254-406E-A784-409276B77E89}">
      <dgm:prSet/>
      <dgm:spPr/>
      <dgm:t>
        <a:bodyPr/>
        <a:lstStyle/>
        <a:p>
          <a:endParaRPr lang="nl-NL"/>
        </a:p>
      </dgm:t>
    </dgm:pt>
    <dgm:pt modelId="{5776442A-8176-4670-B8B0-FC2EA19E4053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1600" dirty="0">
              <a:latin typeface="Frutiger" panose="020B0500000000000000"/>
            </a:rPr>
            <a:t>Gebied Noord en Empel</a:t>
          </a:r>
        </a:p>
      </dgm:t>
    </dgm:pt>
    <dgm:pt modelId="{1B41FC33-6743-48FD-B260-FB86E237ED6E}" type="parTrans" cxnId="{51BDBB5C-4C02-437C-86CF-E1E0F7B27750}">
      <dgm:prSet/>
      <dgm:spPr/>
      <dgm:t>
        <a:bodyPr/>
        <a:lstStyle/>
        <a:p>
          <a:endParaRPr lang="nl-NL"/>
        </a:p>
      </dgm:t>
    </dgm:pt>
    <dgm:pt modelId="{4A91ABD8-BE41-45F8-8DC3-4E5FA3FAB3FC}" type="sibTrans" cxnId="{51BDBB5C-4C02-437C-86CF-E1E0F7B27750}">
      <dgm:prSet/>
      <dgm:spPr/>
      <dgm:t>
        <a:bodyPr/>
        <a:lstStyle/>
        <a:p>
          <a:endParaRPr lang="nl-NL"/>
        </a:p>
      </dgm:t>
    </dgm:pt>
    <dgm:pt modelId="{7E8EC08A-4E20-4B94-BFF7-BB771F8D2A2D}" type="pres">
      <dgm:prSet presAssocID="{BD0DE98E-070F-45E4-B27F-E5EFEB5069F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8D0EFB-B18D-45C9-B3CC-1293D78F0013}" type="pres">
      <dgm:prSet presAssocID="{BD0DE98E-070F-45E4-B27F-E5EFEB5069FE}" presName="matrix" presStyleCnt="0"/>
      <dgm:spPr/>
    </dgm:pt>
    <dgm:pt modelId="{29DD08FC-CD1D-48BC-A94B-198CB7BD1051}" type="pres">
      <dgm:prSet presAssocID="{BD0DE98E-070F-45E4-B27F-E5EFEB5069FE}" presName="tile1" presStyleLbl="node1" presStyleIdx="0" presStyleCnt="4"/>
      <dgm:spPr/>
      <dgm:t>
        <a:bodyPr/>
        <a:lstStyle/>
        <a:p>
          <a:endParaRPr lang="nl-NL"/>
        </a:p>
      </dgm:t>
    </dgm:pt>
    <dgm:pt modelId="{68388CFB-FE9C-457D-9C97-4B2EA25B2EC6}" type="pres">
      <dgm:prSet presAssocID="{BD0DE98E-070F-45E4-B27F-E5EFEB5069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D00A09-0474-4868-901B-BFC16A7369B5}" type="pres">
      <dgm:prSet presAssocID="{BD0DE98E-070F-45E4-B27F-E5EFEB5069FE}" presName="tile2" presStyleLbl="node1" presStyleIdx="1" presStyleCnt="4" custLinFactNeighborX="37754" custLinFactNeighborY="-52531"/>
      <dgm:spPr/>
      <dgm:t>
        <a:bodyPr/>
        <a:lstStyle/>
        <a:p>
          <a:endParaRPr lang="nl-NL"/>
        </a:p>
      </dgm:t>
    </dgm:pt>
    <dgm:pt modelId="{2AF7DC52-1884-4ED8-B42B-DEDF38A40E07}" type="pres">
      <dgm:prSet presAssocID="{BD0DE98E-070F-45E4-B27F-E5EFEB5069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FBDE1F-98CF-41C3-8A1C-DA39C2E1CB18}" type="pres">
      <dgm:prSet presAssocID="{BD0DE98E-070F-45E4-B27F-E5EFEB5069FE}" presName="tile3" presStyleLbl="node1" presStyleIdx="2" presStyleCnt="4"/>
      <dgm:spPr/>
      <dgm:t>
        <a:bodyPr/>
        <a:lstStyle/>
        <a:p>
          <a:endParaRPr lang="nl-NL"/>
        </a:p>
      </dgm:t>
    </dgm:pt>
    <dgm:pt modelId="{C2CAB588-BC74-4EDE-9844-671BAAD0D618}" type="pres">
      <dgm:prSet presAssocID="{BD0DE98E-070F-45E4-B27F-E5EFEB5069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FB9439-BA3F-4EB6-9853-22963A4D142F}" type="pres">
      <dgm:prSet presAssocID="{BD0DE98E-070F-45E4-B27F-E5EFEB5069FE}" presName="tile4" presStyleLbl="node1" presStyleIdx="3" presStyleCnt="4" custLinFactNeighborX="0"/>
      <dgm:spPr/>
      <dgm:t>
        <a:bodyPr/>
        <a:lstStyle/>
        <a:p>
          <a:endParaRPr lang="nl-NL"/>
        </a:p>
      </dgm:t>
    </dgm:pt>
    <dgm:pt modelId="{272EA370-AC34-43EE-8B02-F5FCC76E07DC}" type="pres">
      <dgm:prSet presAssocID="{BD0DE98E-070F-45E4-B27F-E5EFEB5069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A6D2B8-BD42-4EE3-9A19-0E8D611B4B7B}" type="pres">
      <dgm:prSet presAssocID="{BD0DE98E-070F-45E4-B27F-E5EFEB5069FE}" presName="centerTile" presStyleLbl="fgShp" presStyleIdx="0" presStyleCnt="1" custScaleX="142735" custScaleY="109737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BCB903DA-D9FD-4AD9-A779-274850702933}" type="presOf" srcId="{804FB978-2D59-40B7-9B3B-516B140D0095}" destId="{C2CAB588-BC74-4EDE-9844-671BAAD0D618}" srcOrd="1" destOrd="0" presId="urn:microsoft.com/office/officeart/2005/8/layout/matrix1"/>
    <dgm:cxn modelId="{3A34A92C-E8BC-429F-8553-4AAAFC77EF18}" type="presOf" srcId="{8E952B1C-B770-4F73-AD36-81A6FB11CFA4}" destId="{06D00A09-0474-4868-901B-BFC16A7369B5}" srcOrd="0" destOrd="0" presId="urn:microsoft.com/office/officeart/2005/8/layout/matrix1"/>
    <dgm:cxn modelId="{F234B7D4-015A-452A-BFDD-277AB255D7C8}" type="presOf" srcId="{11E75DC8-9D25-4FC2-AD10-C894159790CF}" destId="{29DD08FC-CD1D-48BC-A94B-198CB7BD1051}" srcOrd="0" destOrd="0" presId="urn:microsoft.com/office/officeart/2005/8/layout/matrix1"/>
    <dgm:cxn modelId="{5B90A7F2-3254-406E-A784-409276B77E89}" srcId="{C21257D4-2789-4A38-894C-FAA8E7C54713}" destId="{804FB978-2D59-40B7-9B3B-516B140D0095}" srcOrd="2" destOrd="0" parTransId="{F022C041-7EC6-4541-8D65-372B229F9CC7}" sibTransId="{9CF246ED-BA49-4B6D-BC88-F5B7FA4ECC99}"/>
    <dgm:cxn modelId="{3BFC0DED-4561-4CCD-9B5E-189F770C2BDD}" srcId="{BD0DE98E-070F-45E4-B27F-E5EFEB5069FE}" destId="{C21257D4-2789-4A38-894C-FAA8E7C54713}" srcOrd="0" destOrd="0" parTransId="{F0FD84C0-C358-4A83-B14A-CACF28D34B97}" sibTransId="{009E0B60-56D8-46D0-9609-1DC1B348692F}"/>
    <dgm:cxn modelId="{7556267F-CEBB-47F1-A96E-32BF7CF08CB6}" type="presOf" srcId="{5776442A-8176-4670-B8B0-FC2EA19E4053}" destId="{272EA370-AC34-43EE-8B02-F5FCC76E07DC}" srcOrd="1" destOrd="0" presId="urn:microsoft.com/office/officeart/2005/8/layout/matrix1"/>
    <dgm:cxn modelId="{E0AB6CB8-9174-457F-870F-64EE05428B39}" type="presOf" srcId="{8E952B1C-B770-4F73-AD36-81A6FB11CFA4}" destId="{2AF7DC52-1884-4ED8-B42B-DEDF38A40E07}" srcOrd="1" destOrd="0" presId="urn:microsoft.com/office/officeart/2005/8/layout/matrix1"/>
    <dgm:cxn modelId="{3AE1AD99-BC81-4933-85AA-FB255AB3CFE1}" type="presOf" srcId="{804FB978-2D59-40B7-9B3B-516B140D0095}" destId="{AEFBDE1F-98CF-41C3-8A1C-DA39C2E1CB18}" srcOrd="0" destOrd="0" presId="urn:microsoft.com/office/officeart/2005/8/layout/matrix1"/>
    <dgm:cxn modelId="{9C8FC69B-DB76-4777-B086-91A75F97FC48}" type="presOf" srcId="{5776442A-8176-4670-B8B0-FC2EA19E4053}" destId="{22FB9439-BA3F-4EB6-9853-22963A4D142F}" srcOrd="0" destOrd="0" presId="urn:microsoft.com/office/officeart/2005/8/layout/matrix1"/>
    <dgm:cxn modelId="{343D8652-67F5-4EC7-A042-8962A73FFBF0}" srcId="{C21257D4-2789-4A38-894C-FAA8E7C54713}" destId="{8E952B1C-B770-4F73-AD36-81A6FB11CFA4}" srcOrd="1" destOrd="0" parTransId="{7DFBD91A-5156-400C-A0AF-0DCC9CBD5BD7}" sibTransId="{26094FC6-83F2-4217-A865-25171BABC03E}"/>
    <dgm:cxn modelId="{7E783ED1-51D0-4B57-8F0A-B9C706E5E875}" type="presOf" srcId="{BD0DE98E-070F-45E4-B27F-E5EFEB5069FE}" destId="{7E8EC08A-4E20-4B94-BFF7-BB771F8D2A2D}" srcOrd="0" destOrd="0" presId="urn:microsoft.com/office/officeart/2005/8/layout/matrix1"/>
    <dgm:cxn modelId="{CBE36330-DE1B-433D-A750-03B93C73B189}" type="presOf" srcId="{11E75DC8-9D25-4FC2-AD10-C894159790CF}" destId="{68388CFB-FE9C-457D-9C97-4B2EA25B2EC6}" srcOrd="1" destOrd="0" presId="urn:microsoft.com/office/officeart/2005/8/layout/matrix1"/>
    <dgm:cxn modelId="{78370363-8634-4027-BE18-2A593CF4713A}" type="presOf" srcId="{C21257D4-2789-4A38-894C-FAA8E7C54713}" destId="{0FA6D2B8-BD42-4EE3-9A19-0E8D611B4B7B}" srcOrd="0" destOrd="0" presId="urn:microsoft.com/office/officeart/2005/8/layout/matrix1"/>
    <dgm:cxn modelId="{08377A56-3900-47F5-B15C-E1F198F5BDED}" srcId="{C21257D4-2789-4A38-894C-FAA8E7C54713}" destId="{11E75DC8-9D25-4FC2-AD10-C894159790CF}" srcOrd="0" destOrd="0" parTransId="{644C6B90-B2CB-41D7-8410-97D0A11F48D9}" sibTransId="{B6472907-3BF0-466D-8729-3367802FFEE3}"/>
    <dgm:cxn modelId="{51BDBB5C-4C02-437C-86CF-E1E0F7B27750}" srcId="{C21257D4-2789-4A38-894C-FAA8E7C54713}" destId="{5776442A-8176-4670-B8B0-FC2EA19E4053}" srcOrd="3" destOrd="0" parTransId="{1B41FC33-6743-48FD-B260-FB86E237ED6E}" sibTransId="{4A91ABD8-BE41-45F8-8DC3-4E5FA3FAB3FC}"/>
    <dgm:cxn modelId="{60B38C97-13FD-49B7-8317-325666538910}" type="presParOf" srcId="{7E8EC08A-4E20-4B94-BFF7-BB771F8D2A2D}" destId="{C48D0EFB-B18D-45C9-B3CC-1293D78F0013}" srcOrd="0" destOrd="0" presId="urn:microsoft.com/office/officeart/2005/8/layout/matrix1"/>
    <dgm:cxn modelId="{A1550AAE-7A08-46B4-9FDA-467C7EB28C95}" type="presParOf" srcId="{C48D0EFB-B18D-45C9-B3CC-1293D78F0013}" destId="{29DD08FC-CD1D-48BC-A94B-198CB7BD1051}" srcOrd="0" destOrd="0" presId="urn:microsoft.com/office/officeart/2005/8/layout/matrix1"/>
    <dgm:cxn modelId="{DD5F5A97-24B9-47B2-81BA-1ED6941B6E8C}" type="presParOf" srcId="{C48D0EFB-B18D-45C9-B3CC-1293D78F0013}" destId="{68388CFB-FE9C-457D-9C97-4B2EA25B2EC6}" srcOrd="1" destOrd="0" presId="urn:microsoft.com/office/officeart/2005/8/layout/matrix1"/>
    <dgm:cxn modelId="{C7D8CBC9-05AA-49A5-B621-0CB4958B166B}" type="presParOf" srcId="{C48D0EFB-B18D-45C9-B3CC-1293D78F0013}" destId="{06D00A09-0474-4868-901B-BFC16A7369B5}" srcOrd="2" destOrd="0" presId="urn:microsoft.com/office/officeart/2005/8/layout/matrix1"/>
    <dgm:cxn modelId="{9F0EECCD-7FD6-4E65-ACAF-B23094B7EF12}" type="presParOf" srcId="{C48D0EFB-B18D-45C9-B3CC-1293D78F0013}" destId="{2AF7DC52-1884-4ED8-B42B-DEDF38A40E07}" srcOrd="3" destOrd="0" presId="urn:microsoft.com/office/officeart/2005/8/layout/matrix1"/>
    <dgm:cxn modelId="{03C01A01-97E1-456B-A584-79A72D4483A4}" type="presParOf" srcId="{C48D0EFB-B18D-45C9-B3CC-1293D78F0013}" destId="{AEFBDE1F-98CF-41C3-8A1C-DA39C2E1CB18}" srcOrd="4" destOrd="0" presId="urn:microsoft.com/office/officeart/2005/8/layout/matrix1"/>
    <dgm:cxn modelId="{C2E56EC6-9C22-48AE-8A19-4D510E400497}" type="presParOf" srcId="{C48D0EFB-B18D-45C9-B3CC-1293D78F0013}" destId="{C2CAB588-BC74-4EDE-9844-671BAAD0D618}" srcOrd="5" destOrd="0" presId="urn:microsoft.com/office/officeart/2005/8/layout/matrix1"/>
    <dgm:cxn modelId="{2A1C7FE6-6317-4B5A-8E84-E7525DF5CB8C}" type="presParOf" srcId="{C48D0EFB-B18D-45C9-B3CC-1293D78F0013}" destId="{22FB9439-BA3F-4EB6-9853-22963A4D142F}" srcOrd="6" destOrd="0" presId="urn:microsoft.com/office/officeart/2005/8/layout/matrix1"/>
    <dgm:cxn modelId="{CEE1745A-DF1F-4830-B273-316319F580C9}" type="presParOf" srcId="{C48D0EFB-B18D-45C9-B3CC-1293D78F0013}" destId="{272EA370-AC34-43EE-8B02-F5FCC76E07DC}" srcOrd="7" destOrd="0" presId="urn:microsoft.com/office/officeart/2005/8/layout/matrix1"/>
    <dgm:cxn modelId="{E7DEA267-779E-4445-9BAA-FF9DF8E2F356}" type="presParOf" srcId="{7E8EC08A-4E20-4B94-BFF7-BB771F8D2A2D}" destId="{0FA6D2B8-BD42-4EE3-9A19-0E8D611B4B7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08FC-CD1D-48BC-A94B-198CB7BD1051}">
      <dsp:nvSpPr>
        <dsp:cNvPr id="0" name=""/>
        <dsp:cNvSpPr/>
      </dsp:nvSpPr>
      <dsp:spPr>
        <a:xfrm rot="16200000">
          <a:off x="452327" y="-452327"/>
          <a:ext cx="1679205" cy="2583860"/>
        </a:xfrm>
        <a:prstGeom prst="round1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30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latin typeface="Frutiger" panose="020B0500000000000000"/>
            </a:rPr>
            <a:t>Gebied Zuid/Oost: </a:t>
          </a:r>
          <a:r>
            <a:rPr lang="nl-NL" sz="1600" kern="1200" dirty="0" err="1">
              <a:latin typeface="Frutiger" panose="020B0500000000000000"/>
            </a:rPr>
            <a:t>Muntel</a:t>
          </a:r>
          <a:r>
            <a:rPr lang="nl-NL" sz="1600" kern="1200" dirty="0">
              <a:latin typeface="Frutiger" panose="020B0500000000000000"/>
            </a:rPr>
            <a:t>, </a:t>
          </a:r>
          <a:r>
            <a:rPr lang="nl-NL" sz="1600" kern="1200" dirty="0" err="1">
              <a:latin typeface="Frutiger" panose="020B0500000000000000"/>
            </a:rPr>
            <a:t>Vliert</a:t>
          </a:r>
          <a:r>
            <a:rPr lang="nl-NL" sz="1600" kern="1200" dirty="0">
              <a:latin typeface="Frutiger" panose="020B0500000000000000"/>
            </a:rPr>
            <a:t>, </a:t>
          </a:r>
          <a:r>
            <a:rPr lang="nl-NL" sz="1600" kern="1200" dirty="0" err="1">
              <a:latin typeface="Frutiger" panose="020B0500000000000000"/>
            </a:rPr>
            <a:t>Orthenpoort</a:t>
          </a:r>
          <a:r>
            <a:rPr lang="nl-NL" sz="1600" kern="1200" dirty="0">
              <a:latin typeface="Frutiger" panose="020B0500000000000000"/>
            </a:rPr>
            <a:t> </a:t>
          </a:r>
          <a:br>
            <a:rPr lang="nl-NL" sz="1600" kern="1200" dirty="0">
              <a:latin typeface="Frutiger" panose="020B0500000000000000"/>
            </a:rPr>
          </a:br>
          <a:r>
            <a:rPr lang="nl-NL" sz="1600" kern="1200" dirty="0">
              <a:latin typeface="Frutiger" panose="020B0500000000000000"/>
            </a:rPr>
            <a:t>en de binnenstad</a:t>
          </a:r>
        </a:p>
      </dsp:txBody>
      <dsp:txXfrm rot="5400000">
        <a:off x="0" y="0"/>
        <a:ext cx="2583860" cy="1259404"/>
      </dsp:txXfrm>
    </dsp:sp>
    <dsp:sp modelId="{06D00A09-0474-4868-901B-BFC16A7369B5}">
      <dsp:nvSpPr>
        <dsp:cNvPr id="0" name=""/>
        <dsp:cNvSpPr/>
      </dsp:nvSpPr>
      <dsp:spPr>
        <a:xfrm>
          <a:off x="2583860" y="0"/>
          <a:ext cx="2583860" cy="1679205"/>
        </a:xfrm>
        <a:prstGeom prst="round1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latin typeface="Frutiger" panose="020B0500000000000000"/>
            </a:rPr>
            <a:t>Gebied Rosmalen, </a:t>
          </a:r>
          <a:br>
            <a:rPr lang="nl-NL" sz="1600" kern="1200" dirty="0">
              <a:latin typeface="Frutiger" panose="020B0500000000000000"/>
            </a:rPr>
          </a:br>
          <a:r>
            <a:rPr lang="nl-NL" sz="1600" kern="1200" dirty="0">
              <a:latin typeface="Frutiger" panose="020B0500000000000000"/>
            </a:rPr>
            <a:t>Nuland en Vinkel</a:t>
          </a:r>
        </a:p>
      </dsp:txBody>
      <dsp:txXfrm>
        <a:off x="2583860" y="0"/>
        <a:ext cx="2583860" cy="1259404"/>
      </dsp:txXfrm>
    </dsp:sp>
    <dsp:sp modelId="{AEFBDE1F-98CF-41C3-8A1C-DA39C2E1CB18}">
      <dsp:nvSpPr>
        <dsp:cNvPr id="0" name=""/>
        <dsp:cNvSpPr/>
      </dsp:nvSpPr>
      <dsp:spPr>
        <a:xfrm rot="10800000">
          <a:off x="0" y="1679205"/>
          <a:ext cx="2583860" cy="1679205"/>
        </a:xfrm>
        <a:prstGeom prst="round1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latin typeface="Frutiger" panose="020B0500000000000000"/>
            </a:rPr>
            <a:t>Gebied West en Engelen</a:t>
          </a:r>
        </a:p>
      </dsp:txBody>
      <dsp:txXfrm rot="10800000">
        <a:off x="0" y="2099006"/>
        <a:ext cx="2583860" cy="1259404"/>
      </dsp:txXfrm>
    </dsp:sp>
    <dsp:sp modelId="{22FB9439-BA3F-4EB6-9853-22963A4D142F}">
      <dsp:nvSpPr>
        <dsp:cNvPr id="0" name=""/>
        <dsp:cNvSpPr/>
      </dsp:nvSpPr>
      <dsp:spPr>
        <a:xfrm rot="5400000">
          <a:off x="3036188" y="1226878"/>
          <a:ext cx="1679205" cy="2583860"/>
        </a:xfrm>
        <a:prstGeom prst="round1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latin typeface="Frutiger" panose="020B0500000000000000"/>
            </a:rPr>
            <a:t>Gebied Noord en Empel</a:t>
          </a:r>
        </a:p>
      </dsp:txBody>
      <dsp:txXfrm rot="-5400000">
        <a:off x="2583860" y="2099006"/>
        <a:ext cx="2583860" cy="1259404"/>
      </dsp:txXfrm>
    </dsp:sp>
    <dsp:sp modelId="{0FA6D2B8-BD42-4EE3-9A19-0E8D611B4B7B}">
      <dsp:nvSpPr>
        <dsp:cNvPr id="0" name=""/>
        <dsp:cNvSpPr/>
      </dsp:nvSpPr>
      <dsp:spPr>
        <a:xfrm>
          <a:off x="1477438" y="1218528"/>
          <a:ext cx="2212843" cy="921354"/>
        </a:xfrm>
        <a:prstGeom prst="round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>
              <a:latin typeface="Frutiger" panose="020B0500000000000000"/>
            </a:rPr>
            <a:t>Jongerenwijkteams PowerUp073</a:t>
          </a:r>
        </a:p>
      </dsp:txBody>
      <dsp:txXfrm>
        <a:off x="1522415" y="1263505"/>
        <a:ext cx="2122889" cy="83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87870025-8BDA-404E-9DAB-AAA88015C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3822202-B561-4BD9-81FC-E64D36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727A6-DD1E-410A-A299-D1F59ED8661E}" type="datetimeFigureOut">
              <a:rPr lang="nl-NL" smtClean="0"/>
              <a:t>11-12-2018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DEE5032C-FCDF-4DF1-8E94-F2B64E3BD9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EF5A778A-805F-4F44-A748-785776613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B6993-31FB-481F-A8CB-E45544AE6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7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93EC0-8F35-4CF6-9D95-969038FFC293}" type="datetimeFigureOut">
              <a:rPr lang="nl-NL" smtClean="0"/>
              <a:t>11-12-2018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12FE25-6F66-4E40-B0FE-74B54FAE8E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7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0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47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3CEEE2-C41B-4DA2-A1CC-DCBB03C0C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ABDC00C-57F1-456F-8E96-25E88B2E9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C7BA735-0C1E-44D9-91AD-865C7519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244-53F2-4F9A-8145-AC55DA394201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22FE69A-EDB4-4D79-BFA9-10192BE4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E1E3251-9CC9-4EB6-829F-D1591588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89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EEEBDE-754B-4996-A081-4A4E6136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FC593F0C-AEAB-4B13-9C52-52B33A69F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39D955-6EA7-4602-A009-28CD7B98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050-4F12-49B8-BCD4-1604B9D78322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5FBFB70-FF49-4FA6-BD76-564A48F9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83F2917-84D0-47A5-BD79-6D185BF2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044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B132BA38-C058-4A49-9C7B-90F6C2CD6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3FE192D-DFE9-49D8-A2CB-2D66D6BB7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82BB9D1-81F9-4714-B883-F0EB5E20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35C-BAEA-4AD5-8BD7-68DE9FE4439C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D1E1F8-ACD7-44F0-8FF6-3B0937DA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8968BC0-6F9C-433C-B19B-9C43F604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8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276BE9-EE07-43CA-A261-BDA1C395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490C963-FB09-404D-8184-44CC30A3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0BBB341-F699-4097-B5D9-31E09EB4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42A-FE6A-43F6-8B74-6C8284721109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E7669F2-9FC0-4DA2-A1CF-98BE5068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33AEEA-11F3-46EC-B686-5FEBC03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C9AA03-6783-4687-BB64-3D6A5DC3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8B87602-8023-4019-9969-B12D5F77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E373636-4970-4806-B783-69C2D13A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BF6A-C358-4DB2-A8D8-00FC497A737B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98613BC-251A-4EE3-93A8-A81408F6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F89F347-4138-44C1-84C8-1591E06E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00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6D8D9B-2E6E-4438-B604-29317D64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C0BB0B9-D591-4E11-8EA3-53E1D2A1C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A227E81-2B63-44EC-BBEB-8E9459803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AA2DAD8-8F00-48CF-AB2F-B4FD32E1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95EE-515D-4783-B41D-D186100462E3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C62E0EB-4610-43E4-BF9F-4621A436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A083726-B368-4E10-A669-73F9A425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0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728FF7-B242-4A3C-BCA2-9CD84D8E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EA3BD13-5364-4875-8E99-81237C93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0EFB47F-933A-4A26-B9ED-AE03432FF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F83EA09-F440-4883-B60C-80E9F6E1E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56F8080-F23E-4D03-81AC-61468228A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4866CD8D-14A5-4604-9A42-2D60FE45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E21-C3C5-4369-8DF6-F19CDC6B187C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539BF43-33BD-4784-A4C1-D7936551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54936282-BDB4-445F-B890-3BBC3D41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08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919E87-D79F-41C5-853B-16BE2BF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C37F5B87-5A57-4977-A90D-1AEFABC3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0951-FE46-4254-A43A-03B3049A9C19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30C03AF-CC05-48FD-B33C-93D9A025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8403C7A-8B00-4B13-9933-7B3CAE0F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1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7A3A3ADB-FEB0-42D1-8D47-C5374BA8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9B7-900F-41A7-A3C4-5A3EE20CE4A8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062F3833-BFF9-48F8-B67C-79B148B5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EE50B7D-F748-4FBA-BC80-9E262698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7" y="6369612"/>
            <a:ext cx="2743200" cy="365125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Eurostile" panose="020B0704020202050204" pitchFamily="34" charset="0"/>
              </a:defRPr>
            </a:lvl1pPr>
          </a:lstStyle>
          <a:p>
            <a:fld id="{739CC9AD-C404-440E-8116-956723918E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BEBA93-BD5B-4631-9015-44D5C3B0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9DEB3A4-9DE6-4EB3-BBB5-225DDA5D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B4B75CD-1F4F-4731-9321-178C9581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29A9463-92C2-4AFF-BA37-B9C2D9D0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96B5-F15E-4698-869F-D4BD411ACB14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BADDA7D-CD91-47DF-8594-30D146F6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6E77C86-38FA-4731-8008-7AEAB5D7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4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C6FE5D-DBE9-4706-9C68-5BFEC6E7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4768EE83-C0CC-4C6E-A769-F09EE9303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8DADE79-77D2-4CEE-92A2-1F763B70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C727F5E-CD7F-486C-A486-1ECF4D62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CB05-8851-4EF2-8B9B-D36A5BF52142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2A9EEDC-B398-432C-BACC-0B67249E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3242163-6AD6-4047-A059-F6F190F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8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5632B298-CB91-41EA-B872-3EF9C365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3B36F1F-4810-447E-8E44-B0CAF1A9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649109A-409C-481F-B6AA-949A5C073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7007-3D92-4ED6-A50B-64C28C7CFEDE}" type="datetime1">
              <a:rPr lang="nl-NL" smtClean="0"/>
              <a:t>11-12-2018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7B1521F-583A-4BCA-BD6E-F30709BB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7235424-5435-4328-B248-8A2DFA0D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6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B462173-87F0-4634-A677-9529BEAF89E0}"/>
              </a:ext>
            </a:extLst>
          </p:cNvPr>
          <p:cNvSpPr txBox="1"/>
          <p:nvPr/>
        </p:nvSpPr>
        <p:spPr>
          <a:xfrm>
            <a:off x="1080196" y="832430"/>
            <a:ext cx="92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Eurostile" panose="020B0704020202050204" pitchFamily="34" charset="0"/>
              </a:rPr>
              <a:t>Jongerenwerk in ‘s-Hertogenbosch</a:t>
            </a:r>
            <a:endParaRPr lang="nl-NL" sz="2400" b="1" dirty="0">
              <a:solidFill>
                <a:schemeClr val="bg1"/>
              </a:solidFill>
              <a:latin typeface="Eurostile" panose="020B070402020205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9AD8B9DD-CF43-4434-A9CE-CA3D8709301C}"/>
              </a:ext>
            </a:extLst>
          </p:cNvPr>
          <p:cNvSpPr txBox="1"/>
          <p:nvPr/>
        </p:nvSpPr>
        <p:spPr>
          <a:xfrm>
            <a:off x="1080194" y="2333890"/>
            <a:ext cx="582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  <a:latin typeface="Eurostile" panose="020B0704020202050204"/>
              </a:rPr>
              <a:t>Jij bent je eigen held!</a:t>
            </a:r>
            <a:endParaRPr lang="nl-NL" sz="3600" b="1" dirty="0">
              <a:solidFill>
                <a:schemeClr val="bg1"/>
              </a:solidFill>
              <a:latin typeface="Eurostile" panose="020B070402020205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998FF6C-D1AF-4F6E-B218-BB2AB7B5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910116"/>
            <a:ext cx="335520" cy="18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urostile"/>
              </a:rPr>
              <a:t>S</a:t>
            </a:r>
            <a:r>
              <a:rPr lang="nl-NL" dirty="0" smtClean="0">
                <a:latin typeface="Eurostile"/>
              </a:rPr>
              <a:t>torytelling</a:t>
            </a:r>
            <a:endParaRPr lang="nl-NL" dirty="0">
              <a:latin typeface="Eurostile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>
                <a:latin typeface="Frutiger" panose="020B0500000000000000"/>
              </a:rPr>
              <a:t>“</a:t>
            </a:r>
            <a:r>
              <a:rPr lang="nl-NL" i="1" dirty="0">
                <a:latin typeface="Eurostile"/>
              </a:rPr>
              <a:t>We zien als school de inzet van </a:t>
            </a:r>
            <a:r>
              <a:rPr lang="nl-NL" i="1" dirty="0" smtClean="0">
                <a:latin typeface="Eurostile"/>
              </a:rPr>
              <a:t>het jongerenwerk van PowerUp073 en als </a:t>
            </a:r>
            <a:r>
              <a:rPr lang="nl-NL" i="1" dirty="0">
                <a:latin typeface="Eurostile"/>
              </a:rPr>
              <a:t>een enorme meerwaarde. Samen kunnen we zaken die zowel binnen de school, als in de wijk spelen oppakken. Nu met name nog curatief (</a:t>
            </a:r>
            <a:r>
              <a:rPr lang="nl-NL" i="1" dirty="0" err="1">
                <a:latin typeface="Eurostile"/>
              </a:rPr>
              <a:t>sexting</a:t>
            </a:r>
            <a:r>
              <a:rPr lang="nl-NL" i="1" dirty="0">
                <a:latin typeface="Eurostile"/>
              </a:rPr>
              <a:t> en buitensporig gedrag), maar je ziet dat we in kleine stapjes al preventief zaken voorbereiden. Daadkracht is wat je bij </a:t>
            </a:r>
            <a:r>
              <a:rPr lang="nl-NL" i="1" dirty="0" smtClean="0">
                <a:latin typeface="Eurostile"/>
              </a:rPr>
              <a:t>de </a:t>
            </a:r>
            <a:r>
              <a:rPr lang="nl-NL" i="1" dirty="0">
                <a:latin typeface="Eurostile"/>
              </a:rPr>
              <a:t>werkers terugziet. Het zijn </a:t>
            </a:r>
            <a:r>
              <a:rPr lang="nl-NL" i="1" dirty="0" err="1">
                <a:latin typeface="Eurostile"/>
              </a:rPr>
              <a:t>verbinders</a:t>
            </a:r>
            <a:r>
              <a:rPr lang="nl-NL" i="1" dirty="0">
                <a:latin typeface="Eurostile"/>
              </a:rPr>
              <a:t>. Verbinden kind-ouders-school en nemen de wijk hierin mee. Samen </a:t>
            </a:r>
            <a:r>
              <a:rPr lang="nl-NL" i="1" dirty="0" smtClean="0">
                <a:latin typeface="Eurostile"/>
              </a:rPr>
              <a:t>doen, is </a:t>
            </a:r>
            <a:r>
              <a:rPr lang="nl-NL" i="1" dirty="0">
                <a:latin typeface="Eurostile"/>
              </a:rPr>
              <a:t>hoe zij het met kinderen oppakken. Zij maken de kinderen mede verantwoordelijk voor de dingen die er spelen.” </a:t>
            </a:r>
            <a:br>
              <a:rPr lang="nl-NL" i="1" dirty="0">
                <a:latin typeface="Eurostile"/>
              </a:rPr>
            </a:br>
            <a:r>
              <a:rPr lang="nl-NL" i="1" dirty="0">
                <a:latin typeface="Eurostile"/>
              </a:rPr>
              <a:t/>
            </a:r>
            <a:br>
              <a:rPr lang="nl-NL" i="1" dirty="0">
                <a:latin typeface="Eurostile"/>
              </a:rPr>
            </a:br>
            <a:r>
              <a:rPr lang="nl-NL" dirty="0">
                <a:latin typeface="Eurostile"/>
              </a:rPr>
              <a:t>Directeur onderwijsinstelling</a:t>
            </a:r>
            <a:endParaRPr lang="nl-NL" dirty="0">
              <a:solidFill>
                <a:srgbClr val="00B050"/>
              </a:solidFill>
              <a:latin typeface="Eurostile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396321"/>
            <a:ext cx="8433787" cy="516997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11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226296" y="2290439"/>
            <a:ext cx="2798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Eurostile"/>
              </a:rPr>
              <a:t>Voorbeeld van preventie in</a:t>
            </a:r>
          </a:p>
          <a:p>
            <a:r>
              <a:rPr lang="nl-NL" sz="1600" dirty="0" smtClean="0">
                <a:latin typeface="Eurostile"/>
              </a:rPr>
              <a:t>de wijk door informatie te</a:t>
            </a:r>
          </a:p>
          <a:p>
            <a:r>
              <a:rPr lang="nl-NL" sz="1600" dirty="0" smtClean="0">
                <a:latin typeface="Eurostile"/>
              </a:rPr>
              <a:t>verstrekken aan professionals, </a:t>
            </a:r>
          </a:p>
          <a:p>
            <a:r>
              <a:rPr lang="nl-NL" sz="1600" dirty="0" smtClean="0">
                <a:latin typeface="Eurostile"/>
              </a:rPr>
              <a:t>inwoners én jongeren.</a:t>
            </a:r>
            <a:endParaRPr lang="nl-NL" sz="1600" dirty="0">
              <a:latin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6747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Eurostile"/>
              </a:rPr>
              <a:t>Easy does </a:t>
            </a:r>
            <a:r>
              <a:rPr lang="nl-NL" dirty="0" err="1" smtClean="0">
                <a:latin typeface="Eurostile"/>
              </a:rPr>
              <a:t>it</a:t>
            </a:r>
            <a:r>
              <a:rPr lang="nl-NL" dirty="0" smtClean="0">
                <a:latin typeface="Eurostile"/>
              </a:rPr>
              <a:t>?               </a:t>
            </a:r>
            <a:r>
              <a:rPr lang="nl-NL" dirty="0" smtClean="0">
                <a:latin typeface="Eurostile"/>
                <a:sym typeface="Wingdings" panose="05000000000000000000" pitchFamily="2" charset="2"/>
              </a:rPr>
              <a:t></a:t>
            </a:r>
            <a:r>
              <a:rPr lang="nl-NL" dirty="0" err="1" smtClean="0">
                <a:latin typeface="Eurostile"/>
              </a:rPr>
              <a:t>Nope</a:t>
            </a:r>
            <a:r>
              <a:rPr lang="nl-NL" dirty="0" smtClean="0">
                <a:latin typeface="Eurostile"/>
              </a:rPr>
              <a:t>!</a:t>
            </a:r>
            <a:endParaRPr lang="nl-NL" dirty="0">
              <a:latin typeface="Eurostile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91" y="125497"/>
            <a:ext cx="1866900" cy="228922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7042" y="2414726"/>
            <a:ext cx="7966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Draagvlak op alle niveaus </a:t>
            </a:r>
            <a:r>
              <a:rPr lang="nl-NL" dirty="0" smtClean="0"/>
              <a:t>nodig ( operationeel/strategisch/tactisch en bestuurlijk!)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Veranderingsbereidheid blijkt in de praktijk soms lastig; doorkiezen is nodig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Organisaties hebben eigen werkwijze, methode, registratie, cultuur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Medewerkers verschillende aanstellingen, arbeidsvoorwaarden, faciliteiten, afspraken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Rollen en verantwoordelijkheden onduidelijk; wat doet </a:t>
            </a:r>
            <a:r>
              <a:rPr lang="nl-NL" dirty="0" smtClean="0"/>
              <a:t>PowerUp073 </a:t>
            </a:r>
            <a:r>
              <a:rPr lang="nl-NL" dirty="0"/>
              <a:t>en wat de moederorganisatie?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Veel tijd nodig voor het proces, daardoor minder aandacht voor het werk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Een van de partners (jongerenwerk) viel af. Bleef wel in het netwerk.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Meerdere professionele organisaties voor jongerenwerk; hoe werk je goed samen?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Wisselingen in teamleiders en </a:t>
            </a:r>
            <a:r>
              <a:rPr lang="nl-NL" dirty="0" smtClean="0"/>
              <a:t>coördinatoren</a:t>
            </a:r>
            <a:endParaRPr lang="nl-NL" dirty="0"/>
          </a:p>
        </p:txBody>
      </p:sp>
      <p:pic>
        <p:nvPicPr>
          <p:cNvPr id="9" name="Picture 2" descr="https://upload.wikimedia.org/wikipedia/commons/6/68/Demingkwaliteitscirk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737499"/>
            <a:ext cx="3494387" cy="23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D8A4E06-760C-494D-861F-323D9C0A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13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29801E82-DA90-4DDD-A6AC-4831341D4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2" y="417250"/>
            <a:ext cx="204258" cy="995439"/>
          </a:xfrm>
          <a:prstGeom prst="rect">
            <a:avLst/>
          </a:prstGeom>
        </p:spPr>
      </p:pic>
      <p:pic>
        <p:nvPicPr>
          <p:cNvPr id="9" name="Afbeelding 8" descr="C:\Users\Molenaarm\AppData\Local\Microsoft\Windows\INetCache\Content.Word\2018-04-12-PHOTO-00000088.jpg">
            <a:extLst>
              <a:ext uri="{FF2B5EF4-FFF2-40B4-BE49-F238E27FC236}">
                <a16:creationId xmlns:a16="http://schemas.microsoft.com/office/drawing/2014/main" xmlns="" id="{EB3DB15E-36E6-470D-ABAE-180301887A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5" y="2817553"/>
            <a:ext cx="3764132" cy="221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59280309-AD39-4786-88CF-389FD7D90977}"/>
              </a:ext>
            </a:extLst>
          </p:cNvPr>
          <p:cNvSpPr txBox="1"/>
          <p:nvPr/>
        </p:nvSpPr>
        <p:spPr>
          <a:xfrm>
            <a:off x="659111" y="1412689"/>
            <a:ext cx="10491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Frutiger" panose="020B0500000000000000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Frutiger" panose="020B0500000000000000" pitchFamily="34" charset="0"/>
              </a:rPr>
              <a:t> </a:t>
            </a:r>
            <a:r>
              <a:rPr lang="nl-NL" dirty="0">
                <a:latin typeface="Eurostile" panose="020B0704020202050204"/>
              </a:rPr>
              <a:t>Pierson Actief; 3 dagen leren buiten school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Opening Jongerencentrum </a:t>
            </a:r>
            <a:r>
              <a:rPr lang="nl-NL" dirty="0" err="1" smtClean="0">
                <a:latin typeface="Eurostile" panose="020B0704020202050204"/>
              </a:rPr>
              <a:t>Zuid-Oost</a:t>
            </a:r>
            <a:r>
              <a:rPr lang="nl-NL" dirty="0">
                <a:latin typeface="Eurostile" panose="020B0704020202050204"/>
              </a:rPr>
              <a:t> en Cruyff Court </a:t>
            </a:r>
            <a:endParaRPr lang="nl-NL" dirty="0">
              <a:latin typeface="Eurostile" panose="020B0704020202050204"/>
            </a:endParaRP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Talentmeeting </a:t>
            </a:r>
            <a:r>
              <a:rPr lang="nl-NL" dirty="0" err="1">
                <a:latin typeface="Eurostile" panose="020B0704020202050204"/>
              </a:rPr>
              <a:t>ism</a:t>
            </a:r>
            <a:r>
              <a:rPr lang="nl-NL" dirty="0">
                <a:latin typeface="Eurostile" panose="020B0704020202050204"/>
              </a:rPr>
              <a:t> de Poort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Week van de Jonge Mantelzorger </a:t>
            </a:r>
            <a:r>
              <a:rPr lang="nl-NL" dirty="0" err="1">
                <a:latin typeface="Eurostile" panose="020B0704020202050204"/>
              </a:rPr>
              <a:t>ism</a:t>
            </a:r>
            <a:r>
              <a:rPr lang="nl-NL" dirty="0">
                <a:latin typeface="Eurostile" panose="020B0704020202050204"/>
              </a:rPr>
              <a:t> Steunpunt Mantelzorg en Vanzelfsprekend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City Boost lancering &amp; Ophalen input vanuit jongeren op thema’s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 smtClean="0">
                <a:latin typeface="Eurostile" panose="020B0704020202050204"/>
              </a:rPr>
              <a:t> Uitwisseling </a:t>
            </a:r>
            <a:r>
              <a:rPr lang="nl-NL" dirty="0">
                <a:latin typeface="Eurostile" panose="020B0704020202050204"/>
              </a:rPr>
              <a:t>ISK leerlingen naar de 3 Jongerencentra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Pimp </a:t>
            </a:r>
            <a:r>
              <a:rPr lang="nl-NL" dirty="0" err="1">
                <a:latin typeface="Eurostile" panose="020B0704020202050204"/>
              </a:rPr>
              <a:t>your</a:t>
            </a:r>
            <a:r>
              <a:rPr lang="nl-NL" dirty="0">
                <a:latin typeface="Eurostile" panose="020B0704020202050204"/>
              </a:rPr>
              <a:t> </a:t>
            </a:r>
            <a:r>
              <a:rPr lang="nl-NL" dirty="0" err="1">
                <a:latin typeface="Eurostile" panose="020B0704020202050204"/>
              </a:rPr>
              <a:t>Bottle</a:t>
            </a:r>
            <a:r>
              <a:rPr lang="nl-NL" dirty="0">
                <a:latin typeface="Eurostile" panose="020B0704020202050204"/>
              </a:rPr>
              <a:t>; ontwerpwedstrijd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Teammeeting waarbij kennisdeling en inspiratie centraal </a:t>
            </a:r>
            <a:r>
              <a:rPr lang="nl-NL" dirty="0" err="1" smtClean="0">
                <a:latin typeface="Eurostile" panose="020B0704020202050204"/>
              </a:rPr>
              <a:t>ston</a:t>
            </a:r>
            <a:endParaRPr lang="nl-NL" dirty="0">
              <a:latin typeface="Eurostile" panose="020B0704020202050204"/>
            </a:endParaRP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Vanuit Taskforce workshops verzorgd op 4 VO scholen 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Deelname </a:t>
            </a:r>
            <a:r>
              <a:rPr lang="nl-NL" dirty="0" err="1">
                <a:latin typeface="Eurostile" panose="020B0704020202050204"/>
              </a:rPr>
              <a:t>InnovatieLAB</a:t>
            </a:r>
            <a:r>
              <a:rPr lang="nl-NL" dirty="0">
                <a:latin typeface="Eurostile" panose="020B0704020202050204"/>
              </a:rPr>
              <a:t> Koning Willem 1 College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Ramadantoernooi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SKEER! 3 </a:t>
            </a:r>
            <a:r>
              <a:rPr lang="nl-NL" dirty="0" err="1">
                <a:latin typeface="Eurostile" panose="020B0704020202050204"/>
              </a:rPr>
              <a:t>summerfests</a:t>
            </a:r>
            <a:r>
              <a:rPr lang="nl-NL" dirty="0">
                <a:latin typeface="Eurostile" panose="020B0704020202050204"/>
              </a:rPr>
              <a:t> voor thuisblijvers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Verzorgen (op onderdelen) programma Europese bezoekers; Pass 2 </a:t>
            </a:r>
            <a:r>
              <a:rPr lang="nl-NL" dirty="0" err="1">
                <a:latin typeface="Eurostile" panose="020B0704020202050204"/>
              </a:rPr>
              <a:t>work</a:t>
            </a:r>
            <a:r>
              <a:rPr lang="nl-NL" dirty="0">
                <a:latin typeface="Eurostile" panose="020B0704020202050204"/>
              </a:rPr>
              <a:t> &amp; Intercity </a:t>
            </a:r>
            <a:r>
              <a:rPr lang="nl-NL" dirty="0" err="1">
                <a:latin typeface="Eurostile" panose="020B0704020202050204"/>
              </a:rPr>
              <a:t>Youth</a:t>
            </a:r>
            <a:endParaRPr lang="nl-NL" dirty="0">
              <a:latin typeface="Eurostile" panose="020B0704020202050204"/>
            </a:endParaRP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Lifestyle Challenge</a:t>
            </a:r>
          </a:p>
          <a:p>
            <a:pPr marL="285750" indent="-285750">
              <a:buBlip>
                <a:blip r:embed="rId4"/>
              </a:buBlip>
            </a:pPr>
            <a:r>
              <a:rPr lang="nl-NL" dirty="0">
                <a:latin typeface="Eurostile" panose="020B0704020202050204"/>
              </a:rPr>
              <a:t> </a:t>
            </a:r>
            <a:r>
              <a:rPr lang="nl-NL" dirty="0" smtClean="0">
                <a:latin typeface="Eurostile" panose="020B0704020202050204"/>
              </a:rPr>
              <a:t>..Dan </a:t>
            </a:r>
            <a:r>
              <a:rPr lang="nl-NL" dirty="0">
                <a:latin typeface="Eurostile" panose="020B0704020202050204"/>
              </a:rPr>
              <a:t>hebben we nog veel wijkgerichte activiteiten/programma’s die hierboven niet vermeld </a:t>
            </a:r>
            <a:r>
              <a:rPr lang="nl-NL" dirty="0" smtClean="0">
                <a:latin typeface="Eurostile" panose="020B0704020202050204"/>
              </a:rPr>
              <a:t>zijn</a:t>
            </a:r>
            <a:endParaRPr lang="nl-NL" dirty="0">
              <a:latin typeface="Eurostile" panose="020B070402020205020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14330675-8B76-4CCE-A9E4-E4D0838F78D5}"/>
              </a:ext>
            </a:extLst>
          </p:cNvPr>
          <p:cNvSpPr txBox="1"/>
          <p:nvPr/>
        </p:nvSpPr>
        <p:spPr>
          <a:xfrm>
            <a:off x="1052041" y="575633"/>
            <a:ext cx="631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 smtClean="0">
                <a:latin typeface="Eurostile" panose="020B0704020202050204" pitchFamily="34" charset="0"/>
              </a:rPr>
              <a:t>Facts</a:t>
            </a:r>
            <a:r>
              <a:rPr lang="nl-NL" sz="4400" b="1" dirty="0" smtClean="0">
                <a:latin typeface="Eurostile" panose="020B0704020202050204" pitchFamily="34" charset="0"/>
              </a:rPr>
              <a:t> 2018</a:t>
            </a:r>
            <a:endParaRPr lang="nl-NL" sz="4400" b="1" dirty="0">
              <a:latin typeface="Eurostile" panose="020B07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Eurostile"/>
              </a:rPr>
              <a:t>2019, </a:t>
            </a:r>
            <a:r>
              <a:rPr lang="nl-NL" dirty="0" err="1" smtClean="0">
                <a:latin typeface="Eurostile"/>
              </a:rPr>
              <a:t>what’s</a:t>
            </a:r>
            <a:r>
              <a:rPr lang="nl-NL" dirty="0" smtClean="0">
                <a:latin typeface="Eurostile"/>
              </a:rPr>
              <a:t> up?</a:t>
            </a:r>
            <a:endParaRPr lang="nl-NL" dirty="0">
              <a:latin typeface="Eurostile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Eurostile" panose="020B0704020202050204"/>
              </a:rPr>
              <a:t>Een stedelijk plan voor het jongerenwerk</a:t>
            </a:r>
          </a:p>
          <a:p>
            <a:pPr lvl="1"/>
            <a:r>
              <a:rPr lang="nl-NL" dirty="0" smtClean="0">
                <a:latin typeface="Eurostile" panose="020B0704020202050204"/>
              </a:rPr>
              <a:t>4 deelplannen per wijk, met doelstellingen en indicatoren </a:t>
            </a:r>
          </a:p>
          <a:p>
            <a:pPr marL="457200" lvl="1" indent="0">
              <a:buNone/>
            </a:pPr>
            <a:r>
              <a:rPr lang="nl-NL" dirty="0">
                <a:latin typeface="Eurostile" panose="020B0704020202050204"/>
              </a:rPr>
              <a:t>	</a:t>
            </a:r>
            <a:r>
              <a:rPr lang="nl-NL" dirty="0" smtClean="0">
                <a:latin typeface="Eurostile" panose="020B0704020202050204"/>
              </a:rPr>
              <a:t>(gebaseerd op </a:t>
            </a:r>
            <a:r>
              <a:rPr lang="nl-NL" dirty="0" err="1" smtClean="0">
                <a:latin typeface="Eurostile" panose="020B0704020202050204"/>
              </a:rPr>
              <a:t>Inspiring</a:t>
            </a:r>
            <a:r>
              <a:rPr lang="nl-NL" dirty="0" smtClean="0">
                <a:latin typeface="Eurostile" panose="020B0704020202050204"/>
              </a:rPr>
              <a:t> </a:t>
            </a:r>
            <a:r>
              <a:rPr lang="nl-NL" dirty="0" err="1" smtClean="0">
                <a:latin typeface="Eurostile" panose="020B0704020202050204"/>
              </a:rPr>
              <a:t>Quality</a:t>
            </a:r>
            <a:r>
              <a:rPr lang="nl-NL" dirty="0" smtClean="0">
                <a:latin typeface="Eurostile" panose="020B0704020202050204"/>
              </a:rPr>
              <a:t> </a:t>
            </a:r>
            <a:r>
              <a:rPr lang="nl-NL" dirty="0" err="1" smtClean="0">
                <a:latin typeface="Eurostile" panose="020B0704020202050204"/>
              </a:rPr>
              <a:t>Youth</a:t>
            </a:r>
            <a:r>
              <a:rPr lang="nl-NL" dirty="0" smtClean="0">
                <a:latin typeface="Eurostile" panose="020B0704020202050204"/>
              </a:rPr>
              <a:t> </a:t>
            </a:r>
            <a:r>
              <a:rPr lang="nl-NL" dirty="0" err="1" smtClean="0">
                <a:latin typeface="Eurostile" panose="020B0704020202050204"/>
              </a:rPr>
              <a:t>Work</a:t>
            </a:r>
            <a:r>
              <a:rPr lang="nl-NL" dirty="0" smtClean="0">
                <a:latin typeface="Eurostile" panose="020B0704020202050204"/>
              </a:rPr>
              <a:t>)</a:t>
            </a:r>
          </a:p>
          <a:p>
            <a:r>
              <a:rPr lang="nl-NL" dirty="0" smtClean="0">
                <a:latin typeface="Eurostile" panose="020B0704020202050204"/>
              </a:rPr>
              <a:t>Verstevigen samenwerking met VO scholen ( Taskforce V073)</a:t>
            </a:r>
          </a:p>
          <a:p>
            <a:r>
              <a:rPr lang="nl-NL" dirty="0" smtClean="0">
                <a:latin typeface="Eurostile" panose="020B0704020202050204"/>
              </a:rPr>
              <a:t>(</a:t>
            </a:r>
            <a:r>
              <a:rPr lang="nl-NL" dirty="0" err="1" smtClean="0">
                <a:latin typeface="Eurostile" panose="020B0704020202050204"/>
              </a:rPr>
              <a:t>Inter</a:t>
            </a:r>
            <a:r>
              <a:rPr lang="nl-NL" dirty="0" smtClean="0">
                <a:latin typeface="Eurostile" panose="020B0704020202050204"/>
              </a:rPr>
              <a:t>-) nationaal netwerk verstevigen</a:t>
            </a:r>
          </a:p>
          <a:p>
            <a:r>
              <a:rPr lang="nl-NL" dirty="0" smtClean="0">
                <a:latin typeface="Eurostile" panose="020B0704020202050204"/>
              </a:rPr>
              <a:t>Omarmen Urban scene</a:t>
            </a:r>
          </a:p>
          <a:p>
            <a:r>
              <a:rPr lang="nl-NL" dirty="0" smtClean="0">
                <a:latin typeface="Eurostile" panose="020B0704020202050204"/>
              </a:rPr>
              <a:t>Stedelijk registratiesysteem jongerenwerk</a:t>
            </a:r>
          </a:p>
          <a:p>
            <a:r>
              <a:rPr lang="nl-NL" dirty="0" smtClean="0">
                <a:latin typeface="Eurostile" panose="020B0704020202050204"/>
              </a:rPr>
              <a:t>Diepere integratie organisaties</a:t>
            </a:r>
          </a:p>
          <a:p>
            <a:endParaRPr lang="nl-NL" dirty="0" smtClean="0">
              <a:latin typeface="Eurostile" panose="020B0704020202050204"/>
            </a:endParaRPr>
          </a:p>
          <a:p>
            <a:pPr lvl="1"/>
            <a:endParaRPr lang="nl-NL" dirty="0" smtClean="0">
              <a:latin typeface="Eurostile" panose="020B0704020202050204"/>
            </a:endParaRPr>
          </a:p>
          <a:p>
            <a:pPr lvl="1"/>
            <a:endParaRPr lang="nl-NL" dirty="0" smtClean="0">
              <a:latin typeface="Eurostile" panose="020B0704020202050204"/>
            </a:endParaRPr>
          </a:p>
          <a:p>
            <a:pPr lvl="1"/>
            <a:endParaRPr lang="nl-NL" dirty="0">
              <a:latin typeface="Eurostile" panose="020B070402020205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878DFB9-D6FB-4F6E-A6C0-DA9001820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51" y="3635246"/>
            <a:ext cx="4236498" cy="2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15</a:t>
            </a:fld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75" y="2073405"/>
            <a:ext cx="3882639" cy="3965654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20" y="1988529"/>
            <a:ext cx="3884400" cy="38844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3" y="1988529"/>
            <a:ext cx="3969276" cy="396927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222534" y="170407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Eurostile"/>
              </a:rPr>
              <a:t>Alex Bekkers</a:t>
            </a:r>
            <a:endParaRPr lang="nl-NL" dirty="0">
              <a:latin typeface="Eurostile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37550" y="170407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Eurostile"/>
              </a:rPr>
              <a:t>Marlies Molenaar</a:t>
            </a:r>
            <a:endParaRPr lang="nl-NL" dirty="0">
              <a:latin typeface="Eurostile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38200" y="663222"/>
            <a:ext cx="7029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Eurostile"/>
              </a:rPr>
              <a:t>Bedankt voor uw aandacht!</a:t>
            </a:r>
            <a:endParaRPr lang="nl-NL" sz="4400" dirty="0">
              <a:latin typeface="Eurostile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B878DFB9-D6FB-4F6E-A6C0-DA9001820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B462173-87F0-4634-A677-9529BEAF89E0}"/>
              </a:ext>
            </a:extLst>
          </p:cNvPr>
          <p:cNvSpPr txBox="1"/>
          <p:nvPr/>
        </p:nvSpPr>
        <p:spPr>
          <a:xfrm>
            <a:off x="1080196" y="832430"/>
            <a:ext cx="92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Eurostile" panose="020B0704020202050204" pitchFamily="34" charset="0"/>
              </a:rPr>
              <a:t>Alex Bekkers</a:t>
            </a:r>
            <a:endParaRPr lang="nl-NL" sz="2400" b="1" dirty="0">
              <a:solidFill>
                <a:schemeClr val="bg1"/>
              </a:solidFill>
              <a:latin typeface="Eurostile" panose="020B070402020205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9AD8B9DD-CF43-4434-A9CE-CA3D8709301C}"/>
              </a:ext>
            </a:extLst>
          </p:cNvPr>
          <p:cNvSpPr txBox="1"/>
          <p:nvPr/>
        </p:nvSpPr>
        <p:spPr>
          <a:xfrm>
            <a:off x="1080194" y="2333890"/>
            <a:ext cx="582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  <a:latin typeface="Eurostile" panose="020B0704020202050204"/>
              </a:rPr>
              <a:t>Stedelijk Coördinator PowerUp073</a:t>
            </a:r>
            <a:endParaRPr lang="nl-NL" sz="3600" b="1" dirty="0">
              <a:solidFill>
                <a:schemeClr val="bg1"/>
              </a:solidFill>
              <a:latin typeface="Eurostile" panose="020B070402020205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998FF6C-D1AF-4F6E-B218-BB2AB7B5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910116"/>
            <a:ext cx="335520" cy="18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3</a:t>
            </a:fld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062" cy="6356350"/>
          </a:xfrm>
          <a:prstGeom prst="rect">
            <a:avLst/>
          </a:prstGeom>
        </p:spPr>
      </p:pic>
      <p:pic>
        <p:nvPicPr>
          <p:cNvPr id="8" name="235968__tommccann__explosion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85" y="238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Eurostile" panose="020B0704020202050204"/>
              </a:rPr>
              <a:t>Big Bang.</a:t>
            </a:r>
            <a:endParaRPr lang="nl-NL" dirty="0">
              <a:latin typeface="Eurostile" panose="020B0704020202050204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2900" b="1" dirty="0" smtClean="0">
                <a:latin typeface="Eurostile"/>
              </a:rPr>
              <a:t>	</a:t>
            </a:r>
            <a:r>
              <a:rPr lang="nl-NL" sz="2900" b="1" dirty="0" smtClean="0"/>
              <a:t>Start </a:t>
            </a:r>
            <a:r>
              <a:rPr lang="nl-NL" sz="2900" b="1" dirty="0"/>
              <a:t>in 2015</a:t>
            </a:r>
            <a:r>
              <a:rPr lang="nl-NL" sz="2900" dirty="0"/>
              <a:t>. </a:t>
            </a:r>
            <a:endParaRPr lang="nl-NL" sz="2900" dirty="0" smtClean="0"/>
          </a:p>
          <a:p>
            <a:r>
              <a:rPr lang="nl-NL" sz="2900" dirty="0" smtClean="0"/>
              <a:t>Jongerenwerk </a:t>
            </a:r>
            <a:r>
              <a:rPr lang="nl-NL" sz="2900" dirty="0"/>
              <a:t>is versnipperd. De gemeente wil een herkenbare stedelijke aanpak met uitvoering op wijkniveau.</a:t>
            </a:r>
          </a:p>
          <a:p>
            <a:pPr marL="0" indent="0">
              <a:buNone/>
            </a:pPr>
            <a:r>
              <a:rPr lang="nl-NL" sz="2900" dirty="0"/>
              <a:t> </a:t>
            </a:r>
          </a:p>
          <a:p>
            <a:pPr marL="0" indent="0">
              <a:buNone/>
            </a:pPr>
            <a:r>
              <a:rPr lang="nl-NL" sz="2900" b="1" dirty="0" smtClean="0"/>
              <a:t>	Stap </a:t>
            </a:r>
            <a:r>
              <a:rPr lang="nl-NL" sz="2900" b="1" dirty="0"/>
              <a:t>1:</a:t>
            </a:r>
            <a:endParaRPr lang="nl-NL" sz="2900" dirty="0"/>
          </a:p>
          <a:p>
            <a:r>
              <a:rPr lang="nl-NL" sz="2900" dirty="0"/>
              <a:t>De gemeente vraagt aan organisaties voor jongerenwerk om met een plan te komen voor integrale samenwerking. Dit lukt niet.</a:t>
            </a:r>
          </a:p>
          <a:p>
            <a:pPr marL="0" indent="0">
              <a:buNone/>
            </a:pPr>
            <a:r>
              <a:rPr lang="nl-NL" sz="2900" dirty="0"/>
              <a:t> </a:t>
            </a:r>
          </a:p>
          <a:p>
            <a:pPr marL="0" indent="0">
              <a:buNone/>
            </a:pPr>
            <a:r>
              <a:rPr lang="nl-NL" sz="2900" b="1" dirty="0" smtClean="0"/>
              <a:t>	Stap </a:t>
            </a:r>
            <a:r>
              <a:rPr lang="nl-NL" sz="2900" b="1" dirty="0"/>
              <a:t>2:</a:t>
            </a:r>
            <a:endParaRPr lang="nl-NL" sz="2900" dirty="0"/>
          </a:p>
          <a:p>
            <a:r>
              <a:rPr lang="nl-NL" sz="2900" dirty="0"/>
              <a:t>De gemeente neemt de regie en aansturing over.</a:t>
            </a:r>
          </a:p>
          <a:p>
            <a:r>
              <a:rPr lang="nl-NL" sz="2900" dirty="0"/>
              <a:t>Dit leidt in 2016 tot een </a:t>
            </a:r>
            <a:r>
              <a:rPr lang="nl-NL" sz="2900" dirty="0" smtClean="0"/>
              <a:t>samenwerkingsovereenkomst </a:t>
            </a:r>
            <a:r>
              <a:rPr lang="nl-NL" sz="2900" dirty="0"/>
              <a:t>tussen 4 organisaties</a:t>
            </a:r>
          </a:p>
          <a:p>
            <a:pPr lvl="0"/>
            <a:r>
              <a:rPr lang="nl-NL" sz="2900" dirty="0"/>
              <a:t>3 werksoorten verbinden zich: jongerenwerk, sport en individuele hulpverlening JPP.</a:t>
            </a:r>
          </a:p>
          <a:p>
            <a:pPr lvl="0"/>
            <a:r>
              <a:rPr lang="nl-NL" sz="2900" dirty="0"/>
              <a:t>Er komt geen nieuwe organisatie; alle medewerkers werken vanuit de moederorganisatie.</a:t>
            </a:r>
          </a:p>
          <a:p>
            <a:pPr lvl="0"/>
            <a:r>
              <a:rPr lang="nl-NL" sz="2900" dirty="0"/>
              <a:t>Elke organisatie houdt eigen budgetten. Er is een beperkt ontwikkelbudget.</a:t>
            </a:r>
          </a:p>
          <a:p>
            <a:pPr lvl="0"/>
            <a:r>
              <a:rPr lang="nl-NL" sz="2900" dirty="0"/>
              <a:t>Vier jongerenteams om integraal en wijkgericht te werken. Per wijk een uitvoeringsplan.</a:t>
            </a:r>
          </a:p>
          <a:p>
            <a:pPr lvl="0"/>
            <a:r>
              <a:rPr lang="nl-NL" sz="2900" dirty="0"/>
              <a:t>Eerst vier teamleiders, later twee stedelijk coördinatoren.</a:t>
            </a:r>
          </a:p>
          <a:p>
            <a:pPr lvl="0"/>
            <a:r>
              <a:rPr lang="nl-NL" sz="2900" dirty="0"/>
              <a:t>Een stuurgroep bewaakt de doorontwikkeling en professionalisering. Een beleidsregisseur van de gemeente ondersteunt dit proces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C14EA0-3E77-493F-AF25-51A639A5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urostile" panose="020B0704020202050204"/>
              </a:rPr>
              <a:t>Wat is PowerUp073?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07DFC55-A3A8-4699-AC7F-CD50354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6DF57DB-AA69-40E9-AC89-0E7562DCF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507A3747-F1F7-440E-A1A7-912B9DC445EB}"/>
              </a:ext>
            </a:extLst>
          </p:cNvPr>
          <p:cNvSpPr/>
          <p:nvPr/>
        </p:nvSpPr>
        <p:spPr>
          <a:xfrm>
            <a:off x="634382" y="1690688"/>
            <a:ext cx="10247723" cy="40626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nl-NL" sz="1600" dirty="0">
              <a:latin typeface="Frutiger" panose="020B0500000000000000"/>
            </a:endParaRPr>
          </a:p>
          <a:p>
            <a:r>
              <a:rPr lang="nl-NL" sz="2800" dirty="0">
                <a:latin typeface="Frutiger" panose="020B0500000000000000"/>
              </a:rPr>
              <a:t>PowerUp073 is </a:t>
            </a:r>
            <a:r>
              <a:rPr lang="nl-NL" sz="2800" dirty="0" smtClean="0">
                <a:latin typeface="Frutiger" panose="020B0500000000000000"/>
              </a:rPr>
              <a:t>vanaf 2017 een </a:t>
            </a:r>
            <a:r>
              <a:rPr lang="nl-NL" sz="2800" dirty="0">
                <a:latin typeface="Frutiger" panose="020B0500000000000000"/>
              </a:rPr>
              <a:t>netwerkorganisatie tussen:</a:t>
            </a:r>
          </a:p>
          <a:p>
            <a:endParaRPr lang="nl-NL" sz="2800" dirty="0">
              <a:latin typeface="Frutiger" panose="020B0500000000000000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latin typeface="Frutiger" panose="020B0500000000000000"/>
              </a:rPr>
              <a:t> De buurtsportwerkers van afdeling ’S-PORT van de </a:t>
            </a:r>
            <a:r>
              <a:rPr lang="nl-NL" sz="2800" dirty="0" smtClean="0">
                <a:latin typeface="Frutiger" panose="020B0500000000000000"/>
              </a:rPr>
              <a:t>                            	gemeente ‘s-Hertogenbosch</a:t>
            </a:r>
            <a:endParaRPr lang="nl-NL" sz="2800" dirty="0">
              <a:latin typeface="Frutiger" panose="020B0500000000000000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latin typeface="Frutiger" panose="020B0500000000000000"/>
              </a:rPr>
              <a:t> Het Jongerenwerk van Divers 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>
                <a:latin typeface="Frutiger" panose="020B0500000000000000"/>
              </a:rPr>
              <a:t> Het JPP Maatschappelijk werk </a:t>
            </a:r>
            <a:r>
              <a:rPr lang="nl-NL" sz="2800" dirty="0" smtClean="0">
                <a:latin typeface="Frutiger" panose="020B0500000000000000"/>
              </a:rPr>
              <a:t>van</a:t>
            </a:r>
          </a:p>
          <a:p>
            <a:pPr lvl="1"/>
            <a:r>
              <a:rPr lang="nl-NL" sz="2800" dirty="0">
                <a:latin typeface="Frutiger" panose="020B0500000000000000"/>
              </a:rPr>
              <a:t> </a:t>
            </a:r>
            <a:r>
              <a:rPr lang="nl-NL" sz="2800" dirty="0" smtClean="0">
                <a:latin typeface="Frutiger" panose="020B0500000000000000"/>
              </a:rPr>
              <a:t> </a:t>
            </a:r>
            <a:r>
              <a:rPr lang="nl-NL" sz="2800" dirty="0" smtClean="0">
                <a:latin typeface="Frutiger" panose="020B0500000000000000"/>
              </a:rPr>
              <a:t> 	</a:t>
            </a:r>
            <a:r>
              <a:rPr lang="nl-NL" sz="2800" dirty="0" err="1" smtClean="0">
                <a:latin typeface="Frutiger" panose="020B0500000000000000"/>
              </a:rPr>
              <a:t>Juvans</a:t>
            </a:r>
            <a:endParaRPr lang="nl-NL" sz="2800" dirty="0">
              <a:latin typeface="Frutiger" panose="020B0500000000000000"/>
            </a:endParaRPr>
          </a:p>
          <a:p>
            <a:endParaRPr lang="nl-NL" sz="2800" dirty="0">
              <a:latin typeface="Frutiger" panose="020B0500000000000000"/>
            </a:endParaRP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38EECCB-AA68-4CDB-B151-FAE9034E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20" y="3291126"/>
            <a:ext cx="358475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712F02-3690-44A3-991F-22CC414F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urostile"/>
              </a:rPr>
              <a:t>Hoe georganiseerd?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D4BF71E-7189-4678-9B78-DE3A5CE4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8" y="1769064"/>
            <a:ext cx="10497792" cy="42111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2400" dirty="0">
                <a:latin typeface="Eurostile"/>
              </a:rPr>
              <a:t>PowerUp073 heeft vier jongerenwijkteams. 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400" dirty="0">
              <a:latin typeface="Eurostile"/>
            </a:endParaRPr>
          </a:p>
          <a:p>
            <a:pPr marL="0" indent="0">
              <a:lnSpc>
                <a:spcPct val="110000"/>
              </a:lnSpc>
              <a:buNone/>
            </a:pPr>
            <a:endParaRPr lang="nl-NL" sz="2400" dirty="0">
              <a:latin typeface="Eurostile"/>
            </a:endParaRPr>
          </a:p>
          <a:p>
            <a:pPr marL="0" indent="0">
              <a:lnSpc>
                <a:spcPct val="110000"/>
              </a:lnSpc>
              <a:buNone/>
            </a:pPr>
            <a:endParaRPr lang="nl-NL" sz="2400" dirty="0">
              <a:latin typeface="Eurostile"/>
            </a:endParaRPr>
          </a:p>
          <a:p>
            <a:pPr marL="0" indent="0">
              <a:lnSpc>
                <a:spcPct val="110000"/>
              </a:lnSpc>
              <a:buNone/>
            </a:pPr>
            <a:endParaRPr lang="nl-NL" sz="2400" dirty="0">
              <a:latin typeface="Eurostile"/>
            </a:endParaRPr>
          </a:p>
          <a:p>
            <a:pPr marL="0" indent="0">
              <a:lnSpc>
                <a:spcPct val="110000"/>
              </a:lnSpc>
              <a:buNone/>
            </a:pPr>
            <a:endParaRPr lang="nl-NL" sz="2400" dirty="0">
              <a:latin typeface="Eurostile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503C5AA-A1B9-4283-B9D0-977317EF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CC9AD-C404-440E-8116-956723918ED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3B5FEC8-72DF-4A50-803D-5E3D974FD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833BB2D6-6561-4CF6-B34B-122D3FAE4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036124"/>
              </p:ext>
            </p:extLst>
          </p:nvPr>
        </p:nvGraphicFramePr>
        <p:xfrm>
          <a:off x="642021" y="2467354"/>
          <a:ext cx="5167721" cy="335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F525EBD5-FB7D-453C-A9DE-808B0558FCCB}"/>
              </a:ext>
            </a:extLst>
          </p:cNvPr>
          <p:cNvSpPr/>
          <p:nvPr/>
        </p:nvSpPr>
        <p:spPr>
          <a:xfrm>
            <a:off x="6023729" y="2467354"/>
            <a:ext cx="589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Eurostile"/>
              </a:rPr>
              <a:t>Expertises:</a:t>
            </a:r>
          </a:p>
          <a:p>
            <a:pPr marL="285750" indent="-285750">
              <a:buBlip>
                <a:blip r:embed="rId8"/>
              </a:buBlip>
            </a:pPr>
            <a:r>
              <a:rPr lang="nl-NL" sz="2400" dirty="0">
                <a:latin typeface="Eurostile"/>
              </a:rPr>
              <a:t> </a:t>
            </a:r>
            <a:r>
              <a:rPr lang="nl-NL" sz="2400" dirty="0" err="1">
                <a:latin typeface="Eurostile"/>
              </a:rPr>
              <a:t>accommodatiegebonden</a:t>
            </a:r>
            <a:r>
              <a:rPr lang="nl-NL" sz="2400" dirty="0">
                <a:latin typeface="Eurostile"/>
              </a:rPr>
              <a:t> jongerenwerk</a:t>
            </a:r>
          </a:p>
          <a:p>
            <a:pPr marL="285750" indent="-285750">
              <a:buBlip>
                <a:blip r:embed="rId8"/>
              </a:buBlip>
            </a:pPr>
            <a:r>
              <a:rPr lang="nl-NL" sz="2400" dirty="0">
                <a:latin typeface="Eurostile"/>
              </a:rPr>
              <a:t> ambulant jongerenwerk</a:t>
            </a:r>
          </a:p>
          <a:p>
            <a:pPr marL="285750" indent="-285750">
              <a:buBlip>
                <a:blip r:embed="rId8"/>
              </a:buBlip>
            </a:pPr>
            <a:r>
              <a:rPr lang="nl-NL" sz="2400" dirty="0">
                <a:latin typeface="Eurostile"/>
              </a:rPr>
              <a:t> buurtsportwerk</a:t>
            </a:r>
          </a:p>
          <a:p>
            <a:pPr marL="285750" indent="-285750">
              <a:buBlip>
                <a:blip r:embed="rId8"/>
              </a:buBlip>
            </a:pPr>
            <a:r>
              <a:rPr lang="nl-NL" sz="2400" dirty="0">
                <a:latin typeface="Eurostile"/>
              </a:rPr>
              <a:t> kortdurende individuele hulpverlening</a:t>
            </a:r>
          </a:p>
        </p:txBody>
      </p:sp>
    </p:spTree>
    <p:extLst>
      <p:ext uri="{BB962C8B-B14F-4D97-AF65-F5344CB8AC3E}">
        <p14:creationId xmlns:p14="http://schemas.microsoft.com/office/powerpoint/2010/main" val="26649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FEA27A-0C95-4E12-89A8-A65B8F4F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Eurostile"/>
              </a:rPr>
              <a:t>Wat doet PowerUp073?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52ACE9A-FEB7-429F-8B8D-A16D02A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125321D9-55BB-4E17-9A1B-701BD3D501D7}"/>
              </a:ext>
            </a:extLst>
          </p:cNvPr>
          <p:cNvSpPr/>
          <p:nvPr/>
        </p:nvSpPr>
        <p:spPr>
          <a:xfrm>
            <a:off x="634382" y="1491902"/>
            <a:ext cx="1024772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latin typeface="Frutiger" panose="020B0500000000000000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400" dirty="0">
                <a:latin typeface="Frutiger" panose="020B0500000000000000"/>
              </a:rPr>
              <a:t> </a:t>
            </a:r>
            <a:r>
              <a:rPr lang="nl-NL" sz="2400" dirty="0">
                <a:latin typeface="Eurostile"/>
              </a:rPr>
              <a:t>De focus ligt  volledig op jongeren zelf aan het stuur te laten </a:t>
            </a:r>
            <a:r>
              <a:rPr lang="nl-NL" sz="2400" dirty="0" smtClean="0">
                <a:latin typeface="Eurostile"/>
              </a:rPr>
              <a:t>van </a:t>
            </a:r>
            <a:r>
              <a:rPr lang="nl-NL" sz="2400" dirty="0">
                <a:latin typeface="Eurostile"/>
              </a:rPr>
              <a:t>de </a:t>
            </a:r>
            <a:r>
              <a:rPr lang="nl-NL" sz="2400" dirty="0" smtClean="0">
                <a:latin typeface="Eurostile"/>
              </a:rPr>
              <a:t>	eigen ontwikkeling;</a:t>
            </a:r>
          </a:p>
          <a:p>
            <a:endParaRPr lang="nl-NL" sz="2400" dirty="0">
              <a:latin typeface="Eurostile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400" dirty="0">
                <a:latin typeface="Eurostile"/>
              </a:rPr>
              <a:t> talenten te ontdekken</a:t>
            </a:r>
            <a:r>
              <a:rPr lang="nl-NL" sz="2400" dirty="0" smtClean="0">
                <a:latin typeface="Eurostile"/>
              </a:rPr>
              <a:t>;</a:t>
            </a:r>
          </a:p>
          <a:p>
            <a:endParaRPr lang="nl-NL" sz="2400" dirty="0">
              <a:latin typeface="Eurostile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400" dirty="0">
                <a:latin typeface="Eurostile"/>
              </a:rPr>
              <a:t> vroeg zaken te signaleren die fout dreigen te lopen</a:t>
            </a:r>
            <a:r>
              <a:rPr lang="nl-NL" sz="2400" dirty="0" smtClean="0">
                <a:latin typeface="Eurostile"/>
              </a:rPr>
              <a:t>;</a:t>
            </a:r>
          </a:p>
          <a:p>
            <a:endParaRPr lang="nl-NL" sz="2400" dirty="0">
              <a:latin typeface="Eurostile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2400" dirty="0">
                <a:latin typeface="Eurostile"/>
              </a:rPr>
              <a:t> op een snelle, efficiënte manier problematiek aan te pakken </a:t>
            </a:r>
            <a:r>
              <a:rPr lang="nl-NL" sz="2400" dirty="0" smtClean="0">
                <a:latin typeface="Eurostile"/>
              </a:rPr>
              <a:t>en </a:t>
            </a:r>
            <a:r>
              <a:rPr lang="nl-NL" sz="2400" dirty="0">
                <a:latin typeface="Eurostile"/>
              </a:rPr>
              <a:t>op </a:t>
            </a:r>
            <a:r>
              <a:rPr lang="nl-NL" sz="2400" dirty="0" smtClean="0">
                <a:latin typeface="Eurostile"/>
              </a:rPr>
              <a:t>te 	lossen!</a:t>
            </a:r>
            <a:endParaRPr lang="nl-NL" sz="2400" dirty="0">
              <a:latin typeface="Eurostile"/>
            </a:endParaRPr>
          </a:p>
          <a:p>
            <a:r>
              <a:rPr lang="nl-NL" sz="2400" dirty="0">
                <a:latin typeface="Frutiger" panose="020B0500000000000000"/>
              </a:rPr>
              <a:t>         </a:t>
            </a:r>
            <a:br>
              <a:rPr lang="nl-NL" sz="2400" dirty="0">
                <a:latin typeface="Frutiger" panose="020B0500000000000000"/>
              </a:rPr>
            </a:br>
            <a:endParaRPr lang="nl-NL" sz="2400" dirty="0">
              <a:latin typeface="Frutiger" panose="020B0500000000000000"/>
            </a:endParaRPr>
          </a:p>
          <a:p>
            <a:endParaRPr lang="nl-NL" sz="2400" dirty="0">
              <a:latin typeface="Frutiger" panose="020B050000000000000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0715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urostile"/>
              </a:rPr>
              <a:t>H</a:t>
            </a:r>
            <a:r>
              <a:rPr lang="nl-NL" dirty="0" smtClean="0">
                <a:latin typeface="Eurostile"/>
              </a:rPr>
              <a:t>oofddoelstellingen</a:t>
            </a:r>
            <a:endParaRPr lang="nl-NL" dirty="0">
              <a:latin typeface="Eurostile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Talentontwikkeling</a:t>
            </a:r>
          </a:p>
          <a:p>
            <a:pPr lvl="1"/>
            <a:r>
              <a:rPr lang="nl-NL" dirty="0" smtClean="0"/>
              <a:t>Middels </a:t>
            </a:r>
            <a:r>
              <a:rPr lang="nl-NL" dirty="0" err="1" smtClean="0"/>
              <a:t>Powerbattle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floor is </a:t>
            </a:r>
            <a:r>
              <a:rPr lang="nl-NL" dirty="0" err="1" smtClean="0"/>
              <a:t>Yours</a:t>
            </a:r>
            <a:r>
              <a:rPr lang="nl-NL" dirty="0" smtClean="0"/>
              <a:t> etc.</a:t>
            </a:r>
          </a:p>
          <a:p>
            <a:r>
              <a:rPr lang="nl-NL" dirty="0" smtClean="0"/>
              <a:t>Participatie</a:t>
            </a:r>
          </a:p>
          <a:p>
            <a:pPr lvl="1"/>
            <a:r>
              <a:rPr lang="nl-NL" dirty="0" err="1" smtClean="0"/>
              <a:t>Citytrainers</a:t>
            </a:r>
            <a:r>
              <a:rPr lang="nl-NL" dirty="0" smtClean="0"/>
              <a:t>, </a:t>
            </a:r>
            <a:r>
              <a:rPr lang="nl-NL" dirty="0" err="1" smtClean="0"/>
              <a:t>cityboost</a:t>
            </a:r>
            <a:r>
              <a:rPr lang="nl-NL" dirty="0" smtClean="0"/>
              <a:t>, Krajicek Foundation etc.</a:t>
            </a:r>
          </a:p>
          <a:p>
            <a:r>
              <a:rPr lang="nl-NL" b="1" dirty="0" smtClean="0"/>
              <a:t>Preventie </a:t>
            </a:r>
          </a:p>
          <a:p>
            <a:pPr lvl="1"/>
            <a:r>
              <a:rPr lang="nl-NL" dirty="0" smtClean="0"/>
              <a:t>Primair, in het </a:t>
            </a:r>
            <a:r>
              <a:rPr lang="nl-NL" dirty="0" err="1" smtClean="0"/>
              <a:t>algemeen</a:t>
            </a:r>
            <a:r>
              <a:rPr lang="nl-NL" dirty="0" err="1" smtClean="0">
                <a:sym typeface="Wingdings" panose="05000000000000000000" pitchFamily="2" charset="2"/>
              </a:rPr>
              <a:t>voorzieningen</a:t>
            </a:r>
            <a:endParaRPr lang="nl-NL" dirty="0" smtClean="0"/>
          </a:p>
          <a:p>
            <a:pPr lvl="1"/>
            <a:r>
              <a:rPr lang="nl-NL" dirty="0" smtClean="0"/>
              <a:t>Secundair, voor risico </a:t>
            </a:r>
            <a:r>
              <a:rPr lang="nl-NL" dirty="0" err="1" smtClean="0"/>
              <a:t>groepen</a:t>
            </a:r>
            <a:r>
              <a:rPr lang="nl-NL" dirty="0" err="1" smtClean="0">
                <a:sym typeface="Wingdings" panose="05000000000000000000" pitchFamily="2" charset="2"/>
              </a:rPr>
              <a:t>voorlichting</a:t>
            </a:r>
            <a:endParaRPr lang="nl-NL" dirty="0" smtClean="0"/>
          </a:p>
          <a:p>
            <a:pPr lvl="1"/>
            <a:r>
              <a:rPr lang="nl-NL" dirty="0" smtClean="0"/>
              <a:t>Tertiair, specifieke </a:t>
            </a:r>
            <a:r>
              <a:rPr lang="nl-NL" dirty="0" err="1" smtClean="0"/>
              <a:t>personen</a:t>
            </a:r>
            <a:r>
              <a:rPr lang="nl-NL" dirty="0" err="1" smtClean="0">
                <a:sym typeface="Wingdings" panose="05000000000000000000" pitchFamily="2" charset="2"/>
              </a:rPr>
              <a:t>aanpakken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AutoShape 2" descr="blob:https://web.whatsapp.com/771e1343-4e8a-4805-9c2d-796cf5a21a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blob:https://web.whatsapp.com/771e1343-4e8a-4805-9c2d-796cf5a21a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37" y="1825625"/>
            <a:ext cx="3334306" cy="33343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Eurostile"/>
                <a:ea typeface="+mn-ea"/>
                <a:cs typeface="+mn-cs"/>
              </a:rPr>
              <a:t>Aanleiding inzet op preventie. </a:t>
            </a:r>
            <a:endParaRPr lang="nl-NL" dirty="0">
              <a:latin typeface="Eurostile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0326"/>
            <a:ext cx="10515600" cy="4676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sz="2600" dirty="0">
                <a:latin typeface="Eurostile"/>
              </a:rPr>
              <a:t>Behoefte om meer preventief te werken om zwaardere jeugdhulp of jeugdzorg </a:t>
            </a:r>
            <a:r>
              <a:rPr lang="nl-NL" sz="2600" dirty="0" smtClean="0">
                <a:latin typeface="Eurostile"/>
              </a:rPr>
              <a:t>te voorkomen </a:t>
            </a:r>
            <a:r>
              <a:rPr lang="nl-NL" sz="2600" dirty="0">
                <a:latin typeface="Eurostile"/>
              </a:rPr>
              <a:t>en maatschappelijke </a:t>
            </a:r>
            <a:r>
              <a:rPr lang="nl-NL" sz="2600" dirty="0" smtClean="0">
                <a:latin typeface="Eurostile"/>
              </a:rPr>
              <a:t>kosten </a:t>
            </a:r>
            <a:r>
              <a:rPr lang="nl-NL" sz="2600" dirty="0">
                <a:latin typeface="Eurostile"/>
              </a:rPr>
              <a:t>te beperken.</a:t>
            </a:r>
          </a:p>
          <a:p>
            <a:pPr lvl="1"/>
            <a:r>
              <a:rPr lang="nl-NL" sz="2200" dirty="0" smtClean="0">
                <a:latin typeface="Eurostile"/>
              </a:rPr>
              <a:t>Middels:</a:t>
            </a:r>
            <a:endParaRPr lang="nl-NL" sz="2200" dirty="0">
              <a:latin typeface="Eurostile"/>
            </a:endParaRPr>
          </a:p>
          <a:p>
            <a:pPr lvl="0"/>
            <a:r>
              <a:rPr lang="nl-NL" sz="2400" dirty="0">
                <a:latin typeface="Eurostile"/>
              </a:rPr>
              <a:t>Toename preventieve inzet</a:t>
            </a:r>
          </a:p>
          <a:p>
            <a:pPr lvl="0"/>
            <a:r>
              <a:rPr lang="nl-NL" sz="2400" dirty="0">
                <a:latin typeface="Eurostile"/>
              </a:rPr>
              <a:t>Vernieuwende </a:t>
            </a:r>
            <a:r>
              <a:rPr lang="nl-NL" sz="2400" dirty="0" smtClean="0">
                <a:latin typeface="Eurostile"/>
              </a:rPr>
              <a:t>aanpak (1+1+1=4)</a:t>
            </a:r>
            <a:endParaRPr lang="nl-NL" sz="2400" dirty="0">
              <a:latin typeface="Eurostile"/>
            </a:endParaRPr>
          </a:p>
          <a:p>
            <a:pPr lvl="0"/>
            <a:r>
              <a:rPr lang="nl-NL" sz="2400" dirty="0">
                <a:latin typeface="Eurostile"/>
              </a:rPr>
              <a:t>Beschikbare middelen op de juiste manier inzetten</a:t>
            </a:r>
          </a:p>
          <a:p>
            <a:pPr lvl="0"/>
            <a:r>
              <a:rPr lang="nl-NL" sz="2400" dirty="0">
                <a:latin typeface="Eurostile"/>
              </a:rPr>
              <a:t>Behoeften en problematieken onder jongeren sneller </a:t>
            </a:r>
            <a:r>
              <a:rPr lang="nl-NL" sz="2400" dirty="0" smtClean="0">
                <a:latin typeface="Eurostile"/>
              </a:rPr>
              <a:t>in</a:t>
            </a:r>
          </a:p>
          <a:p>
            <a:pPr marL="0" lvl="0" indent="0">
              <a:buNone/>
            </a:pPr>
            <a:r>
              <a:rPr lang="nl-NL" sz="2400" dirty="0">
                <a:latin typeface="Eurostile"/>
              </a:rPr>
              <a:t>	</a:t>
            </a:r>
            <a:r>
              <a:rPr lang="nl-NL" sz="2400" dirty="0" smtClean="0">
                <a:latin typeface="Eurostile"/>
              </a:rPr>
              <a:t> </a:t>
            </a:r>
            <a:r>
              <a:rPr lang="nl-NL" sz="2400" dirty="0">
                <a:latin typeface="Eurostile"/>
              </a:rPr>
              <a:t>beeld en eerder aangepakt</a:t>
            </a:r>
          </a:p>
          <a:p>
            <a:pPr lvl="0"/>
            <a:r>
              <a:rPr lang="nl-NL" sz="2400" dirty="0">
                <a:latin typeface="Eurostile"/>
              </a:rPr>
              <a:t>Professionals zichtbaar in de wijk</a:t>
            </a:r>
          </a:p>
          <a:p>
            <a:pPr lvl="0"/>
            <a:r>
              <a:rPr lang="nl-NL" sz="2400" dirty="0">
                <a:latin typeface="Eurostile"/>
              </a:rPr>
              <a:t>Snel signaleren en schakelen. Eigen sociale netwerk inzetten en afschalen </a:t>
            </a:r>
            <a:r>
              <a:rPr lang="nl-NL" sz="2400" dirty="0" smtClean="0">
                <a:latin typeface="Eurostile"/>
              </a:rPr>
              <a:t>	naar </a:t>
            </a:r>
            <a:r>
              <a:rPr lang="nl-NL" sz="2400" dirty="0">
                <a:latin typeface="Eurostile"/>
              </a:rPr>
              <a:t>het formele en informele voorliggende veld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71" y="2689933"/>
            <a:ext cx="3388765" cy="22549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544</Words>
  <Application>Microsoft Office PowerPoint</Application>
  <PresentationFormat>Breedbeeld</PresentationFormat>
  <Paragraphs>136</Paragraphs>
  <Slides>15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Eurostile</vt:lpstr>
      <vt:lpstr>Frutiger</vt:lpstr>
      <vt:lpstr>Wingdings</vt:lpstr>
      <vt:lpstr>Kantoorthema</vt:lpstr>
      <vt:lpstr>PowerPoint-presentatie</vt:lpstr>
      <vt:lpstr>PowerPoint-presentatie</vt:lpstr>
      <vt:lpstr>PowerPoint-presentatie</vt:lpstr>
      <vt:lpstr>Big Bang.</vt:lpstr>
      <vt:lpstr>Wat is PowerUp073?</vt:lpstr>
      <vt:lpstr>Hoe georganiseerd?</vt:lpstr>
      <vt:lpstr>Wat doet PowerUp073?</vt:lpstr>
      <vt:lpstr>Hoofddoelstellingen</vt:lpstr>
      <vt:lpstr>Aanleiding inzet op preventie. </vt:lpstr>
      <vt:lpstr>Storytelling</vt:lpstr>
      <vt:lpstr>PowerPoint-presentatie</vt:lpstr>
      <vt:lpstr>Easy does it?               Nope!</vt:lpstr>
      <vt:lpstr>PowerPoint-presentatie</vt:lpstr>
      <vt:lpstr>2019, what’s up?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Rodi van der Burgt</dc:creator>
  <cp:lastModifiedBy>Alex Bekkers</cp:lastModifiedBy>
  <cp:revision>99</cp:revision>
  <cp:lastPrinted>2017-09-28T09:15:21Z</cp:lastPrinted>
  <dcterms:created xsi:type="dcterms:W3CDTF">2017-08-14T08:23:49Z</dcterms:created>
  <dcterms:modified xsi:type="dcterms:W3CDTF">2018-12-11T23:41:54Z</dcterms:modified>
</cp:coreProperties>
</file>