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6" r:id="rId2"/>
    <p:sldId id="290" r:id="rId3"/>
    <p:sldId id="291" r:id="rId4"/>
    <p:sldId id="292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win Luttik" initials="EL" lastIdx="9" clrIdx="0">
    <p:extLst>
      <p:ext uri="{19B8F6BF-5375-455C-9EA6-DF929625EA0E}">
        <p15:presenceInfo xmlns:p15="http://schemas.microsoft.com/office/powerpoint/2012/main" userId="S-1-5-21-1384928806-1404699908-3072234864-1616" providerId="AD"/>
      </p:ext>
    </p:extLst>
  </p:cmAuthor>
  <p:cmAuthor id="2" name="Marja van Houten" initials="MvH" lastIdx="1" clrIdx="1">
    <p:extLst>
      <p:ext uri="{19B8F6BF-5375-455C-9EA6-DF929625EA0E}">
        <p15:presenceInfo xmlns:p15="http://schemas.microsoft.com/office/powerpoint/2012/main" userId="Marja van Hout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D"/>
    <a:srgbClr val="A1DAF5"/>
    <a:srgbClr val="7E7E7C"/>
    <a:srgbClr val="9A9A98"/>
    <a:srgbClr val="B1B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71" autoAdjust="0"/>
  </p:normalViewPr>
  <p:slideViewPr>
    <p:cSldViewPr>
      <p:cViewPr varScale="1">
        <p:scale>
          <a:sx n="89" d="100"/>
          <a:sy n="89" d="100"/>
        </p:scale>
        <p:origin x="1377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E073BC5-CA7E-4971-A631-6FF0FA6EBE63}" type="datetimeFigureOut">
              <a:rPr lang="nl-NL"/>
              <a:pPr>
                <a:defRPr/>
              </a:pPr>
              <a:t>13-2-2017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391D03-BE63-4B36-A5E6-EF043F8ADA8B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86641-30D1-4185-9DED-1CE1CC58FC48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C020F-9A4E-42E7-B7F3-D48A3DF831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665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44" t="75111"/>
          <a:stretch>
            <a:fillRect/>
          </a:stretch>
        </p:blipFill>
        <p:spPr bwMode="auto">
          <a:xfrm>
            <a:off x="6350000" y="5435600"/>
            <a:ext cx="279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0" y="2996952"/>
            <a:ext cx="9143999" cy="396081"/>
          </a:xfrm>
        </p:spPr>
        <p:txBody>
          <a:bodyPr>
            <a:noAutofit/>
          </a:bodyPr>
          <a:lstStyle>
            <a:lvl1pPr marL="0" indent="0" algn="ctr">
              <a:buNone/>
              <a:defRPr sz="2300" b="0" baseline="0">
                <a:solidFill>
                  <a:srgbClr val="7F7F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99629-CBA6-4119-92B5-CAF54A198F6D}" type="datetime1">
              <a:rPr lang="nl-NL" smtClean="0"/>
              <a:t>13-2-2017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06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1420813" y="1484313"/>
            <a:ext cx="3006725" cy="1223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/>
          </p:nvPr>
        </p:nvSpPr>
        <p:spPr>
          <a:xfrm>
            <a:off x="1043608" y="1340769"/>
            <a:ext cx="7056784" cy="432048"/>
          </a:xfrm>
        </p:spPr>
        <p:txBody>
          <a:bodyPr>
            <a:noAutofit/>
          </a:bodyPr>
          <a:lstStyle>
            <a:lvl1pPr marL="0" indent="0">
              <a:buNone/>
              <a:defRPr sz="2400" b="1" i="0" baseline="0">
                <a:solidFill>
                  <a:srgbClr val="7F7F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4"/>
          </p:nvPr>
        </p:nvSpPr>
        <p:spPr>
          <a:xfrm>
            <a:off x="1042988" y="1844675"/>
            <a:ext cx="7058025" cy="432117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i="1">
                <a:solidFill>
                  <a:srgbClr val="7F7F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B858D-C5BD-4E44-9D5E-60F64C417245}" type="datetime1">
              <a:rPr lang="nl-NL" smtClean="0"/>
              <a:t>13-2-2017</a:t>
            </a:fld>
            <a:endParaRPr lang="nl-NL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Tijdelijke aanduiding voor dia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CCFEA5-8AC9-4367-A421-9044AEE99DC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8904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827088" y="3213100"/>
            <a:ext cx="6913562" cy="360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/>
          </p:nvPr>
        </p:nvSpPr>
        <p:spPr>
          <a:xfrm>
            <a:off x="900112" y="3230816"/>
            <a:ext cx="7343775" cy="39636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A1DAF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0457-2A4B-4E23-AAEC-2DE052367624}" type="datetime1">
              <a:rPr lang="nl-NL" smtClean="0"/>
              <a:t>13-2-2017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823FECF-070D-4829-95D0-EFE378E2AA1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5171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571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6227763" y="3271838"/>
            <a:ext cx="1728787" cy="301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4"/>
          </p:nvPr>
        </p:nvSpPr>
        <p:spPr>
          <a:xfrm>
            <a:off x="6202960" y="3206240"/>
            <a:ext cx="2246312" cy="431800"/>
          </a:xfrm>
        </p:spPr>
        <p:txBody>
          <a:bodyPr>
            <a:normAutofit/>
          </a:bodyPr>
          <a:lstStyle>
            <a:lvl1pPr marL="0" indent="0">
              <a:buNone/>
              <a:defRPr sz="1350" baseline="0">
                <a:solidFill>
                  <a:srgbClr val="7F7F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8DC9A-55BF-4EED-A115-59B541EB6F51}" type="datetime1">
              <a:rPr lang="nl-NL" smtClean="0"/>
              <a:t>13-2-2017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98174DF-7690-45EA-8DFE-3C503911DA2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6759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26D6D2-61C7-4420-8437-18CFAAF283FB}" type="datetime1">
              <a:rPr lang="nl-NL" smtClean="0"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0F97DA5-3046-4896-9F84-7DDF39745CFB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E7E7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2"/>
          </p:nvPr>
        </p:nvSpPr>
        <p:spPr>
          <a:xfrm>
            <a:off x="-108520" y="1268760"/>
            <a:ext cx="9143999" cy="396081"/>
          </a:xfrm>
        </p:spPr>
        <p:txBody>
          <a:bodyPr/>
          <a:lstStyle/>
          <a:p>
            <a:r>
              <a:rPr lang="nl-NL" sz="2800" b="1" dirty="0">
                <a:solidFill>
                  <a:schemeClr val="tx1"/>
                </a:solidFill>
              </a:rPr>
              <a:t>Regiobijeenkomsten Utrecht en Zwolle</a:t>
            </a:r>
          </a:p>
          <a:p>
            <a:r>
              <a:rPr lang="nl-NL" b="1" dirty="0"/>
              <a:t>Kwaliteitslabel Sociaal Werk</a:t>
            </a:r>
          </a:p>
          <a:p>
            <a:endParaRPr lang="nl-NL" b="1" dirty="0"/>
          </a:p>
          <a:p>
            <a:r>
              <a:rPr lang="nl-NL" b="1" dirty="0"/>
              <a:t>8 en 9 februari 2017</a:t>
            </a:r>
          </a:p>
          <a:p>
            <a:endParaRPr lang="nl-NL" b="1" dirty="0"/>
          </a:p>
          <a:p>
            <a:r>
              <a:rPr lang="nl-NL" b="1" dirty="0"/>
              <a:t>WORKSHOP 2: STAPPENPLAN </a:t>
            </a:r>
          </a:p>
          <a:p>
            <a:r>
              <a:rPr lang="nl-NL" b="1" dirty="0"/>
              <a:t>MARJA VAN HOUTEN</a:t>
            </a:r>
          </a:p>
          <a:p>
            <a:r>
              <a:rPr lang="nl-NL" b="1" dirty="0"/>
              <a:t>CIIO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00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1475346" y="476672"/>
            <a:ext cx="7056784" cy="432048"/>
          </a:xfrm>
        </p:spPr>
        <p:txBody>
          <a:bodyPr/>
          <a:lstStyle/>
          <a:p>
            <a:pPr algn="ctr"/>
            <a:r>
              <a:rPr lang="nl-NL" dirty="0"/>
              <a:t>Programma Workshop 2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1042988" y="1196752"/>
            <a:ext cx="7921500" cy="5524723"/>
          </a:xfrm>
        </p:spPr>
        <p:txBody>
          <a:bodyPr>
            <a:normAutofit lnSpcReduction="10000"/>
          </a:bodyPr>
          <a:lstStyle/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Programma toelichting</a:t>
            </a:r>
          </a:p>
          <a:p>
            <a:endParaRPr lang="nl-NL" sz="2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Rondje: wie is wie en waar sta je: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Aarzel of we überhaupt iets willen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Wil starten met label, nog geen eerder toetsing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Heb/had HKZ of ISO of… en wil nu over op label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Heb/had HKZ of ISO of… en wil dit combineren met label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Ben/wordt een fusieorganisatie met partners die in verschillende categorieën vallen: en nu?</a:t>
            </a:r>
          </a:p>
          <a:p>
            <a:pPr marL="342900" indent="-342900">
              <a:buFontTx/>
              <a:buChar char="-"/>
            </a:pPr>
            <a:endParaRPr lang="nl-NL" sz="2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Ervaringen met deze verschillende uitgangsituaties</a:t>
            </a:r>
          </a:p>
          <a:p>
            <a:endParaRPr lang="nl-NL" sz="2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Stappenplan en hulpmiddelen</a:t>
            </a:r>
          </a:p>
          <a:p>
            <a:endParaRPr lang="nl-NL" sz="2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Nadere uitleg van de diverse toetsingsopties en argumenten om voor het één of ander te kiezen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ACCFEA5-8AC9-4367-A421-9044AEE99DCA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4132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1475346" y="476672"/>
            <a:ext cx="7056784" cy="432048"/>
          </a:xfrm>
        </p:spPr>
        <p:txBody>
          <a:bodyPr/>
          <a:lstStyle/>
          <a:p>
            <a:pPr algn="ctr"/>
            <a:r>
              <a:rPr lang="nl-NL" dirty="0"/>
              <a:t>Programma Workshop 2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1042988" y="1196752"/>
            <a:ext cx="7921500" cy="5524723"/>
          </a:xfrm>
        </p:spPr>
        <p:txBody>
          <a:bodyPr>
            <a:normAutofit lnSpcReduction="10000"/>
          </a:bodyPr>
          <a:lstStyle/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Programma toelichting</a:t>
            </a:r>
          </a:p>
          <a:p>
            <a:endParaRPr lang="nl-NL" sz="2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Rondje: wie is wie en waar sta je: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Aarzel of we überhaupt iets willen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Wil starten met label, nog geen eerder toetsing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Heb/had HKZ of ISO of… en wil nu over op label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Heb/had HKZ of ISO of… en wil dit combineren met label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Ben/wordt een fusieorganisatie met partners die in verschillende categorieën vallen: en nu?</a:t>
            </a:r>
          </a:p>
          <a:p>
            <a:pPr marL="342900" indent="-342900">
              <a:buFontTx/>
              <a:buChar char="-"/>
            </a:pPr>
            <a:endParaRPr lang="nl-NL" sz="2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Ervaringen met deze verschillende uitgangsituaties</a:t>
            </a:r>
          </a:p>
          <a:p>
            <a:endParaRPr lang="nl-NL" sz="2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Stappenplan en hulpmiddelen</a:t>
            </a:r>
          </a:p>
          <a:p>
            <a:endParaRPr lang="nl-NL" sz="2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l-NL" sz="2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Nadere uitleg van de diverse toetsingsopties en argumenten om voor het één of ander te kiezen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ACCFEA5-8AC9-4367-A421-9044AEE99DCA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8717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1475346" y="476672"/>
            <a:ext cx="7056784" cy="432048"/>
          </a:xfrm>
        </p:spPr>
        <p:txBody>
          <a:bodyPr/>
          <a:lstStyle/>
          <a:p>
            <a:pPr algn="ctr"/>
            <a:r>
              <a:rPr lang="nl-NL" dirty="0"/>
              <a:t>Stappenplan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1042988" y="1196752"/>
            <a:ext cx="7921500" cy="5524723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Bespreek de normen en de toetsingsvarianten in het MT en besluit over: </a:t>
            </a:r>
            <a:b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aan de slag?</a:t>
            </a:r>
            <a:b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met hele organisatie of een deel (dit is de scope)</a:t>
            </a:r>
            <a:b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welke variant (zie hiervoor)</a:t>
            </a:r>
            <a:b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welke toetsingsvariant : puur intercollegiaal, combi intercollegiaal - CI of alleen CI?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Bespreek normen vakmanschap en dienstverlening met teams betrokken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 de zelfevaluatie met gemengde groep managers en professionals. </a:t>
            </a:r>
            <a:b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Ter inspiratie: benut de lijst “voorbeelden”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Stel vast in hoeverre je als organisatie(-deel) al voldoet aan de normen en wat er te doen / te verbeteren is.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Vraag desgewenst feedback op je analyse aan deskundige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Stel een ‘</a:t>
            </a:r>
            <a:r>
              <a:rPr lang="nl-NL" sz="1500" i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do’ lijst op en spreek af wie wat doet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Spreek af hoe je werkafspraken toegankelijk ordent en ontsluit.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Implementeer nieuwe werkafspraken en ga na of het werkt zoals beoogd.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Kies definitief voor een voor jullie passende vorm van toetsing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 de toetsing regelen. 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Laat enkele medewerkers deelnemen aan de training intercollegiale adviesmeting 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5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Pak na toetsing de verbeterpunten op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ACCFEA5-8AC9-4367-A421-9044AEE99DCA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13230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Template_1</Template>
  <TotalTime>2450</TotalTime>
  <Words>233</Words>
  <Application>Microsoft Office PowerPoint</Application>
  <PresentationFormat>Diavoorstelling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Marije van der Meij</dc:creator>
  <cp:lastModifiedBy>Marije van der Meij</cp:lastModifiedBy>
  <cp:revision>88</cp:revision>
  <dcterms:created xsi:type="dcterms:W3CDTF">2016-11-15T09:10:07Z</dcterms:created>
  <dcterms:modified xsi:type="dcterms:W3CDTF">2017-02-13T15:24:33Z</dcterms:modified>
</cp:coreProperties>
</file>