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337" r:id="rId2"/>
    <p:sldId id="332" r:id="rId3"/>
    <p:sldId id="311" r:id="rId4"/>
    <p:sldId id="377" r:id="rId5"/>
    <p:sldId id="435" r:id="rId6"/>
    <p:sldId id="433" r:id="rId7"/>
    <p:sldId id="294" r:id="rId8"/>
    <p:sldId id="434" r:id="rId9"/>
    <p:sldId id="437" r:id="rId10"/>
    <p:sldId id="427" r:id="rId11"/>
    <p:sldId id="426" r:id="rId12"/>
    <p:sldId id="297" r:id="rId13"/>
    <p:sldId id="438" r:id="rId14"/>
    <p:sldId id="436" r:id="rId15"/>
    <p:sldId id="301" r:id="rId16"/>
    <p:sldId id="425" r:id="rId17"/>
    <p:sldId id="302" r:id="rId18"/>
    <p:sldId id="428" r:id="rId19"/>
    <p:sldId id="429" r:id="rId20"/>
    <p:sldId id="345" r:id="rId21"/>
    <p:sldId id="431" r:id="rId22"/>
    <p:sldId id="307" r:id="rId23"/>
    <p:sldId id="308" r:id="rId24"/>
    <p:sldId id="312" r:id="rId25"/>
    <p:sldId id="315" r:id="rId26"/>
    <p:sldId id="341" r:id="rId27"/>
    <p:sldId id="316" r:id="rId28"/>
    <p:sldId id="318" r:id="rId29"/>
    <p:sldId id="338" r:id="rId30"/>
    <p:sldId id="343" r:id="rId31"/>
    <p:sldId id="372" r:id="rId32"/>
    <p:sldId id="373" r:id="rId33"/>
    <p:sldId id="374" r:id="rId34"/>
    <p:sldId id="368" r:id="rId35"/>
    <p:sldId id="344" r:id="rId36"/>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38">
          <p15:clr>
            <a:srgbClr val="A4A3A4"/>
          </p15:clr>
        </p15:guide>
        <p15:guide id="2" orient="horz" pos="3287">
          <p15:clr>
            <a:srgbClr val="A4A3A4"/>
          </p15:clr>
        </p15:guide>
        <p15:guide id="3" orient="horz" pos="2798">
          <p15:clr>
            <a:srgbClr val="A4A3A4"/>
          </p15:clr>
        </p15:guide>
        <p15:guide id="4" pos="390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9D7620"/>
    <a:srgbClr val="C78922"/>
    <a:srgbClr val="1659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34" autoAdjust="0"/>
    <p:restoredTop sz="94674"/>
  </p:normalViewPr>
  <p:slideViewPr>
    <p:cSldViewPr snapToGrid="0" snapToObjects="1" showGuides="1">
      <p:cViewPr varScale="1">
        <p:scale>
          <a:sx n="124" d="100"/>
          <a:sy n="124" d="100"/>
        </p:scale>
        <p:origin x="1240" y="168"/>
      </p:cViewPr>
      <p:guideLst>
        <p:guide orient="horz" pos="2838"/>
        <p:guide orient="horz" pos="3287"/>
        <p:guide orient="horz" pos="2798"/>
        <p:guide pos="3902"/>
      </p:guideLst>
    </p:cSldViewPr>
  </p:slideViewPr>
  <p:notesTextViewPr>
    <p:cViewPr>
      <p:scale>
        <a:sx n="100" d="100"/>
        <a:sy n="100" d="100"/>
      </p:scale>
      <p:origin x="0" y="0"/>
    </p:cViewPr>
  </p:notesTextViewPr>
  <p:sorterViewPr>
    <p:cViewPr>
      <p:scale>
        <a:sx n="147" d="100"/>
        <a:sy n="147"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B78C1-0DC3-AE41-B476-184EB076FDA3}" type="datetimeFigureOut">
              <a:rPr lang="nl-NL" smtClean="0"/>
              <a:t>05-02-20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8D7AA-5842-A640-B429-47F47F9E61D9}" type="slidenum">
              <a:rPr lang="nl-NL" smtClean="0"/>
              <a:t>‹nr.›</a:t>
            </a:fld>
            <a:endParaRPr lang="nl-NL"/>
          </a:p>
        </p:txBody>
      </p:sp>
    </p:spTree>
    <p:extLst>
      <p:ext uri="{BB962C8B-B14F-4D97-AF65-F5344CB8AC3E}">
        <p14:creationId xmlns:p14="http://schemas.microsoft.com/office/powerpoint/2010/main" val="2851194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a:solidFill>
                  <a:srgbClr val="000000"/>
                </a:solidFill>
                <a:latin typeface="Arial" panose="020B0604020202020204" pitchFamily="34" charset="0"/>
              </a:rPr>
              <a:t>Metacognitie – Observeren van je gevoelens en bijsturen. Welk stuk van de kennis kan ik toepassen? Je brein krijgt dan nieuwe patronen. Neurologische hardware. Intentie. </a:t>
            </a:r>
          </a:p>
          <a:p>
            <a:r>
              <a:rPr lang="nl-NL" altLang="nl-NL" dirty="0">
                <a:solidFill>
                  <a:srgbClr val="000000"/>
                </a:solidFill>
                <a:latin typeface="Arial" panose="020B0604020202020204" pitchFamily="34" charset="0"/>
              </a:rPr>
              <a:t>Dit is het jongste gedeelte van je brein. Het is vooral verantwoordelijk voor alle rationaliteit en nuchterheid. In dit deel van je hersenen maak je weloverwogen beslissingen, doe je kennis op, denk je logisch na en analyseer je problemen. Dit deel van je hersenen laat zich het beste omschrijven als je gezonde verstand.</a:t>
            </a:r>
          </a:p>
          <a:p>
            <a:r>
              <a:rPr lang="nl-NL" altLang="nl-NL" dirty="0">
                <a:solidFill>
                  <a:srgbClr val="000000"/>
                </a:solidFill>
                <a:latin typeface="Arial" panose="020B0604020202020204" pitchFamily="34" charset="0"/>
              </a:rPr>
              <a:t>Dit is het gebied van het bewuste denken, ook wel </a:t>
            </a:r>
            <a:r>
              <a:rPr lang="nl-NL" altLang="nl-NL" dirty="0" err="1">
                <a:solidFill>
                  <a:srgbClr val="000000"/>
                </a:solidFill>
                <a:latin typeface="Arial" panose="020B0604020202020204" pitchFamily="34" charset="0"/>
              </a:rPr>
              <a:t>Neo</a:t>
            </a:r>
            <a:r>
              <a:rPr lang="nl-NL" altLang="nl-NL" dirty="0">
                <a:solidFill>
                  <a:srgbClr val="000000"/>
                </a:solidFill>
                <a:latin typeface="Arial" panose="020B0604020202020204" pitchFamily="34" charset="0"/>
              </a:rPr>
              <a:t> Cortex genoemd. Dit deel stelt ons in staat om te leren door ervaring en het voorspellen van toekomstige gebeurtenissen. Het controleert taal, gedachten (inclusief abstracte), logica, lezen, spreken, schrijven, redeneren, bewustzijn en de bewuste motorische controle.</a:t>
            </a:r>
            <a:br>
              <a:rPr lang="nl-NL" altLang="nl-NL" dirty="0">
                <a:solidFill>
                  <a:srgbClr val="000000"/>
                </a:solidFill>
                <a:latin typeface="Arial" panose="020B0604020202020204" pitchFamily="34" charset="0"/>
              </a:rPr>
            </a:br>
            <a:r>
              <a:rPr lang="nl-NL" altLang="nl-NL" dirty="0">
                <a:solidFill>
                  <a:srgbClr val="000000"/>
                </a:solidFill>
                <a:latin typeface="Arial" panose="020B0604020202020204" pitchFamily="34" charset="0"/>
              </a:rPr>
              <a:t>Mensen bezitten de grootste cortex van alle zoogdieren en dit maakt ons anders omdat we:</a:t>
            </a:r>
          </a:p>
          <a:p>
            <a:r>
              <a:rPr lang="nl-NL" altLang="nl-NL" dirty="0">
                <a:solidFill>
                  <a:srgbClr val="000000"/>
                </a:solidFill>
                <a:latin typeface="Arial" panose="020B0604020202020204" pitchFamily="34" charset="0"/>
              </a:rPr>
              <a:t>1. Bewust controle hebben over het ontwikkelen van geluk.</a:t>
            </a:r>
          </a:p>
          <a:p>
            <a:r>
              <a:rPr lang="nl-NL" altLang="nl-NL" dirty="0">
                <a:solidFill>
                  <a:srgbClr val="000000"/>
                </a:solidFill>
                <a:latin typeface="Arial" panose="020B0604020202020204" pitchFamily="34" charset="0"/>
              </a:rPr>
              <a:t>Door patronen te analyseren kunnen we dit voorspellen. Op deze wijze kunnen we besluiten nieuwe opties te overwegen, zonder dat dit afhankelijk is van ervaringen uit het verleden.</a:t>
            </a:r>
          </a:p>
          <a:p>
            <a:r>
              <a:rPr lang="nl-NL" altLang="nl-NL" dirty="0">
                <a:solidFill>
                  <a:srgbClr val="000000"/>
                </a:solidFill>
                <a:latin typeface="Arial" panose="020B0604020202020204" pitchFamily="34" charset="0"/>
              </a:rPr>
              <a:t>2. Door het visualiseren van positieve situaties onszelf gelukkig kunnen maken.</a:t>
            </a:r>
          </a:p>
          <a:p>
            <a:r>
              <a:rPr lang="nl-NL" altLang="nl-NL" dirty="0">
                <a:solidFill>
                  <a:srgbClr val="000000"/>
                </a:solidFill>
                <a:latin typeface="Arial" panose="020B0604020202020204" pitchFamily="34" charset="0"/>
              </a:rPr>
              <a:t>Om geluk te faciliteren dienen we het reptielenbrein van innerlijke kalmte te voorzien. Dit zorgt voor zintuiglijke informatiestromen en (coherente) ervaringen die resoneren met het zoogdierenbrein.</a:t>
            </a:r>
            <a:br>
              <a:rPr lang="nl-NL" altLang="nl-NL" dirty="0">
                <a:solidFill>
                  <a:srgbClr val="000000"/>
                </a:solidFill>
                <a:latin typeface="Arial" panose="020B0604020202020204" pitchFamily="34" charset="0"/>
              </a:rPr>
            </a:br>
            <a:r>
              <a:rPr lang="nl-NL" altLang="nl-NL" dirty="0">
                <a:solidFill>
                  <a:srgbClr val="000000"/>
                </a:solidFill>
                <a:latin typeface="Arial" panose="020B0604020202020204" pitchFamily="34" charset="0"/>
              </a:rPr>
              <a:t>Dit opent vervolgens de weg voor het mensenbrein om een gelukkiger toekomst voor te stellen.</a:t>
            </a:r>
          </a:p>
          <a:p>
            <a:endParaRPr lang="nl-NL" dirty="0"/>
          </a:p>
        </p:txBody>
      </p:sp>
      <p:sp>
        <p:nvSpPr>
          <p:cNvPr id="4" name="Tijdelijke aanduiding voor dianummer 3"/>
          <p:cNvSpPr>
            <a:spLocks noGrp="1"/>
          </p:cNvSpPr>
          <p:nvPr>
            <p:ph type="sldNum" sz="quarter" idx="10"/>
          </p:nvPr>
        </p:nvSpPr>
        <p:spPr/>
        <p:txBody>
          <a:bodyPr/>
          <a:lstStyle/>
          <a:p>
            <a:fld id="{544D0DEC-CE2A-402B-BEEA-3761AB372F72}" type="slidenum">
              <a:rPr lang="nl-NL" smtClean="0"/>
              <a:t>15</a:t>
            </a:fld>
            <a:endParaRPr lang="nl-NL"/>
          </a:p>
        </p:txBody>
      </p:sp>
    </p:spTree>
    <p:extLst>
      <p:ext uri="{BB962C8B-B14F-4D97-AF65-F5344CB8AC3E}">
        <p14:creationId xmlns:p14="http://schemas.microsoft.com/office/powerpoint/2010/main" val="3088842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Ted Ed</a:t>
            </a:r>
          </a:p>
        </p:txBody>
      </p:sp>
      <p:sp>
        <p:nvSpPr>
          <p:cNvPr id="4" name="Tijdelijke aanduiding voor dianummer 3"/>
          <p:cNvSpPr>
            <a:spLocks noGrp="1"/>
          </p:cNvSpPr>
          <p:nvPr>
            <p:ph type="sldNum" sz="quarter" idx="10"/>
          </p:nvPr>
        </p:nvSpPr>
        <p:spPr/>
        <p:txBody>
          <a:bodyPr/>
          <a:lstStyle/>
          <a:p>
            <a:fld id="{544D0DEC-CE2A-402B-BEEA-3761AB372F72}" type="slidenum">
              <a:rPr lang="nl-NL" smtClean="0"/>
              <a:t>16</a:t>
            </a:fld>
            <a:endParaRPr lang="nl-NL"/>
          </a:p>
        </p:txBody>
      </p:sp>
    </p:spTree>
    <p:extLst>
      <p:ext uri="{BB962C8B-B14F-4D97-AF65-F5344CB8AC3E}">
        <p14:creationId xmlns:p14="http://schemas.microsoft.com/office/powerpoint/2010/main" val="4215828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NL" dirty="0">
                <a:latin typeface="Arial" panose="020B0604020202020204" pitchFamily="34" charset="0"/>
              </a:rPr>
              <a:t>As a result, many who have been raised in conditions of significant stress—or who are currently undergoing acute stress—struggle to keep track of the multiple problems in their lives, analyze those problems, explore options for dealing with them, and set priorities for how best to move ahead.1 Stress also hijacks our good intentions and increases the likelihood that we will be swept away by our impulses or automatic responses.89 So, even if we manage to develop a good plan, we will find it harder to stick to it if we are under a pile-up of stress.</a:t>
            </a:r>
            <a:endParaRPr lang="nl-NL" altLang="nl-NL" dirty="0">
              <a:latin typeface="Arial" panose="020B0604020202020204" pitchFamily="34" charset="0"/>
            </a:endParaRPr>
          </a:p>
          <a:p>
            <a:endParaRPr lang="nl-NL" dirty="0"/>
          </a:p>
        </p:txBody>
      </p:sp>
      <p:sp>
        <p:nvSpPr>
          <p:cNvPr id="4" name="Tijdelijke aanduiding voor dianummer 3"/>
          <p:cNvSpPr>
            <a:spLocks noGrp="1"/>
          </p:cNvSpPr>
          <p:nvPr>
            <p:ph type="sldNum" sz="quarter" idx="10"/>
          </p:nvPr>
        </p:nvSpPr>
        <p:spPr/>
        <p:txBody>
          <a:bodyPr/>
          <a:lstStyle/>
          <a:p>
            <a:fld id="{544D0DEC-CE2A-402B-BEEA-3761AB372F72}" type="slidenum">
              <a:rPr lang="nl-NL" smtClean="0"/>
              <a:t>17</a:t>
            </a:fld>
            <a:endParaRPr lang="nl-NL"/>
          </a:p>
        </p:txBody>
      </p:sp>
    </p:spTree>
    <p:extLst>
      <p:ext uri="{BB962C8B-B14F-4D97-AF65-F5344CB8AC3E}">
        <p14:creationId xmlns:p14="http://schemas.microsoft.com/office/powerpoint/2010/main" val="3363858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Gaande het traject werd duidelijk dat het zinvol is om in het sociaal raadsliedenwerk een onderscheid te maken in 4 type methodische interventies, afhankelijk van:</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 de complexiteit van de hulpvraag;</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 leerbaarheid van de cliënt</a:t>
            </a:r>
            <a:br>
              <a:rPr lang="nl-NL" sz="1200" kern="1200" dirty="0">
                <a:solidFill>
                  <a:schemeClr val="tx1"/>
                </a:solidFill>
                <a:latin typeface="+mn-lt"/>
                <a:ea typeface="+mn-ea"/>
                <a:cs typeface="+mn-cs"/>
              </a:rPr>
            </a:br>
            <a:br>
              <a:rPr lang="nl-NL" sz="1200" kern="1200" dirty="0">
                <a:solidFill>
                  <a:schemeClr val="tx1"/>
                </a:solidFill>
                <a:latin typeface="+mn-lt"/>
                <a:ea typeface="+mn-ea"/>
                <a:cs typeface="+mn-cs"/>
              </a:rPr>
            </a:br>
            <a:r>
              <a:rPr lang="nl-NL" sz="1200" b="1" kern="1200" dirty="0">
                <a:solidFill>
                  <a:schemeClr val="tx1"/>
                </a:solidFill>
                <a:latin typeface="+mn-lt"/>
                <a:ea typeface="+mn-ea"/>
                <a:cs typeface="+mn-cs"/>
              </a:rPr>
              <a:t>Adviseren</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Dat doe je bij complexe hulpvragen bij cliënten die zelf voldoende leerbaar en vaardig zijn. Met het advies kan de cliënt vervolgens zelf verder.</a:t>
            </a:r>
            <a:br>
              <a:rPr lang="nl-NL" sz="1200" kern="1200" dirty="0">
                <a:solidFill>
                  <a:schemeClr val="tx1"/>
                </a:solidFill>
                <a:latin typeface="+mn-lt"/>
                <a:ea typeface="+mn-ea"/>
                <a:cs typeface="+mn-cs"/>
              </a:rPr>
            </a:br>
            <a:br>
              <a:rPr lang="nl-NL" sz="1200" kern="1200" dirty="0">
                <a:solidFill>
                  <a:schemeClr val="tx1"/>
                </a:solidFill>
                <a:latin typeface="+mn-lt"/>
                <a:ea typeface="+mn-ea"/>
                <a:cs typeface="+mn-cs"/>
              </a:rPr>
            </a:br>
            <a:r>
              <a:rPr lang="nl-NL" sz="1200" b="1" kern="1200" dirty="0">
                <a:solidFill>
                  <a:schemeClr val="tx1"/>
                </a:solidFill>
                <a:latin typeface="+mn-lt"/>
                <a:ea typeface="+mn-ea"/>
                <a:cs typeface="+mn-cs"/>
              </a:rPr>
              <a:t>Overnemen</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Bij complexe hulpvragen komt het ook vaak voor dat de cliënt met een advies niet goed geholpen is omdat het te ingewikkeld is en hij/zij de vaardigheden niet heeft of zal krijgen. Dan neem je het als sociaal raadsman/vrouw over van de cliënt.</a:t>
            </a:r>
            <a:br>
              <a:rPr lang="nl-NL" sz="1200" kern="1200" dirty="0">
                <a:solidFill>
                  <a:schemeClr val="tx1"/>
                </a:solidFill>
                <a:latin typeface="+mn-lt"/>
                <a:ea typeface="+mn-ea"/>
                <a:cs typeface="+mn-cs"/>
              </a:rPr>
            </a:br>
            <a:br>
              <a:rPr lang="nl-NL" sz="1200" kern="1200" dirty="0">
                <a:solidFill>
                  <a:schemeClr val="tx1"/>
                </a:solidFill>
                <a:latin typeface="+mn-lt"/>
                <a:ea typeface="+mn-ea"/>
                <a:cs typeface="+mn-cs"/>
              </a:rPr>
            </a:br>
            <a:r>
              <a:rPr lang="nl-NL" sz="1200" b="1" kern="1200" dirty="0">
                <a:solidFill>
                  <a:schemeClr val="tx1"/>
                </a:solidFill>
                <a:latin typeface="+mn-lt"/>
                <a:ea typeface="+mn-ea"/>
                <a:cs typeface="+mn-cs"/>
              </a:rPr>
              <a:t>Begeleiden</a:t>
            </a:r>
            <a:br>
              <a:rPr lang="nl-NL" sz="1200" b="1" kern="1200" dirty="0">
                <a:solidFill>
                  <a:schemeClr val="tx1"/>
                </a:solidFill>
                <a:latin typeface="+mn-lt"/>
                <a:ea typeface="+mn-ea"/>
                <a:cs typeface="+mn-cs"/>
              </a:rPr>
            </a:br>
            <a:r>
              <a:rPr lang="nl-NL" sz="1200" kern="1200" dirty="0">
                <a:solidFill>
                  <a:schemeClr val="tx1"/>
                </a:solidFill>
                <a:latin typeface="+mn-lt"/>
                <a:ea typeface="+mn-ea"/>
                <a:cs typeface="+mn-cs"/>
              </a:rPr>
              <a:t>Bij de niet complexe hulpvragen die ‘de gemiddelde burger’ eigenlijk zelf zou moeten kunnen oppakken is een andere insteek van belang. Wanneer de cliënt leerbaar is, dan is de hulpverlening er op gericht dat de cliënt het zo veel mogelijk zelf kan doen:</a:t>
            </a:r>
            <a:br>
              <a:rPr lang="nl-NL" sz="1200" kern="1200" dirty="0">
                <a:solidFill>
                  <a:schemeClr val="tx1"/>
                </a:solidFill>
                <a:latin typeface="+mn-lt"/>
                <a:ea typeface="+mn-ea"/>
                <a:cs typeface="+mn-cs"/>
              </a:rPr>
            </a:br>
            <a:br>
              <a:rPr lang="nl-NL" sz="1200" kern="1200" dirty="0">
                <a:solidFill>
                  <a:schemeClr val="tx1"/>
                </a:solidFill>
                <a:latin typeface="+mn-lt"/>
                <a:ea typeface="+mn-ea"/>
                <a:cs typeface="+mn-cs"/>
              </a:rPr>
            </a:br>
            <a:r>
              <a:rPr lang="nl-NL" sz="1200" b="1" kern="1200" dirty="0">
                <a:solidFill>
                  <a:schemeClr val="tx1"/>
                </a:solidFill>
                <a:latin typeface="+mn-lt"/>
                <a:ea typeface="+mn-ea"/>
                <a:cs typeface="+mn-cs"/>
              </a:rPr>
              <a:t>Netwerk versterken</a:t>
            </a:r>
            <a:br>
              <a:rPr lang="nl-NL" sz="1200" b="1" kern="1200" dirty="0">
                <a:solidFill>
                  <a:schemeClr val="tx1"/>
                </a:solidFill>
                <a:latin typeface="+mn-lt"/>
                <a:ea typeface="+mn-ea"/>
                <a:cs typeface="+mn-cs"/>
              </a:rPr>
            </a:br>
            <a:r>
              <a:rPr lang="nl-NL" sz="1200" kern="1200" dirty="0">
                <a:solidFill>
                  <a:schemeClr val="tx1"/>
                </a:solidFill>
                <a:latin typeface="+mn-lt"/>
                <a:ea typeface="+mn-ea"/>
                <a:cs typeface="+mn-cs"/>
              </a:rPr>
              <a:t>Wanneer de cliënt niet of slechts zeer beperk leerbaar is, dan is het van belang dat de cliënt een beter netwerk om zich heen krijgt, zodat de cliënt niet volledig afhankelijk blijft van de hulpverlening.</a:t>
            </a:r>
          </a:p>
        </p:txBody>
      </p:sp>
      <p:sp>
        <p:nvSpPr>
          <p:cNvPr id="4" name="Tijdelijke aanduiding voor dianummer 3"/>
          <p:cNvSpPr>
            <a:spLocks noGrp="1"/>
          </p:cNvSpPr>
          <p:nvPr>
            <p:ph type="sldNum" sz="quarter" idx="10"/>
          </p:nvPr>
        </p:nvSpPr>
        <p:spPr/>
        <p:txBody>
          <a:bodyPr/>
          <a:lstStyle/>
          <a:p>
            <a:fld id="{F44C6863-5F93-461D-8802-5ACE83D9E9F7}" type="slidenum">
              <a:rPr lang="nl-NL" smtClean="0"/>
              <a:pPr/>
              <a:t>31</a:t>
            </a:fld>
            <a:endParaRPr lang="nl-NL"/>
          </a:p>
        </p:txBody>
      </p:sp>
    </p:spTree>
    <p:extLst>
      <p:ext uri="{BB962C8B-B14F-4D97-AF65-F5344CB8AC3E}">
        <p14:creationId xmlns:p14="http://schemas.microsoft.com/office/powerpoint/2010/main" val="2212229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sz="1200" b="0" kern="1200" dirty="0">
                <a:solidFill>
                  <a:schemeClr val="tx1"/>
                </a:solidFill>
                <a:latin typeface="+mn-lt"/>
                <a:ea typeface="+mn-ea"/>
                <a:cs typeface="+mn-cs"/>
              </a:rPr>
              <a:t>Het begeleiden van de cliënt is er op gericht dat de cliënt:</a:t>
            </a:r>
            <a:br>
              <a:rPr lang="nl-NL" sz="1200" b="0" kern="1200" dirty="0">
                <a:solidFill>
                  <a:schemeClr val="tx1"/>
                </a:solidFill>
                <a:latin typeface="+mn-lt"/>
                <a:ea typeface="+mn-ea"/>
                <a:cs typeface="+mn-cs"/>
              </a:rPr>
            </a:br>
            <a:r>
              <a:rPr lang="nl-NL" sz="1200" b="0" kern="1200" dirty="0">
                <a:solidFill>
                  <a:schemeClr val="tx1"/>
                </a:solidFill>
                <a:latin typeface="+mn-lt"/>
                <a:ea typeface="+mn-ea"/>
                <a:cs typeface="+mn-cs"/>
              </a:rPr>
              <a:t>- op tijd hulp zoekt</a:t>
            </a:r>
            <a:br>
              <a:rPr lang="nl-NL" sz="1200" b="0" kern="1200" dirty="0">
                <a:solidFill>
                  <a:schemeClr val="tx1"/>
                </a:solidFill>
                <a:latin typeface="+mn-lt"/>
                <a:ea typeface="+mn-ea"/>
                <a:cs typeface="+mn-cs"/>
              </a:rPr>
            </a:br>
            <a:r>
              <a:rPr lang="nl-NL" sz="1200" b="0" kern="1200" dirty="0">
                <a:solidFill>
                  <a:schemeClr val="tx1"/>
                </a:solidFill>
                <a:latin typeface="+mn-lt"/>
                <a:ea typeface="+mn-ea"/>
                <a:cs typeface="+mn-cs"/>
              </a:rPr>
              <a:t>- z’n eigen papieren kan ordenen en bewaren</a:t>
            </a:r>
            <a:br>
              <a:rPr lang="nl-NL" sz="1200" b="0" kern="1200" dirty="0">
                <a:solidFill>
                  <a:schemeClr val="tx1"/>
                </a:solidFill>
                <a:latin typeface="+mn-lt"/>
                <a:ea typeface="+mn-ea"/>
                <a:cs typeface="+mn-cs"/>
              </a:rPr>
            </a:br>
            <a:r>
              <a:rPr lang="nl-NL" sz="1200" b="0" kern="1200" dirty="0">
                <a:solidFill>
                  <a:schemeClr val="tx1"/>
                </a:solidFill>
                <a:latin typeface="+mn-lt"/>
                <a:ea typeface="+mn-ea"/>
                <a:cs typeface="+mn-cs"/>
              </a:rPr>
              <a:t>- zelf z’n papieren invult</a:t>
            </a:r>
            <a:br>
              <a:rPr lang="nl-NL" sz="1200" b="0" kern="1200" dirty="0">
                <a:solidFill>
                  <a:schemeClr val="tx1"/>
                </a:solidFill>
                <a:latin typeface="+mn-lt"/>
                <a:ea typeface="+mn-ea"/>
                <a:cs typeface="+mn-cs"/>
              </a:rPr>
            </a:br>
            <a:r>
              <a:rPr lang="nl-NL" sz="1200" b="0" kern="1200" dirty="0">
                <a:solidFill>
                  <a:schemeClr val="tx1"/>
                </a:solidFill>
                <a:latin typeface="+mn-lt"/>
                <a:ea typeface="+mn-ea"/>
                <a:cs typeface="+mn-cs"/>
              </a:rPr>
              <a:t>- zelf contact legt met instanties</a:t>
            </a:r>
            <a:br>
              <a:rPr lang="nl-NL" sz="1200" b="0" kern="1200" dirty="0">
                <a:solidFill>
                  <a:schemeClr val="tx1"/>
                </a:solidFill>
                <a:latin typeface="+mn-lt"/>
                <a:ea typeface="+mn-ea"/>
                <a:cs typeface="+mn-cs"/>
              </a:rPr>
            </a:br>
            <a:r>
              <a:rPr lang="nl-NL" sz="1200" b="0" kern="1200" dirty="0">
                <a:solidFill>
                  <a:schemeClr val="tx1"/>
                </a:solidFill>
                <a:latin typeface="+mn-lt"/>
                <a:ea typeface="+mn-ea"/>
                <a:cs typeface="+mn-cs"/>
              </a:rPr>
              <a:t>Hoe ver je met een bepaalde cliënt komt zal natuurlijk per cliënt verschillen.</a:t>
            </a:r>
            <a:br>
              <a:rPr lang="nl-NL" sz="1200" b="0" kern="1200" dirty="0">
                <a:solidFill>
                  <a:schemeClr val="tx1"/>
                </a:solidFill>
                <a:latin typeface="+mn-lt"/>
                <a:ea typeface="+mn-ea"/>
                <a:cs typeface="+mn-cs"/>
              </a:rPr>
            </a:br>
            <a:r>
              <a:rPr lang="nl-NL" sz="1200" b="0" kern="1200" dirty="0">
                <a:solidFill>
                  <a:schemeClr val="tx1"/>
                </a:solidFill>
                <a:latin typeface="+mn-lt"/>
                <a:ea typeface="+mn-ea"/>
                <a:cs typeface="+mn-cs"/>
              </a:rPr>
              <a:t>Min of meer eenvoudige begeleiding past binnen het sociaal raadsliedenwerk. Wanneer er intensievere begeleiding nodig is, dan moet de cliënt hier wellicht voor verwezen worden. Dit zal plaatselijk verschillend georganiseerd zijn.</a:t>
            </a:r>
            <a:endParaRPr lang="nl-NL" b="0" dirty="0"/>
          </a:p>
        </p:txBody>
      </p:sp>
      <p:sp>
        <p:nvSpPr>
          <p:cNvPr id="4" name="Tijdelijke aanduiding voor dianummer 3"/>
          <p:cNvSpPr>
            <a:spLocks noGrp="1"/>
          </p:cNvSpPr>
          <p:nvPr>
            <p:ph type="sldNum" sz="quarter" idx="10"/>
          </p:nvPr>
        </p:nvSpPr>
        <p:spPr/>
        <p:txBody>
          <a:bodyPr/>
          <a:lstStyle/>
          <a:p>
            <a:fld id="{F44C6863-5F93-461D-8802-5ACE83D9E9F7}" type="slidenum">
              <a:rPr lang="nl-NL" smtClean="0"/>
              <a:pPr/>
              <a:t>32</a:t>
            </a:fld>
            <a:endParaRPr lang="nl-NL"/>
          </a:p>
        </p:txBody>
      </p:sp>
    </p:spTree>
    <p:extLst>
      <p:ext uri="{BB962C8B-B14F-4D97-AF65-F5344CB8AC3E}">
        <p14:creationId xmlns:p14="http://schemas.microsoft.com/office/powerpoint/2010/main" val="248519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latin typeface="+mn-lt"/>
                <a:ea typeface="+mn-ea"/>
                <a:cs typeface="+mn-cs"/>
              </a:rPr>
              <a:t>Wanneer de cliënt niet of slechts zeer beperk leerbaar is dan is de begeleiding gericht op het versterken van het netwerk. Dat kan gaan om:</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 familie, vrienden;</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 vrijwilligers (maatjesproject e.d.)</a:t>
            </a:r>
            <a:br>
              <a:rPr lang="nl-NL" sz="1200" kern="1200" dirty="0">
                <a:solidFill>
                  <a:schemeClr val="tx1"/>
                </a:solidFill>
                <a:latin typeface="+mn-lt"/>
                <a:ea typeface="+mn-ea"/>
                <a:cs typeface="+mn-cs"/>
              </a:rPr>
            </a:br>
            <a:r>
              <a:rPr lang="nl-NL" sz="1200" kern="1200" dirty="0">
                <a:solidFill>
                  <a:schemeClr val="tx1"/>
                </a:solidFill>
                <a:latin typeface="+mn-lt"/>
                <a:ea typeface="+mn-ea"/>
                <a:cs typeface="+mn-cs"/>
              </a:rPr>
              <a:t>Voor het versterken van het netwerk van familie en vrienden zal wellicht ook verwezen kunnen/moeten worden naar het maatschappelijk werk.</a:t>
            </a:r>
          </a:p>
        </p:txBody>
      </p:sp>
      <p:sp>
        <p:nvSpPr>
          <p:cNvPr id="4" name="Tijdelijke aanduiding voor dianummer 3"/>
          <p:cNvSpPr>
            <a:spLocks noGrp="1"/>
          </p:cNvSpPr>
          <p:nvPr>
            <p:ph type="sldNum" sz="quarter" idx="10"/>
          </p:nvPr>
        </p:nvSpPr>
        <p:spPr/>
        <p:txBody>
          <a:bodyPr/>
          <a:lstStyle/>
          <a:p>
            <a:fld id="{F44C6863-5F93-461D-8802-5ACE83D9E9F7}" type="slidenum">
              <a:rPr lang="nl-NL" smtClean="0"/>
              <a:pPr/>
              <a:t>33</a:t>
            </a:fld>
            <a:endParaRPr lang="nl-NL"/>
          </a:p>
        </p:txBody>
      </p:sp>
    </p:spTree>
    <p:extLst>
      <p:ext uri="{BB962C8B-B14F-4D97-AF65-F5344CB8AC3E}">
        <p14:creationId xmlns:p14="http://schemas.microsoft.com/office/powerpoint/2010/main" val="3653922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wi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97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blauw">
    <p:bg>
      <p:bgPr>
        <a:solidFill>
          <a:schemeClr val="accent5">
            <a:lumMod val="50000"/>
          </a:schemeClr>
        </a:solidFill>
        <a:effectLst/>
      </p:bgPr>
    </p:bg>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alphaModFix/>
          </a:blip>
          <a:stretch>
            <a:fillRect/>
          </a:stretch>
        </p:blipFill>
        <p:spPr>
          <a:xfrm>
            <a:off x="3917729" y="3208615"/>
            <a:ext cx="5233354" cy="5287122"/>
          </a:xfrm>
          <a:prstGeom prst="rect">
            <a:avLst/>
          </a:prstGeom>
        </p:spPr>
      </p:pic>
      <p:sp>
        <p:nvSpPr>
          <p:cNvPr id="9" name="Text Placeholder 3"/>
          <p:cNvSpPr>
            <a:spLocks noGrp="1"/>
          </p:cNvSpPr>
          <p:nvPr>
            <p:ph type="body" sz="half" idx="2" hasCustomPrompt="1"/>
          </p:nvPr>
        </p:nvSpPr>
        <p:spPr>
          <a:xfrm>
            <a:off x="985942" y="2360914"/>
            <a:ext cx="7127202" cy="3831226"/>
          </a:xfrm>
          <a:prstGeom prst="rect">
            <a:avLst/>
          </a:prstGeom>
        </p:spPr>
        <p:txBody>
          <a:bodyPr lIns="0" tIns="0" rIns="0" bIns="0"/>
          <a:lstStyle>
            <a:lvl1pPr marL="0" indent="0">
              <a:lnSpc>
                <a:spcPts val="4600"/>
              </a:lnSpc>
              <a:spcBef>
                <a:spcPts val="600"/>
              </a:spcBef>
              <a:buNone/>
              <a:defRPr sz="3600" i="1" baseline="0">
                <a:solidFill>
                  <a:schemeClr val="bg1"/>
                </a:solidFill>
                <a:latin typeface="DI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 Quote lik om de tekststijl van het model te bewerken “</a:t>
            </a:r>
          </a:p>
        </p:txBody>
      </p:sp>
    </p:spTree>
    <p:extLst>
      <p:ext uri="{BB962C8B-B14F-4D97-AF65-F5344CB8AC3E}">
        <p14:creationId xmlns:p14="http://schemas.microsoft.com/office/powerpoint/2010/main" val="355844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geel">
    <p:bg>
      <p:bgPr>
        <a:solidFill>
          <a:srgbClr val="9D7620"/>
        </a:solidFill>
        <a:effectLst/>
      </p:bgPr>
    </p:bg>
    <p:spTree>
      <p:nvGrpSpPr>
        <p:cNvPr id="1" name=""/>
        <p:cNvGrpSpPr/>
        <p:nvPr/>
      </p:nvGrpSpPr>
      <p:grpSpPr>
        <a:xfrm>
          <a:off x="0" y="0"/>
          <a:ext cx="0" cy="0"/>
          <a:chOff x="0" y="0"/>
          <a:chExt cx="0" cy="0"/>
        </a:xfrm>
      </p:grpSpPr>
      <p:sp>
        <p:nvSpPr>
          <p:cNvPr id="9" name="Text Placeholder 3"/>
          <p:cNvSpPr>
            <a:spLocks noGrp="1"/>
          </p:cNvSpPr>
          <p:nvPr>
            <p:ph type="body" sz="half" idx="2" hasCustomPrompt="1"/>
          </p:nvPr>
        </p:nvSpPr>
        <p:spPr>
          <a:xfrm>
            <a:off x="985942" y="2360914"/>
            <a:ext cx="7127202" cy="3831226"/>
          </a:xfrm>
          <a:prstGeom prst="rect">
            <a:avLst/>
          </a:prstGeom>
        </p:spPr>
        <p:txBody>
          <a:bodyPr lIns="0" tIns="0" rIns="0" bIns="0"/>
          <a:lstStyle>
            <a:lvl1pPr marL="0" indent="0">
              <a:lnSpc>
                <a:spcPts val="4600"/>
              </a:lnSpc>
              <a:spcBef>
                <a:spcPts val="600"/>
              </a:spcBef>
              <a:buNone/>
              <a:defRPr sz="3600" i="1" baseline="0">
                <a:solidFill>
                  <a:schemeClr val="bg1"/>
                </a:solidFill>
                <a:latin typeface="DI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dirty="0"/>
              <a:t>“ Quote lik om de tekststijl van het model te bewerken “</a:t>
            </a:r>
          </a:p>
        </p:txBody>
      </p:sp>
      <p:pic>
        <p:nvPicPr>
          <p:cNvPr id="4" name="Afbeelding 3"/>
          <p:cNvPicPr>
            <a:picLocks noChangeAspect="1"/>
          </p:cNvPicPr>
          <p:nvPr userDrawn="1"/>
        </p:nvPicPr>
        <p:blipFill>
          <a:blip r:embed="rId2"/>
          <a:stretch>
            <a:fillRect/>
          </a:stretch>
        </p:blipFill>
        <p:spPr>
          <a:xfrm>
            <a:off x="3917730" y="3208616"/>
            <a:ext cx="5236554" cy="5290354"/>
          </a:xfrm>
          <a:prstGeom prst="rect">
            <a:avLst/>
          </a:prstGeom>
        </p:spPr>
      </p:pic>
    </p:spTree>
    <p:extLst>
      <p:ext uri="{BB962C8B-B14F-4D97-AF65-F5344CB8AC3E}">
        <p14:creationId xmlns:p14="http://schemas.microsoft.com/office/powerpoint/2010/main" val="46178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beelding kop breed">
    <p:bg>
      <p:bgPr>
        <a:solidFill>
          <a:schemeClr val="bg1">
            <a:lumMod val="75000"/>
          </a:schemeClr>
        </a:solidFill>
        <a:effectLst/>
      </p:bgPr>
    </p:bg>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0"/>
            <a:ext cx="9144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p>
        </p:txBody>
      </p:sp>
      <p:sp>
        <p:nvSpPr>
          <p:cNvPr id="4" name="Titel 1"/>
          <p:cNvSpPr>
            <a:spLocks noGrp="1"/>
          </p:cNvSpPr>
          <p:nvPr>
            <p:ph type="title" hasCustomPrompt="1"/>
          </p:nvPr>
        </p:nvSpPr>
        <p:spPr>
          <a:xfrm>
            <a:off x="985942" y="1683912"/>
            <a:ext cx="7127202" cy="1236652"/>
          </a:xfrm>
          <a:prstGeom prst="rect">
            <a:avLst/>
          </a:prstGeom>
        </p:spPr>
        <p:txBody>
          <a:bodyPr lIns="0" tIns="0" rIns="0" bIns="0"/>
          <a:lstStyle>
            <a:lvl1pPr algn="l">
              <a:lnSpc>
                <a:spcPts val="5000"/>
              </a:lnSpc>
              <a:defRPr sz="4000" b="1" i="0" cap="all" baseline="0">
                <a:solidFill>
                  <a:schemeClr val="bg1"/>
                </a:solidFill>
                <a:latin typeface="DIN"/>
              </a:defRPr>
            </a:lvl1pPr>
          </a:lstStyle>
          <a:p>
            <a:r>
              <a:rPr lang="nl-NL" dirty="0"/>
              <a:t>Titel Sed ut perspiciatis unde omnis iste natus</a:t>
            </a:r>
          </a:p>
        </p:txBody>
      </p:sp>
    </p:spTree>
    <p:extLst>
      <p:ext uri="{BB962C8B-B14F-4D97-AF65-F5344CB8AC3E}">
        <p14:creationId xmlns:p14="http://schemas.microsoft.com/office/powerpoint/2010/main" val="122559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beelding kop smal">
    <p:bg>
      <p:bgPr>
        <a:solidFill>
          <a:schemeClr val="bg1">
            <a:lumMod val="75000"/>
          </a:schemeClr>
        </a:solidFill>
        <a:effectLst/>
      </p:bgPr>
    </p:bg>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0"/>
            <a:ext cx="9144000"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p>
        </p:txBody>
      </p:sp>
      <p:sp>
        <p:nvSpPr>
          <p:cNvPr id="4" name="Titel 1"/>
          <p:cNvSpPr>
            <a:spLocks noGrp="1"/>
          </p:cNvSpPr>
          <p:nvPr>
            <p:ph type="title" hasCustomPrompt="1"/>
          </p:nvPr>
        </p:nvSpPr>
        <p:spPr>
          <a:xfrm>
            <a:off x="5299496" y="2045728"/>
            <a:ext cx="3138697" cy="2821462"/>
          </a:xfrm>
          <a:prstGeom prst="rect">
            <a:avLst/>
          </a:prstGeom>
        </p:spPr>
        <p:txBody>
          <a:bodyPr lIns="0" tIns="0" rIns="0" bIns="0" anchor="ctr"/>
          <a:lstStyle>
            <a:lvl1pPr algn="l">
              <a:lnSpc>
                <a:spcPts val="4800"/>
              </a:lnSpc>
              <a:defRPr sz="3200" b="1" i="0" cap="all">
                <a:solidFill>
                  <a:schemeClr val="bg1"/>
                </a:solidFill>
                <a:latin typeface="DIN"/>
              </a:defRPr>
            </a:lvl1pPr>
          </a:lstStyle>
          <a:p>
            <a:r>
              <a:rPr lang="nl-NL" dirty="0"/>
              <a:t>Titel Sed ut perspiciatis unde omnis</a:t>
            </a:r>
          </a:p>
        </p:txBody>
      </p:sp>
    </p:spTree>
    <p:extLst>
      <p:ext uri="{BB962C8B-B14F-4D97-AF65-F5344CB8AC3E}">
        <p14:creationId xmlns:p14="http://schemas.microsoft.com/office/powerpoint/2010/main" val="31777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 Afbeelding + bijschrift blauw">
    <p:bg>
      <p:bgPr>
        <a:solidFill>
          <a:srgbClr val="16596A"/>
        </a:solidFill>
        <a:effectLst/>
      </p:bgPr>
    </p:bg>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0"/>
            <a:ext cx="458643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nl-NL" dirty="0"/>
          </a:p>
        </p:txBody>
      </p:sp>
      <p:pic>
        <p:nvPicPr>
          <p:cNvPr id="6" name="Afbeelding 5"/>
          <p:cNvPicPr>
            <a:picLocks noChangeAspect="1"/>
          </p:cNvPicPr>
          <p:nvPr userDrawn="1"/>
        </p:nvPicPr>
        <p:blipFill>
          <a:blip r:embed="rId2"/>
          <a:stretch>
            <a:fillRect/>
          </a:stretch>
        </p:blipFill>
        <p:spPr>
          <a:xfrm>
            <a:off x="3917730" y="3208616"/>
            <a:ext cx="5236554" cy="5290354"/>
          </a:xfrm>
          <a:prstGeom prst="rect">
            <a:avLst/>
          </a:prstGeom>
        </p:spPr>
      </p:pic>
      <p:sp>
        <p:nvSpPr>
          <p:cNvPr id="4" name="Titel 1"/>
          <p:cNvSpPr>
            <a:spLocks noGrp="1"/>
          </p:cNvSpPr>
          <p:nvPr>
            <p:ph type="title" hasCustomPrompt="1"/>
          </p:nvPr>
        </p:nvSpPr>
        <p:spPr>
          <a:xfrm>
            <a:off x="5299496" y="2045728"/>
            <a:ext cx="3138697" cy="2821462"/>
          </a:xfrm>
          <a:prstGeom prst="rect">
            <a:avLst/>
          </a:prstGeom>
        </p:spPr>
        <p:txBody>
          <a:bodyPr lIns="0" tIns="0" rIns="0" bIns="0" anchor="ctr"/>
          <a:lstStyle>
            <a:lvl1pPr algn="l">
              <a:lnSpc>
                <a:spcPts val="4800"/>
              </a:lnSpc>
              <a:defRPr sz="3200" b="1" i="0" cap="all">
                <a:solidFill>
                  <a:schemeClr val="bg1"/>
                </a:solidFill>
                <a:latin typeface="DIN"/>
              </a:defRPr>
            </a:lvl1pPr>
          </a:lstStyle>
          <a:p>
            <a:r>
              <a:rPr lang="nl-NL" dirty="0"/>
              <a:t>Titel Sed ut perspiciatis unde omnis</a:t>
            </a:r>
          </a:p>
        </p:txBody>
      </p:sp>
    </p:spTree>
    <p:extLst>
      <p:ext uri="{BB962C8B-B14F-4D97-AF65-F5344CB8AC3E}">
        <p14:creationId xmlns:p14="http://schemas.microsoft.com/office/powerpoint/2010/main" val="110049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 Afbeelding + bijschrift geel">
    <p:bg>
      <p:bgPr>
        <a:solidFill>
          <a:srgbClr val="C78922"/>
        </a:solidFill>
        <a:effectLst/>
      </p:bgPr>
    </p:bg>
    <p:spTree>
      <p:nvGrpSpPr>
        <p:cNvPr id="1" name=""/>
        <p:cNvGrpSpPr/>
        <p:nvPr/>
      </p:nvGrpSpPr>
      <p:grpSpPr>
        <a:xfrm>
          <a:off x="0" y="0"/>
          <a:ext cx="0" cy="0"/>
          <a:chOff x="0" y="0"/>
          <a:chExt cx="0" cy="0"/>
        </a:xfrm>
      </p:grpSpPr>
      <p:sp>
        <p:nvSpPr>
          <p:cNvPr id="3" name="Tijdelijke aanduiding voor afbeelding 2"/>
          <p:cNvSpPr>
            <a:spLocks noGrp="1"/>
          </p:cNvSpPr>
          <p:nvPr>
            <p:ph type="pic" idx="1"/>
          </p:nvPr>
        </p:nvSpPr>
        <p:spPr>
          <a:xfrm>
            <a:off x="0" y="0"/>
            <a:ext cx="4586431"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Sleep de afbeelding naar de tijdelijke aanduiding of klik op het pictogram als u een afbeelding wilt toevoegen</a:t>
            </a:r>
            <a:endParaRPr lang="nl-NL" dirty="0"/>
          </a:p>
        </p:txBody>
      </p:sp>
      <p:pic>
        <p:nvPicPr>
          <p:cNvPr id="6" name="Afbeelding 5"/>
          <p:cNvPicPr>
            <a:picLocks noChangeAspect="1"/>
          </p:cNvPicPr>
          <p:nvPr userDrawn="1"/>
        </p:nvPicPr>
        <p:blipFill>
          <a:blip r:embed="rId2"/>
          <a:stretch>
            <a:fillRect/>
          </a:stretch>
        </p:blipFill>
        <p:spPr>
          <a:xfrm>
            <a:off x="3917730" y="3208616"/>
            <a:ext cx="5236554" cy="5290354"/>
          </a:xfrm>
          <a:prstGeom prst="rect">
            <a:avLst/>
          </a:prstGeom>
        </p:spPr>
      </p:pic>
      <p:sp>
        <p:nvSpPr>
          <p:cNvPr id="4" name="Titel 1"/>
          <p:cNvSpPr>
            <a:spLocks noGrp="1"/>
          </p:cNvSpPr>
          <p:nvPr>
            <p:ph type="title" hasCustomPrompt="1"/>
          </p:nvPr>
        </p:nvSpPr>
        <p:spPr>
          <a:xfrm>
            <a:off x="5299496" y="2045728"/>
            <a:ext cx="3138697" cy="2821462"/>
          </a:xfrm>
          <a:prstGeom prst="rect">
            <a:avLst/>
          </a:prstGeom>
        </p:spPr>
        <p:txBody>
          <a:bodyPr lIns="0" tIns="0" rIns="0" bIns="0" anchor="ctr"/>
          <a:lstStyle>
            <a:lvl1pPr algn="l">
              <a:lnSpc>
                <a:spcPts val="4800"/>
              </a:lnSpc>
              <a:defRPr sz="3200" b="1" i="0" cap="all">
                <a:solidFill>
                  <a:schemeClr val="bg1"/>
                </a:solidFill>
                <a:latin typeface="DIN"/>
              </a:defRPr>
            </a:lvl1pPr>
          </a:lstStyle>
          <a:p>
            <a:r>
              <a:rPr lang="nl-NL" dirty="0"/>
              <a:t>Titel Sed ut perspiciatis unde omnis</a:t>
            </a:r>
          </a:p>
        </p:txBody>
      </p:sp>
    </p:spTree>
    <p:extLst>
      <p:ext uri="{BB962C8B-B14F-4D97-AF65-F5344CB8AC3E}">
        <p14:creationId xmlns:p14="http://schemas.microsoft.com/office/powerpoint/2010/main" val="22713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uw">
    <p:bg>
      <p:bgPr>
        <a:solidFill>
          <a:schemeClr val="accent5">
            <a:lumMod val="50000"/>
          </a:schemeClr>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stretch>
            <a:fillRect/>
          </a:stretch>
        </p:blipFill>
        <p:spPr>
          <a:xfrm>
            <a:off x="3917730" y="3208616"/>
            <a:ext cx="5236554" cy="5290354"/>
          </a:xfrm>
          <a:prstGeom prst="rect">
            <a:avLst/>
          </a:prstGeom>
        </p:spPr>
      </p:pic>
    </p:spTree>
    <p:extLst>
      <p:ext uri="{BB962C8B-B14F-4D97-AF65-F5344CB8AC3E}">
        <p14:creationId xmlns:p14="http://schemas.microsoft.com/office/powerpoint/2010/main" val="98416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el">
    <p:bg>
      <p:bgPr>
        <a:solidFill>
          <a:srgbClr val="C78922"/>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stretch>
            <a:fillRect/>
          </a:stretch>
        </p:blipFill>
        <p:spPr>
          <a:xfrm>
            <a:off x="3917730" y="3208616"/>
            <a:ext cx="5236554" cy="5290354"/>
          </a:xfrm>
          <a:prstGeom prst="rect">
            <a:avLst/>
          </a:prstGeom>
        </p:spPr>
      </p:pic>
    </p:spTree>
    <p:extLst>
      <p:ext uri="{BB962C8B-B14F-4D97-AF65-F5344CB8AC3E}">
        <p14:creationId xmlns:p14="http://schemas.microsoft.com/office/powerpoint/2010/main" val="14171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it">
    <p:bg>
      <p:bgPr>
        <a:solidFill>
          <a:schemeClr val="bg1"/>
        </a:solidFill>
        <a:effectLst/>
      </p:bgPr>
    </p:bg>
    <p:spTree>
      <p:nvGrpSpPr>
        <p:cNvPr id="1" name=""/>
        <p:cNvGrpSpPr/>
        <p:nvPr/>
      </p:nvGrpSpPr>
      <p:grpSpPr>
        <a:xfrm>
          <a:off x="0" y="0"/>
          <a:ext cx="0" cy="0"/>
          <a:chOff x="0" y="0"/>
          <a:chExt cx="0" cy="0"/>
        </a:xfrm>
      </p:grpSpPr>
      <p:pic>
        <p:nvPicPr>
          <p:cNvPr id="2" name="Afbeelding 1"/>
          <p:cNvPicPr>
            <a:picLocks noChangeAspect="1"/>
          </p:cNvPicPr>
          <p:nvPr userDrawn="1"/>
        </p:nvPicPr>
        <p:blipFill>
          <a:blip r:embed="rId2">
            <a:alphaModFix/>
          </a:blip>
          <a:stretch>
            <a:fillRect/>
          </a:stretch>
        </p:blipFill>
        <p:spPr>
          <a:xfrm>
            <a:off x="3917729" y="3208615"/>
            <a:ext cx="5233354" cy="5287122"/>
          </a:xfrm>
          <a:prstGeom prst="rect">
            <a:avLst/>
          </a:prstGeom>
        </p:spPr>
      </p:pic>
    </p:spTree>
    <p:extLst>
      <p:ext uri="{BB962C8B-B14F-4D97-AF65-F5344CB8AC3E}">
        <p14:creationId xmlns:p14="http://schemas.microsoft.com/office/powerpoint/2010/main" val="402189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 tekst blauw">
    <p:bg>
      <p:bgPr>
        <a:solidFill>
          <a:srgbClr val="16596A"/>
        </a:solidFill>
        <a:effectLst/>
      </p:bgPr>
    </p:bg>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985942" y="1049289"/>
            <a:ext cx="7127202" cy="1340974"/>
          </a:xfrm>
          <a:prstGeom prst="rect">
            <a:avLst/>
          </a:prstGeom>
        </p:spPr>
        <p:txBody>
          <a:bodyPr lIns="0" tIns="0" rIns="0" bIns="0"/>
          <a:lstStyle>
            <a:lvl1pPr algn="l">
              <a:lnSpc>
                <a:spcPts val="5000"/>
              </a:lnSpc>
              <a:defRPr sz="4000" b="1" i="0" cap="all">
                <a:solidFill>
                  <a:schemeClr val="bg1"/>
                </a:solidFill>
                <a:latin typeface="DIN"/>
              </a:defRPr>
            </a:lvl1pPr>
          </a:lstStyle>
          <a:p>
            <a:r>
              <a:rPr lang="nl-NL" dirty="0"/>
              <a:t>Titel Sed ut perspiciatis unde omnis iste natus</a:t>
            </a:r>
          </a:p>
        </p:txBody>
      </p:sp>
      <p:sp>
        <p:nvSpPr>
          <p:cNvPr id="7" name="Text Placeholder 3"/>
          <p:cNvSpPr>
            <a:spLocks noGrp="1"/>
          </p:cNvSpPr>
          <p:nvPr>
            <p:ph type="body" sz="half" idx="2"/>
          </p:nvPr>
        </p:nvSpPr>
        <p:spPr>
          <a:xfrm>
            <a:off x="985942" y="2928572"/>
            <a:ext cx="7127202" cy="2964492"/>
          </a:xfrm>
          <a:prstGeom prst="rect">
            <a:avLst/>
          </a:prstGeom>
        </p:spPr>
        <p:txBody>
          <a:bodyPr lIns="0" tIns="0" rIns="0" bIns="0"/>
          <a:lstStyle>
            <a:lvl1pPr marL="0" indent="0">
              <a:lnSpc>
                <a:spcPts val="4600"/>
              </a:lnSpc>
              <a:spcBef>
                <a:spcPts val="600"/>
              </a:spcBef>
              <a:buNone/>
              <a:defRPr sz="3600" baseline="0">
                <a:solidFill>
                  <a:schemeClr val="bg1"/>
                </a:solidFill>
                <a:latin typeface="DI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pic>
        <p:nvPicPr>
          <p:cNvPr id="9" name="Afbeelding 8"/>
          <p:cNvPicPr>
            <a:picLocks noChangeAspect="1"/>
          </p:cNvPicPr>
          <p:nvPr userDrawn="1"/>
        </p:nvPicPr>
        <p:blipFill>
          <a:blip r:embed="rId2"/>
          <a:stretch>
            <a:fillRect/>
          </a:stretch>
        </p:blipFill>
        <p:spPr>
          <a:xfrm>
            <a:off x="3917729" y="3208615"/>
            <a:ext cx="5233354" cy="5287122"/>
          </a:xfrm>
          <a:prstGeom prst="rect">
            <a:avLst/>
          </a:prstGeom>
        </p:spPr>
      </p:pic>
    </p:spTree>
    <p:extLst>
      <p:ext uri="{BB962C8B-B14F-4D97-AF65-F5344CB8AC3E}">
        <p14:creationId xmlns:p14="http://schemas.microsoft.com/office/powerpoint/2010/main" val="57651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blauw geel">
    <p:bg>
      <p:bgPr>
        <a:solidFill>
          <a:srgbClr val="16596A"/>
        </a:solidFill>
        <a:effectLst/>
      </p:bgPr>
    </p:bg>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stretch>
            <a:fillRect/>
          </a:stretch>
        </p:blipFill>
        <p:spPr>
          <a:xfrm>
            <a:off x="3917730" y="3208616"/>
            <a:ext cx="5236554" cy="5290354"/>
          </a:xfrm>
          <a:prstGeom prst="rect">
            <a:avLst/>
          </a:prstGeom>
        </p:spPr>
      </p:pic>
      <p:pic>
        <p:nvPicPr>
          <p:cNvPr id="7" name="Afbeelding 6"/>
          <p:cNvPicPr>
            <a:picLocks noChangeAspect="1"/>
          </p:cNvPicPr>
          <p:nvPr userDrawn="1"/>
        </p:nvPicPr>
        <p:blipFill>
          <a:blip r:embed="rId3"/>
          <a:stretch>
            <a:fillRect/>
          </a:stretch>
        </p:blipFill>
        <p:spPr>
          <a:xfrm>
            <a:off x="1004364" y="1686373"/>
            <a:ext cx="5842713" cy="1540837"/>
          </a:xfrm>
          <a:prstGeom prst="rect">
            <a:avLst/>
          </a:prstGeom>
        </p:spPr>
      </p:pic>
    </p:spTree>
    <p:extLst>
      <p:ext uri="{BB962C8B-B14F-4D97-AF65-F5344CB8AC3E}">
        <p14:creationId xmlns:p14="http://schemas.microsoft.com/office/powerpoint/2010/main" val="126749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 tekst geel">
    <p:bg>
      <p:bgPr>
        <a:solidFill>
          <a:srgbClr val="9D7620"/>
        </a:solidFill>
        <a:effectLst/>
      </p:bgPr>
    </p:bg>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985942" y="1049289"/>
            <a:ext cx="7127202" cy="1340974"/>
          </a:xfrm>
          <a:prstGeom prst="rect">
            <a:avLst/>
          </a:prstGeom>
        </p:spPr>
        <p:txBody>
          <a:bodyPr lIns="0" tIns="0" rIns="0" bIns="0"/>
          <a:lstStyle>
            <a:lvl1pPr algn="l">
              <a:lnSpc>
                <a:spcPts val="5000"/>
              </a:lnSpc>
              <a:defRPr sz="4000" b="1" i="0" cap="all">
                <a:solidFill>
                  <a:schemeClr val="bg1"/>
                </a:solidFill>
                <a:latin typeface="DIN"/>
              </a:defRPr>
            </a:lvl1pPr>
          </a:lstStyle>
          <a:p>
            <a:r>
              <a:rPr lang="nl-NL" dirty="0"/>
              <a:t>Titel Sed ut perspiciatis unde omnis iste natus</a:t>
            </a:r>
          </a:p>
        </p:txBody>
      </p:sp>
      <p:sp>
        <p:nvSpPr>
          <p:cNvPr id="7" name="Text Placeholder 3"/>
          <p:cNvSpPr>
            <a:spLocks noGrp="1"/>
          </p:cNvSpPr>
          <p:nvPr>
            <p:ph type="body" sz="half" idx="2"/>
          </p:nvPr>
        </p:nvSpPr>
        <p:spPr>
          <a:xfrm>
            <a:off x="985942" y="2928572"/>
            <a:ext cx="7127202" cy="2964492"/>
          </a:xfrm>
          <a:prstGeom prst="rect">
            <a:avLst/>
          </a:prstGeom>
        </p:spPr>
        <p:txBody>
          <a:bodyPr lIns="0" tIns="0" rIns="0" bIns="0"/>
          <a:lstStyle>
            <a:lvl1pPr marL="0" indent="0">
              <a:lnSpc>
                <a:spcPts val="4600"/>
              </a:lnSpc>
              <a:spcBef>
                <a:spcPts val="600"/>
              </a:spcBef>
              <a:buNone/>
              <a:defRPr sz="3600" baseline="0">
                <a:solidFill>
                  <a:schemeClr val="bg1"/>
                </a:solidFill>
                <a:latin typeface="DI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pic>
        <p:nvPicPr>
          <p:cNvPr id="5" name="Afbeelding 4"/>
          <p:cNvPicPr>
            <a:picLocks noChangeAspect="1"/>
          </p:cNvPicPr>
          <p:nvPr userDrawn="1"/>
        </p:nvPicPr>
        <p:blipFill>
          <a:blip r:embed="rId2"/>
          <a:stretch>
            <a:fillRect/>
          </a:stretch>
        </p:blipFill>
        <p:spPr>
          <a:xfrm>
            <a:off x="3917730" y="3208616"/>
            <a:ext cx="5236554" cy="5290354"/>
          </a:xfrm>
          <a:prstGeom prst="rect">
            <a:avLst/>
          </a:prstGeom>
        </p:spPr>
      </p:pic>
    </p:spTree>
    <p:extLst>
      <p:ext uri="{BB962C8B-B14F-4D97-AF65-F5344CB8AC3E}">
        <p14:creationId xmlns:p14="http://schemas.microsoft.com/office/powerpoint/2010/main" val="377343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a:t>Klik om de stijl te bewerken</a:t>
            </a:r>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4D66CDC7-DB30-4E36-9FF7-37BA92B42E0A}" type="datetimeFigureOut">
              <a:rPr lang="nl-NL" smtClean="0"/>
              <a:pPr/>
              <a:t>05-02-20</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F19D1037-C6FC-4061-93F4-EADAD0B99B9D}" type="slidenum">
              <a:rPr lang="nl-NL" smtClean="0"/>
              <a:pPr/>
              <a:t>‹nr.›</a:t>
            </a:fld>
            <a:endParaRPr lang="nl-NL"/>
          </a:p>
        </p:txBody>
      </p:sp>
    </p:spTree>
    <p:extLst>
      <p:ext uri="{BB962C8B-B14F-4D97-AF65-F5344CB8AC3E}">
        <p14:creationId xmlns:p14="http://schemas.microsoft.com/office/powerpoint/2010/main" val="20040390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3DC66783-7B08-4C08-BCB2-3FC3E0F6C212}" type="datetimeFigureOut">
              <a:rPr lang="nl-NL" smtClean="0"/>
              <a:t>05-02-20</a:t>
            </a:fld>
            <a:endParaRPr lang="nl-NL"/>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nl-NL"/>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2B5A92A-BA97-4877-93D6-004A070C0432}" type="slidenum">
              <a:rPr lang="nl-NL" smtClean="0"/>
              <a:t>‹nr.›</a:t>
            </a:fld>
            <a:endParaRPr lang="nl-NL"/>
          </a:p>
        </p:txBody>
      </p:sp>
    </p:spTree>
    <p:extLst>
      <p:ext uri="{BB962C8B-B14F-4D97-AF65-F5344CB8AC3E}">
        <p14:creationId xmlns:p14="http://schemas.microsoft.com/office/powerpoint/2010/main" val="2443143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 geel">
    <p:bg>
      <p:bgPr>
        <a:solidFill>
          <a:srgbClr val="9D7620"/>
        </a:solidFill>
        <a:effectLst/>
      </p:bgPr>
    </p:bg>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stretch>
            <a:fillRect/>
          </a:stretch>
        </p:blipFill>
        <p:spPr>
          <a:xfrm>
            <a:off x="3917730" y="3208616"/>
            <a:ext cx="5236554" cy="5290354"/>
          </a:xfrm>
          <a:prstGeom prst="rect">
            <a:avLst/>
          </a:prstGeom>
        </p:spPr>
      </p:pic>
      <p:pic>
        <p:nvPicPr>
          <p:cNvPr id="4" name="Afbeelding 3"/>
          <p:cNvPicPr>
            <a:picLocks noChangeAspect="1"/>
          </p:cNvPicPr>
          <p:nvPr userDrawn="1"/>
        </p:nvPicPr>
        <p:blipFill>
          <a:blip r:embed="rId3"/>
          <a:stretch>
            <a:fillRect/>
          </a:stretch>
        </p:blipFill>
        <p:spPr>
          <a:xfrm>
            <a:off x="1004364" y="1686373"/>
            <a:ext cx="5842713" cy="1540837"/>
          </a:xfrm>
          <a:prstGeom prst="rect">
            <a:avLst/>
          </a:prstGeom>
        </p:spPr>
      </p:pic>
    </p:spTree>
    <p:extLst>
      <p:ext uri="{BB962C8B-B14F-4D97-AF65-F5344CB8AC3E}">
        <p14:creationId xmlns:p14="http://schemas.microsoft.com/office/powerpoint/2010/main" val="308248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rt blauw">
    <p:bg>
      <p:bgPr>
        <a:solidFill>
          <a:srgbClr val="16596A"/>
        </a:solidFill>
        <a:effectLst/>
      </p:bgPr>
    </p:bg>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stretch>
            <a:fillRect/>
          </a:stretch>
        </p:blipFill>
        <p:spPr>
          <a:xfrm>
            <a:off x="3917729" y="3208615"/>
            <a:ext cx="5233354" cy="5287122"/>
          </a:xfrm>
          <a:prstGeom prst="rect">
            <a:avLst/>
          </a:prstGeom>
        </p:spPr>
      </p:pic>
      <p:sp>
        <p:nvSpPr>
          <p:cNvPr id="2" name="Tekstvak 1"/>
          <p:cNvSpPr txBox="1"/>
          <p:nvPr userDrawn="1"/>
        </p:nvSpPr>
        <p:spPr>
          <a:xfrm>
            <a:off x="-1034024" y="3677956"/>
            <a:ext cx="184666" cy="369332"/>
          </a:xfrm>
          <a:prstGeom prst="rect">
            <a:avLst/>
          </a:prstGeom>
          <a:noFill/>
        </p:spPr>
        <p:txBody>
          <a:bodyPr wrap="none" rtlCol="0">
            <a:spAutoFit/>
          </a:bodyPr>
          <a:lstStyle/>
          <a:p>
            <a:endParaRPr lang="nl-NL" dirty="0"/>
          </a:p>
        </p:txBody>
      </p:sp>
      <p:pic>
        <p:nvPicPr>
          <p:cNvPr id="5" name="Afbeelding 4"/>
          <p:cNvPicPr>
            <a:picLocks noChangeAspect="1"/>
          </p:cNvPicPr>
          <p:nvPr userDrawn="1"/>
        </p:nvPicPr>
        <p:blipFill>
          <a:blip r:embed="rId3"/>
          <a:stretch>
            <a:fillRect/>
          </a:stretch>
        </p:blipFill>
        <p:spPr>
          <a:xfrm>
            <a:off x="1004364" y="1686373"/>
            <a:ext cx="5842713" cy="1540837"/>
          </a:xfrm>
          <a:prstGeom prst="rect">
            <a:avLst/>
          </a:prstGeom>
        </p:spPr>
      </p:pic>
    </p:spTree>
    <p:extLst>
      <p:ext uri="{BB962C8B-B14F-4D97-AF65-F5344CB8AC3E}">
        <p14:creationId xmlns:p14="http://schemas.microsoft.com/office/powerpoint/2010/main" val="337000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blauw">
    <p:bg>
      <p:bgPr>
        <a:solidFill>
          <a:srgbClr val="16596A"/>
        </a:solidFill>
        <a:effectLst/>
      </p:bgPr>
    </p:bg>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985942" y="2319535"/>
            <a:ext cx="7127202" cy="1862121"/>
          </a:xfrm>
          <a:prstGeom prst="rect">
            <a:avLst/>
          </a:prstGeom>
        </p:spPr>
        <p:txBody>
          <a:bodyPr lIns="0" tIns="0" rIns="0" bIns="0"/>
          <a:lstStyle>
            <a:lvl1pPr algn="l">
              <a:lnSpc>
                <a:spcPts val="5000"/>
              </a:lnSpc>
              <a:defRPr sz="4000" b="1" i="0" cap="all" baseline="0">
                <a:solidFill>
                  <a:schemeClr val="bg1"/>
                </a:solidFill>
                <a:latin typeface="DIN"/>
              </a:defRPr>
            </a:lvl1pPr>
          </a:lstStyle>
          <a:p>
            <a:r>
              <a:rPr lang="nl-NL" dirty="0"/>
              <a:t>Titel Sed ut perspiciatis unde omnis iste natuS</a:t>
            </a:r>
          </a:p>
        </p:txBody>
      </p:sp>
      <p:pic>
        <p:nvPicPr>
          <p:cNvPr id="5" name="Afbeelding 4"/>
          <p:cNvPicPr>
            <a:picLocks noChangeAspect="1"/>
          </p:cNvPicPr>
          <p:nvPr userDrawn="1"/>
        </p:nvPicPr>
        <p:blipFill>
          <a:blip r:embed="rId2"/>
          <a:stretch>
            <a:fillRect/>
          </a:stretch>
        </p:blipFill>
        <p:spPr>
          <a:xfrm>
            <a:off x="3917729" y="3208615"/>
            <a:ext cx="5233354" cy="5287122"/>
          </a:xfrm>
          <a:prstGeom prst="rect">
            <a:avLst/>
          </a:prstGeom>
        </p:spPr>
      </p:pic>
    </p:spTree>
    <p:extLst>
      <p:ext uri="{BB962C8B-B14F-4D97-AF65-F5344CB8AC3E}">
        <p14:creationId xmlns:p14="http://schemas.microsoft.com/office/powerpoint/2010/main" val="346051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zonder">
    <p:bg>
      <p:bgPr>
        <a:solidFill>
          <a:srgbClr val="16596A"/>
        </a:solidFill>
        <a:effectLst/>
      </p:bgPr>
    </p:bg>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985942" y="2317320"/>
            <a:ext cx="7127202" cy="1871999"/>
          </a:xfrm>
          <a:prstGeom prst="rect">
            <a:avLst/>
          </a:prstGeom>
        </p:spPr>
        <p:txBody>
          <a:bodyPr lIns="0" tIns="0" rIns="0" bIns="0"/>
          <a:lstStyle>
            <a:lvl1pPr algn="l">
              <a:lnSpc>
                <a:spcPts val="5000"/>
              </a:lnSpc>
              <a:defRPr sz="4000" b="1" i="0" cap="all" baseline="0">
                <a:solidFill>
                  <a:schemeClr val="bg1"/>
                </a:solidFill>
                <a:latin typeface="DIN"/>
              </a:defRPr>
            </a:lvl1pPr>
          </a:lstStyle>
          <a:p>
            <a:r>
              <a:rPr lang="nl-NL" dirty="0"/>
              <a:t>Titel Sed ut perspiciatis unde omnis iste natus</a:t>
            </a:r>
          </a:p>
        </p:txBody>
      </p:sp>
    </p:spTree>
    <p:extLst>
      <p:ext uri="{BB962C8B-B14F-4D97-AF65-F5344CB8AC3E}">
        <p14:creationId xmlns:p14="http://schemas.microsoft.com/office/powerpoint/2010/main" val="339191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geel">
    <p:bg>
      <p:bgPr>
        <a:solidFill>
          <a:srgbClr val="9D7620"/>
        </a:solidFill>
        <a:effectLst/>
      </p:bgPr>
    </p:bg>
    <p:spTree>
      <p:nvGrpSpPr>
        <p:cNvPr id="1" name=""/>
        <p:cNvGrpSpPr/>
        <p:nvPr/>
      </p:nvGrpSpPr>
      <p:grpSpPr>
        <a:xfrm>
          <a:off x="0" y="0"/>
          <a:ext cx="0" cy="0"/>
          <a:chOff x="0" y="0"/>
          <a:chExt cx="0" cy="0"/>
        </a:xfrm>
      </p:grpSpPr>
      <p:sp>
        <p:nvSpPr>
          <p:cNvPr id="3" name="Titel 1"/>
          <p:cNvSpPr>
            <a:spLocks noGrp="1"/>
          </p:cNvSpPr>
          <p:nvPr>
            <p:ph type="title" hasCustomPrompt="1"/>
          </p:nvPr>
        </p:nvSpPr>
        <p:spPr>
          <a:xfrm>
            <a:off x="985942" y="2317336"/>
            <a:ext cx="7127202" cy="1871999"/>
          </a:xfrm>
          <a:prstGeom prst="rect">
            <a:avLst/>
          </a:prstGeom>
        </p:spPr>
        <p:txBody>
          <a:bodyPr lIns="0" tIns="0" rIns="0" bIns="0"/>
          <a:lstStyle>
            <a:lvl1pPr algn="l">
              <a:lnSpc>
                <a:spcPts val="5000"/>
              </a:lnSpc>
              <a:defRPr sz="4000" b="1" i="0" cap="all" baseline="0">
                <a:solidFill>
                  <a:schemeClr val="bg1"/>
                </a:solidFill>
                <a:latin typeface="DIN"/>
              </a:defRPr>
            </a:lvl1pPr>
          </a:lstStyle>
          <a:p>
            <a:r>
              <a:rPr lang="nl-NL" dirty="0"/>
              <a:t>Titel Sed ut perspiciatis unde omnis iste natus</a:t>
            </a:r>
          </a:p>
        </p:txBody>
      </p:sp>
      <p:pic>
        <p:nvPicPr>
          <p:cNvPr id="6" name="Afbeelding 5"/>
          <p:cNvPicPr>
            <a:picLocks noChangeAspect="1"/>
          </p:cNvPicPr>
          <p:nvPr userDrawn="1"/>
        </p:nvPicPr>
        <p:blipFill>
          <a:blip r:embed="rId2"/>
          <a:stretch>
            <a:fillRect/>
          </a:stretch>
        </p:blipFill>
        <p:spPr>
          <a:xfrm>
            <a:off x="3917730" y="3208616"/>
            <a:ext cx="5236554" cy="5290354"/>
          </a:xfrm>
          <a:prstGeom prst="rect">
            <a:avLst/>
          </a:prstGeom>
        </p:spPr>
      </p:pic>
    </p:spTree>
    <p:extLst>
      <p:ext uri="{BB962C8B-B14F-4D97-AF65-F5344CB8AC3E}">
        <p14:creationId xmlns:p14="http://schemas.microsoft.com/office/powerpoint/2010/main" val="251466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blauw">
    <p:bg>
      <p:bgPr>
        <a:solidFill>
          <a:schemeClr val="accent5">
            <a:lumMod val="50000"/>
          </a:schemeClr>
        </a:solidFill>
        <a:effectLst/>
      </p:bgPr>
    </p:bg>
    <p:spTree>
      <p:nvGrpSpPr>
        <p:cNvPr id="1" name=""/>
        <p:cNvGrpSpPr/>
        <p:nvPr/>
      </p:nvGrpSpPr>
      <p:grpSpPr>
        <a:xfrm>
          <a:off x="0" y="0"/>
          <a:ext cx="0" cy="0"/>
          <a:chOff x="0" y="0"/>
          <a:chExt cx="0" cy="0"/>
        </a:xfrm>
      </p:grpSpPr>
      <p:pic>
        <p:nvPicPr>
          <p:cNvPr id="5" name="Afbeelding 4"/>
          <p:cNvPicPr>
            <a:picLocks noChangeAspect="1"/>
          </p:cNvPicPr>
          <p:nvPr userDrawn="1"/>
        </p:nvPicPr>
        <p:blipFill>
          <a:blip r:embed="rId2">
            <a:alphaModFix/>
          </a:blip>
          <a:stretch>
            <a:fillRect/>
          </a:stretch>
        </p:blipFill>
        <p:spPr>
          <a:xfrm>
            <a:off x="3917729" y="3208615"/>
            <a:ext cx="5233354" cy="5287122"/>
          </a:xfrm>
          <a:prstGeom prst="rect">
            <a:avLst/>
          </a:prstGeom>
        </p:spPr>
      </p:pic>
      <p:sp>
        <p:nvSpPr>
          <p:cNvPr id="9" name="Text Placeholder 3"/>
          <p:cNvSpPr>
            <a:spLocks noGrp="1"/>
          </p:cNvSpPr>
          <p:nvPr>
            <p:ph type="body" sz="half" idx="2"/>
          </p:nvPr>
        </p:nvSpPr>
        <p:spPr>
          <a:xfrm>
            <a:off x="985942" y="2359508"/>
            <a:ext cx="7127202" cy="3831226"/>
          </a:xfrm>
          <a:prstGeom prst="rect">
            <a:avLst/>
          </a:prstGeom>
        </p:spPr>
        <p:txBody>
          <a:bodyPr lIns="0" tIns="0" rIns="0" bIns="0"/>
          <a:lstStyle>
            <a:lvl1pPr marL="0" indent="0">
              <a:lnSpc>
                <a:spcPts val="4600"/>
              </a:lnSpc>
              <a:spcBef>
                <a:spcPts val="600"/>
              </a:spcBef>
              <a:buNone/>
              <a:defRPr sz="3600" baseline="0">
                <a:solidFill>
                  <a:schemeClr val="bg1"/>
                </a:solidFill>
                <a:latin typeface="DI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Tree>
    <p:extLst>
      <p:ext uri="{BB962C8B-B14F-4D97-AF65-F5344CB8AC3E}">
        <p14:creationId xmlns:p14="http://schemas.microsoft.com/office/powerpoint/2010/main" val="101594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geel">
    <p:bg>
      <p:bgPr>
        <a:solidFill>
          <a:srgbClr val="9D7620"/>
        </a:solidFill>
        <a:effectLst/>
      </p:bgPr>
    </p:bg>
    <p:spTree>
      <p:nvGrpSpPr>
        <p:cNvPr id="1" name=""/>
        <p:cNvGrpSpPr/>
        <p:nvPr/>
      </p:nvGrpSpPr>
      <p:grpSpPr>
        <a:xfrm>
          <a:off x="0" y="0"/>
          <a:ext cx="0" cy="0"/>
          <a:chOff x="0" y="0"/>
          <a:chExt cx="0" cy="0"/>
        </a:xfrm>
      </p:grpSpPr>
      <p:sp>
        <p:nvSpPr>
          <p:cNvPr id="9" name="Text Placeholder 3"/>
          <p:cNvSpPr>
            <a:spLocks noGrp="1"/>
          </p:cNvSpPr>
          <p:nvPr>
            <p:ph type="body" sz="half" idx="2"/>
          </p:nvPr>
        </p:nvSpPr>
        <p:spPr>
          <a:xfrm>
            <a:off x="985942" y="2360914"/>
            <a:ext cx="7127202" cy="3831226"/>
          </a:xfrm>
          <a:prstGeom prst="rect">
            <a:avLst/>
          </a:prstGeom>
        </p:spPr>
        <p:txBody>
          <a:bodyPr lIns="0" tIns="0" rIns="0" bIns="0"/>
          <a:lstStyle>
            <a:lvl1pPr marL="0" indent="0">
              <a:lnSpc>
                <a:spcPts val="4600"/>
              </a:lnSpc>
              <a:spcBef>
                <a:spcPts val="600"/>
              </a:spcBef>
              <a:buNone/>
              <a:defRPr sz="3600" baseline="0">
                <a:solidFill>
                  <a:schemeClr val="bg1"/>
                </a:solidFill>
                <a:latin typeface="DIN"/>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pic>
        <p:nvPicPr>
          <p:cNvPr id="6" name="Afbeelding 5"/>
          <p:cNvPicPr>
            <a:picLocks noChangeAspect="1"/>
          </p:cNvPicPr>
          <p:nvPr userDrawn="1"/>
        </p:nvPicPr>
        <p:blipFill>
          <a:blip r:embed="rId2"/>
          <a:stretch>
            <a:fillRect/>
          </a:stretch>
        </p:blipFill>
        <p:spPr>
          <a:xfrm>
            <a:off x="3917730" y="3208616"/>
            <a:ext cx="5236554" cy="5290354"/>
          </a:xfrm>
          <a:prstGeom prst="rect">
            <a:avLst/>
          </a:prstGeom>
        </p:spPr>
      </p:pic>
    </p:spTree>
    <p:extLst>
      <p:ext uri="{BB962C8B-B14F-4D97-AF65-F5344CB8AC3E}">
        <p14:creationId xmlns:p14="http://schemas.microsoft.com/office/powerpoint/2010/main" val="169611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20389"/>
      </p:ext>
    </p:extLst>
  </p:cSld>
  <p:clrMap bg1="lt1" tx1="dk1" bg2="lt2" tx2="dk2" accent1="accent1" accent2="accent2" accent3="accent3" accent4="accent4" accent5="accent5" accent6="accent6" hlink="hlink" folHlink="folHlink"/>
  <p:sldLayoutIdLst>
    <p:sldLayoutId id="2147483684" r:id="rId1"/>
    <p:sldLayoutId id="2147483660" r:id="rId2"/>
    <p:sldLayoutId id="2147483662" r:id="rId3"/>
    <p:sldLayoutId id="2147483658" r:id="rId4"/>
    <p:sldLayoutId id="2147483649" r:id="rId5"/>
    <p:sldLayoutId id="2147483683" r:id="rId6"/>
    <p:sldLayoutId id="2147483678" r:id="rId7"/>
    <p:sldLayoutId id="2147483659" r:id="rId8"/>
    <p:sldLayoutId id="2147483679" r:id="rId9"/>
    <p:sldLayoutId id="2147483680" r:id="rId10"/>
    <p:sldLayoutId id="2147483681" r:id="rId11"/>
    <p:sldLayoutId id="2147483657" r:id="rId12"/>
    <p:sldLayoutId id="2147483663" r:id="rId13"/>
    <p:sldLayoutId id="2147483682" r:id="rId14"/>
    <p:sldLayoutId id="2147483674" r:id="rId15"/>
    <p:sldLayoutId id="2147483666" r:id="rId16"/>
    <p:sldLayoutId id="2147483667" r:id="rId17"/>
    <p:sldLayoutId id="2147483668" r:id="rId18"/>
    <p:sldLayoutId id="2147483672" r:id="rId19"/>
    <p:sldLayoutId id="2147483685" r:id="rId20"/>
    <p:sldLayoutId id="2147483686" r:id="rId21"/>
    <p:sldLayoutId id="2147483687"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WuyPuH9ojCE"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2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2066619" y="2319197"/>
            <a:ext cx="184666"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218914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0067119-EA37-A648-AA70-0AE4076BCB15}"/>
              </a:ext>
            </a:extLst>
          </p:cNvPr>
          <p:cNvPicPr>
            <a:picLocks noChangeAspect="1"/>
          </p:cNvPicPr>
          <p:nvPr/>
        </p:nvPicPr>
        <p:blipFill>
          <a:blip r:embed="rId2"/>
          <a:stretch>
            <a:fillRect/>
          </a:stretch>
        </p:blipFill>
        <p:spPr>
          <a:xfrm>
            <a:off x="0" y="0"/>
            <a:ext cx="9143478" cy="6759147"/>
          </a:xfrm>
          <a:prstGeom prst="rect">
            <a:avLst/>
          </a:prstGeom>
        </p:spPr>
      </p:pic>
    </p:spTree>
    <p:extLst>
      <p:ext uri="{BB962C8B-B14F-4D97-AF65-F5344CB8AC3E}">
        <p14:creationId xmlns:p14="http://schemas.microsoft.com/office/powerpoint/2010/main" val="12090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6A40E596-F166-0A4C-9C60-5A80A9E2B2DA}"/>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4815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201A32-F917-4054-99B1-7FD510A2EC9A}"/>
              </a:ext>
            </a:extLst>
          </p:cNvPr>
          <p:cNvSpPr txBox="1">
            <a:spLocks/>
          </p:cNvSpPr>
          <p:nvPr/>
        </p:nvSpPr>
        <p:spPr bwMode="auto">
          <a:xfrm>
            <a:off x="1371600" y="152400"/>
            <a:ext cx="6373813" cy="990600"/>
          </a:xfrm>
          <a:prstGeom prst="rect">
            <a:avLst/>
          </a:prstGeom>
          <a:noFill/>
          <a:ln>
            <a:noFill/>
          </a:ln>
          <a:extLst>
            <a:ext uri="{909E8E84-426E-40dd-AFC4-6F175D3DCCD1}"/>
            <a:ext uri="{91240B29-F687-4f45-9708-019B960494DF}"/>
          </a:extLst>
        </p:spPr>
        <p:txBody>
          <a:bodyPr anchor="ctr"/>
          <a:lstStyle>
            <a:lvl1pPr algn="l" rtl="0" fontAlgn="base">
              <a:spcBef>
                <a:spcPct val="0"/>
              </a:spcBef>
              <a:spcAft>
                <a:spcPct val="0"/>
              </a:spcAft>
              <a:defRPr sz="4400" kern="1200">
                <a:solidFill>
                  <a:schemeClr val="tx2"/>
                </a:solidFill>
                <a:latin typeface="+mj-lt"/>
                <a:ea typeface="MS PGothic" pitchFamily="34" charset="-128"/>
                <a:cs typeface="+mj-cs"/>
              </a:defRPr>
            </a:lvl1pPr>
            <a:lvl2pPr algn="l" rtl="0" fontAlgn="base">
              <a:spcBef>
                <a:spcPct val="0"/>
              </a:spcBef>
              <a:spcAft>
                <a:spcPct val="0"/>
              </a:spcAft>
              <a:defRPr sz="4400">
                <a:solidFill>
                  <a:schemeClr val="tx2"/>
                </a:solidFill>
                <a:latin typeface="Tw Cen MT" pitchFamily="34" charset="0"/>
                <a:ea typeface="MS PGothic" pitchFamily="34" charset="-128"/>
              </a:defRPr>
            </a:lvl2pPr>
            <a:lvl3pPr algn="l" rtl="0" fontAlgn="base">
              <a:spcBef>
                <a:spcPct val="0"/>
              </a:spcBef>
              <a:spcAft>
                <a:spcPct val="0"/>
              </a:spcAft>
              <a:defRPr sz="4400">
                <a:solidFill>
                  <a:schemeClr val="tx2"/>
                </a:solidFill>
                <a:latin typeface="Tw Cen MT" pitchFamily="34" charset="0"/>
                <a:ea typeface="MS PGothic" pitchFamily="34" charset="-128"/>
              </a:defRPr>
            </a:lvl3pPr>
            <a:lvl4pPr algn="l" rtl="0" fontAlgn="base">
              <a:spcBef>
                <a:spcPct val="0"/>
              </a:spcBef>
              <a:spcAft>
                <a:spcPct val="0"/>
              </a:spcAft>
              <a:defRPr sz="4400">
                <a:solidFill>
                  <a:schemeClr val="tx2"/>
                </a:solidFill>
                <a:latin typeface="Tw Cen MT" pitchFamily="34" charset="0"/>
                <a:ea typeface="MS PGothic" pitchFamily="34" charset="-128"/>
              </a:defRPr>
            </a:lvl4pPr>
            <a:lvl5pPr algn="l" rtl="0" fontAlgn="base">
              <a:spcBef>
                <a:spcPct val="0"/>
              </a:spcBef>
              <a:spcAft>
                <a:spcPct val="0"/>
              </a:spcAft>
              <a:defRPr sz="4400">
                <a:solidFill>
                  <a:schemeClr val="tx2"/>
                </a:solidFill>
                <a:latin typeface="Tw Cen MT" pitchFamily="34" charset="0"/>
                <a:ea typeface="MS PGothic" pitchFamily="34" charset="-128"/>
              </a:defRPr>
            </a:lvl5pPr>
            <a:lvl6pPr marL="457200" algn="l" rtl="0" fontAlgn="base">
              <a:spcBef>
                <a:spcPct val="0"/>
              </a:spcBef>
              <a:spcAft>
                <a:spcPct val="0"/>
              </a:spcAft>
              <a:defRPr sz="4400">
                <a:solidFill>
                  <a:schemeClr val="tx2"/>
                </a:solidFill>
                <a:latin typeface="Tw Cen MT" pitchFamily="34" charset="0"/>
                <a:ea typeface="MS PGothic" pitchFamily="34" charset="-128"/>
              </a:defRPr>
            </a:lvl6pPr>
            <a:lvl7pPr marL="914400" algn="l" rtl="0" fontAlgn="base">
              <a:spcBef>
                <a:spcPct val="0"/>
              </a:spcBef>
              <a:spcAft>
                <a:spcPct val="0"/>
              </a:spcAft>
              <a:defRPr sz="4400">
                <a:solidFill>
                  <a:schemeClr val="tx2"/>
                </a:solidFill>
                <a:latin typeface="Tw Cen MT" pitchFamily="34" charset="0"/>
                <a:ea typeface="MS PGothic" pitchFamily="34" charset="-128"/>
              </a:defRPr>
            </a:lvl7pPr>
            <a:lvl8pPr marL="1371600" algn="l" rtl="0" fontAlgn="base">
              <a:spcBef>
                <a:spcPct val="0"/>
              </a:spcBef>
              <a:spcAft>
                <a:spcPct val="0"/>
              </a:spcAft>
              <a:defRPr sz="4400">
                <a:solidFill>
                  <a:schemeClr val="tx2"/>
                </a:solidFill>
                <a:latin typeface="Tw Cen MT" pitchFamily="34" charset="0"/>
                <a:ea typeface="MS PGothic" pitchFamily="34" charset="-128"/>
              </a:defRPr>
            </a:lvl8pPr>
            <a:lvl9pPr marL="1828800" algn="l" rtl="0" fontAlgn="base">
              <a:spcBef>
                <a:spcPct val="0"/>
              </a:spcBef>
              <a:spcAft>
                <a:spcPct val="0"/>
              </a:spcAft>
              <a:defRPr sz="4400">
                <a:solidFill>
                  <a:schemeClr val="tx2"/>
                </a:solidFill>
                <a:latin typeface="Tw Cen MT" pitchFamily="34" charset="0"/>
                <a:ea typeface="MS PGothic" pitchFamily="34" charset="-128"/>
              </a:defRPr>
            </a:lvl9pPr>
          </a:lstStyle>
          <a:p>
            <a:pPr eaLnBrk="1" hangingPunct="1">
              <a:defRPr/>
            </a:pPr>
            <a:r>
              <a:rPr lang="nl-NL" sz="2800" dirty="0">
                <a:solidFill>
                  <a:schemeClr val="tx1">
                    <a:lumMod val="65000"/>
                    <a:lumOff val="35000"/>
                  </a:schemeClr>
                </a:solidFill>
                <a:latin typeface="Arial" panose="020B0604020202020204" pitchFamily="34" charset="0"/>
                <a:cs typeface="Arial" panose="020B0604020202020204" pitchFamily="34" charset="0"/>
              </a:rPr>
              <a:t>Hoe beïnvloedt stress gedrag?</a:t>
            </a:r>
          </a:p>
        </p:txBody>
      </p:sp>
      <p:pic>
        <p:nvPicPr>
          <p:cNvPr id="3" name="Afbeelding 6">
            <a:extLst>
              <a:ext uri="{FF2B5EF4-FFF2-40B4-BE49-F238E27FC236}">
                <a16:creationId xmlns:a16="http://schemas.microsoft.com/office/drawing/2014/main" id="{7B284C43-D73F-4249-A93B-5E7C00E67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285875"/>
            <a:ext cx="70199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495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50E62-B87C-C946-9568-0F3EE3F90226}"/>
              </a:ext>
            </a:extLst>
          </p:cNvPr>
          <p:cNvSpPr>
            <a:spLocks noGrp="1"/>
          </p:cNvSpPr>
          <p:nvPr>
            <p:ph type="title"/>
          </p:nvPr>
        </p:nvSpPr>
        <p:spPr/>
        <p:txBody>
          <a:bodyPr/>
          <a:lstStyle/>
          <a:p>
            <a:endParaRPr lang="nl-NL" dirty="0"/>
          </a:p>
        </p:txBody>
      </p:sp>
      <p:pic>
        <p:nvPicPr>
          <p:cNvPr id="3" name="Afbeelding 2">
            <a:extLst>
              <a:ext uri="{FF2B5EF4-FFF2-40B4-BE49-F238E27FC236}">
                <a16:creationId xmlns:a16="http://schemas.microsoft.com/office/drawing/2014/main" id="{BD5DBCBC-1156-E349-8CB0-B7927D5BC34F}"/>
              </a:ext>
            </a:extLst>
          </p:cNvPr>
          <p:cNvPicPr>
            <a:picLocks noChangeAspect="1"/>
          </p:cNvPicPr>
          <p:nvPr/>
        </p:nvPicPr>
        <p:blipFill>
          <a:blip r:embed="rId2"/>
          <a:stretch>
            <a:fillRect/>
          </a:stretch>
        </p:blipFill>
        <p:spPr>
          <a:xfrm>
            <a:off x="342900" y="958850"/>
            <a:ext cx="8458200" cy="4940300"/>
          </a:xfrm>
          <a:prstGeom prst="rect">
            <a:avLst/>
          </a:prstGeom>
        </p:spPr>
      </p:pic>
    </p:spTree>
    <p:extLst>
      <p:ext uri="{BB962C8B-B14F-4D97-AF65-F5344CB8AC3E}">
        <p14:creationId xmlns:p14="http://schemas.microsoft.com/office/powerpoint/2010/main" val="3163576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FC3C6B-D703-A74C-BDC6-02BC8071745E}"/>
              </a:ext>
            </a:extLst>
          </p:cNvPr>
          <p:cNvSpPr>
            <a:spLocks noGrp="1"/>
          </p:cNvSpPr>
          <p:nvPr>
            <p:ph type="title"/>
          </p:nvPr>
        </p:nvSpPr>
        <p:spPr/>
        <p:txBody>
          <a:bodyPr/>
          <a:lstStyle/>
          <a:p>
            <a:r>
              <a:rPr lang="nl-NL" dirty="0"/>
              <a:t>Prefrontale cortex</a:t>
            </a:r>
            <a:br>
              <a:rPr lang="nl-NL" dirty="0"/>
            </a:br>
            <a:r>
              <a:rPr lang="nl-NL" dirty="0"/>
              <a:t>Executieve functie</a:t>
            </a:r>
          </a:p>
        </p:txBody>
      </p:sp>
      <p:sp>
        <p:nvSpPr>
          <p:cNvPr id="3" name="Tijdelijke aanduiding voor tekst 2">
            <a:extLst>
              <a:ext uri="{FF2B5EF4-FFF2-40B4-BE49-F238E27FC236}">
                <a16:creationId xmlns:a16="http://schemas.microsoft.com/office/drawing/2014/main" id="{590572EB-BF6F-8043-BB8D-304D67D91FF9}"/>
              </a:ext>
            </a:extLst>
          </p:cNvPr>
          <p:cNvSpPr>
            <a:spLocks noGrp="1"/>
          </p:cNvSpPr>
          <p:nvPr>
            <p:ph type="body" sz="half" idx="2"/>
          </p:nvPr>
        </p:nvSpPr>
        <p:spPr/>
        <p:txBody>
          <a:bodyPr/>
          <a:lstStyle/>
          <a:p>
            <a:r>
              <a:rPr lang="nl-NL" sz="2800" dirty="0"/>
              <a:t>- Werkgeheugen: informatie vasthouden</a:t>
            </a:r>
          </a:p>
          <a:p>
            <a:r>
              <a:rPr lang="nl-NL" sz="2800" dirty="0"/>
              <a:t>- Impulsbeheersing: verleidingen )</a:t>
            </a:r>
          </a:p>
          <a:p>
            <a:r>
              <a:rPr lang="nl-NL" sz="2800" dirty="0"/>
              <a:t>- Cognitieve </a:t>
            </a:r>
            <a:r>
              <a:rPr lang="nl-NL" sz="2800" dirty="0" err="1"/>
              <a:t>functies:schakelen</a:t>
            </a:r>
            <a:endParaRPr lang="nl-NL" sz="2800" dirty="0"/>
          </a:p>
        </p:txBody>
      </p:sp>
    </p:spTree>
    <p:extLst>
      <p:ext uri="{BB962C8B-B14F-4D97-AF65-F5344CB8AC3E}">
        <p14:creationId xmlns:p14="http://schemas.microsoft.com/office/powerpoint/2010/main" val="51134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006AC39-AF74-450A-9C3F-3E19B32F2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950" y="212725"/>
            <a:ext cx="15240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el 1">
            <a:extLst>
              <a:ext uri="{FF2B5EF4-FFF2-40B4-BE49-F238E27FC236}">
                <a16:creationId xmlns:a16="http://schemas.microsoft.com/office/drawing/2014/main" id="{6DDF1DD8-FF27-4FF4-A64B-8EF169B47E31}"/>
              </a:ext>
            </a:extLst>
          </p:cNvPr>
          <p:cNvSpPr txBox="1">
            <a:spLocks/>
          </p:cNvSpPr>
          <p:nvPr/>
        </p:nvSpPr>
        <p:spPr bwMode="auto">
          <a:xfrm>
            <a:off x="1600200" y="304800"/>
            <a:ext cx="3657600" cy="869950"/>
          </a:xfrm>
          <a:prstGeom prst="rect">
            <a:avLst/>
          </a:prstGeom>
          <a:noFill/>
          <a:ln>
            <a:noFill/>
          </a:ln>
          <a:extLst>
            <a:ext uri="{909E8E84-426E-40dd-AFC4-6F175D3DCCD1}"/>
            <a:ext uri="{91240B29-F687-4f45-9708-019B960494DF}"/>
          </a:extLst>
        </p:spPr>
        <p:txBody>
          <a:bodyPr anchor="ctr"/>
          <a:lstStyle>
            <a:lvl1pPr algn="l" rtl="0" fontAlgn="base">
              <a:spcBef>
                <a:spcPct val="0"/>
              </a:spcBef>
              <a:spcAft>
                <a:spcPct val="0"/>
              </a:spcAft>
              <a:defRPr sz="4400" kern="1200">
                <a:solidFill>
                  <a:schemeClr val="tx2"/>
                </a:solidFill>
                <a:latin typeface="+mj-lt"/>
                <a:ea typeface="MS PGothic" pitchFamily="34" charset="-128"/>
                <a:cs typeface="+mj-cs"/>
              </a:defRPr>
            </a:lvl1pPr>
            <a:lvl2pPr algn="l" rtl="0" fontAlgn="base">
              <a:spcBef>
                <a:spcPct val="0"/>
              </a:spcBef>
              <a:spcAft>
                <a:spcPct val="0"/>
              </a:spcAft>
              <a:defRPr sz="4400">
                <a:solidFill>
                  <a:schemeClr val="tx2"/>
                </a:solidFill>
                <a:latin typeface="Tw Cen MT" pitchFamily="34" charset="0"/>
                <a:ea typeface="MS PGothic" pitchFamily="34" charset="-128"/>
              </a:defRPr>
            </a:lvl2pPr>
            <a:lvl3pPr algn="l" rtl="0" fontAlgn="base">
              <a:spcBef>
                <a:spcPct val="0"/>
              </a:spcBef>
              <a:spcAft>
                <a:spcPct val="0"/>
              </a:spcAft>
              <a:defRPr sz="4400">
                <a:solidFill>
                  <a:schemeClr val="tx2"/>
                </a:solidFill>
                <a:latin typeface="Tw Cen MT" pitchFamily="34" charset="0"/>
                <a:ea typeface="MS PGothic" pitchFamily="34" charset="-128"/>
              </a:defRPr>
            </a:lvl3pPr>
            <a:lvl4pPr algn="l" rtl="0" fontAlgn="base">
              <a:spcBef>
                <a:spcPct val="0"/>
              </a:spcBef>
              <a:spcAft>
                <a:spcPct val="0"/>
              </a:spcAft>
              <a:defRPr sz="4400">
                <a:solidFill>
                  <a:schemeClr val="tx2"/>
                </a:solidFill>
                <a:latin typeface="Tw Cen MT" pitchFamily="34" charset="0"/>
                <a:ea typeface="MS PGothic" pitchFamily="34" charset="-128"/>
              </a:defRPr>
            </a:lvl4pPr>
            <a:lvl5pPr algn="l" rtl="0" fontAlgn="base">
              <a:spcBef>
                <a:spcPct val="0"/>
              </a:spcBef>
              <a:spcAft>
                <a:spcPct val="0"/>
              </a:spcAft>
              <a:defRPr sz="4400">
                <a:solidFill>
                  <a:schemeClr val="tx2"/>
                </a:solidFill>
                <a:latin typeface="Tw Cen MT" pitchFamily="34" charset="0"/>
                <a:ea typeface="MS PGothic" pitchFamily="34" charset="-128"/>
              </a:defRPr>
            </a:lvl5pPr>
            <a:lvl6pPr marL="457200" algn="l" rtl="0" fontAlgn="base">
              <a:spcBef>
                <a:spcPct val="0"/>
              </a:spcBef>
              <a:spcAft>
                <a:spcPct val="0"/>
              </a:spcAft>
              <a:defRPr sz="4400">
                <a:solidFill>
                  <a:schemeClr val="tx2"/>
                </a:solidFill>
                <a:latin typeface="Tw Cen MT" pitchFamily="34" charset="0"/>
                <a:ea typeface="MS PGothic" pitchFamily="34" charset="-128"/>
              </a:defRPr>
            </a:lvl6pPr>
            <a:lvl7pPr marL="914400" algn="l" rtl="0" fontAlgn="base">
              <a:spcBef>
                <a:spcPct val="0"/>
              </a:spcBef>
              <a:spcAft>
                <a:spcPct val="0"/>
              </a:spcAft>
              <a:defRPr sz="4400">
                <a:solidFill>
                  <a:schemeClr val="tx2"/>
                </a:solidFill>
                <a:latin typeface="Tw Cen MT" pitchFamily="34" charset="0"/>
                <a:ea typeface="MS PGothic" pitchFamily="34" charset="-128"/>
              </a:defRPr>
            </a:lvl7pPr>
            <a:lvl8pPr marL="1371600" algn="l" rtl="0" fontAlgn="base">
              <a:spcBef>
                <a:spcPct val="0"/>
              </a:spcBef>
              <a:spcAft>
                <a:spcPct val="0"/>
              </a:spcAft>
              <a:defRPr sz="4400">
                <a:solidFill>
                  <a:schemeClr val="tx2"/>
                </a:solidFill>
                <a:latin typeface="Tw Cen MT" pitchFamily="34" charset="0"/>
                <a:ea typeface="MS PGothic" pitchFamily="34" charset="-128"/>
              </a:defRPr>
            </a:lvl8pPr>
            <a:lvl9pPr marL="1828800" algn="l" rtl="0" fontAlgn="base">
              <a:spcBef>
                <a:spcPct val="0"/>
              </a:spcBef>
              <a:spcAft>
                <a:spcPct val="0"/>
              </a:spcAft>
              <a:defRPr sz="4400">
                <a:solidFill>
                  <a:schemeClr val="tx2"/>
                </a:solidFill>
                <a:latin typeface="Tw Cen MT" pitchFamily="34" charset="0"/>
                <a:ea typeface="MS PGothic" pitchFamily="34" charset="-128"/>
              </a:defRPr>
            </a:lvl9pPr>
          </a:lstStyle>
          <a:p>
            <a:pPr eaLnBrk="1" hangingPunct="1">
              <a:defRPr/>
            </a:pPr>
            <a:r>
              <a:rPr lang="nl-NL" sz="2800" dirty="0">
                <a:solidFill>
                  <a:schemeClr val="tx1">
                    <a:lumMod val="75000"/>
                    <a:lumOff val="25000"/>
                  </a:schemeClr>
                </a:solidFill>
                <a:latin typeface="Arial" panose="020B0604020202020204" pitchFamily="34" charset="0"/>
                <a:cs typeface="Arial" panose="020B0604020202020204" pitchFamily="34" charset="0"/>
              </a:rPr>
              <a:t>Prefrontale cortex</a:t>
            </a:r>
          </a:p>
        </p:txBody>
      </p:sp>
      <p:sp>
        <p:nvSpPr>
          <p:cNvPr id="4" name="Tijdelijke aanduiding voor inhoud 4">
            <a:extLst>
              <a:ext uri="{FF2B5EF4-FFF2-40B4-BE49-F238E27FC236}">
                <a16:creationId xmlns:a16="http://schemas.microsoft.com/office/drawing/2014/main" id="{0B9DAB78-FC01-462C-96F4-E62CA7158CC3}"/>
              </a:ext>
            </a:extLst>
          </p:cNvPr>
          <p:cNvSpPr txBox="1">
            <a:spLocks noChangeArrowheads="1"/>
          </p:cNvSpPr>
          <p:nvPr/>
        </p:nvSpPr>
        <p:spPr bwMode="auto">
          <a:xfrm>
            <a:off x="554038" y="2160588"/>
            <a:ext cx="388620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ct val="20000"/>
              </a:spcBef>
              <a:buClr>
                <a:srgbClr val="F48300"/>
              </a:buClr>
              <a:buFont typeface="Arial" panose="020B0604020202020204" pitchFamily="34" charset="0"/>
              <a:buChar char="•"/>
              <a:defRPr sz="2400">
                <a:solidFill>
                  <a:schemeClr val="bg2"/>
                </a:solidFill>
                <a:latin typeface="Arial" panose="020B0604020202020204" pitchFamily="34" charset="0"/>
                <a:ea typeface="MS PGothic" panose="020B0600070205080204" pitchFamily="34" charset="-128"/>
              </a:defRPr>
            </a:lvl1pPr>
            <a:lvl2pPr marL="639763" indent="-27305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2pPr>
            <a:lvl3pPr marL="11430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3pPr>
            <a:lvl4pPr marL="16002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4pPr>
            <a:lvl5pPr marL="20574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9pPr>
          </a:lstStyle>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Plannen</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Organiseren</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Tijdmanagement</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Werkgeheugen</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Metacognitie</a:t>
            </a:r>
          </a:p>
        </p:txBody>
      </p:sp>
      <p:sp>
        <p:nvSpPr>
          <p:cNvPr id="5" name="Tijdelijke aanduiding voor inhoud 6">
            <a:extLst>
              <a:ext uri="{FF2B5EF4-FFF2-40B4-BE49-F238E27FC236}">
                <a16:creationId xmlns:a16="http://schemas.microsoft.com/office/drawing/2014/main" id="{B1D3B935-A6DB-4955-8110-2527569756A0}"/>
              </a:ext>
            </a:extLst>
          </p:cNvPr>
          <p:cNvSpPr txBox="1">
            <a:spLocks noChangeArrowheads="1"/>
          </p:cNvSpPr>
          <p:nvPr/>
        </p:nvSpPr>
        <p:spPr bwMode="auto">
          <a:xfrm>
            <a:off x="4727575" y="2093913"/>
            <a:ext cx="401955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ct val="20000"/>
              </a:spcBef>
              <a:buClr>
                <a:srgbClr val="F48300"/>
              </a:buClr>
              <a:buFont typeface="Arial" panose="020B0604020202020204" pitchFamily="34" charset="0"/>
              <a:buChar char="•"/>
              <a:defRPr sz="2400">
                <a:solidFill>
                  <a:schemeClr val="bg2"/>
                </a:solidFill>
                <a:latin typeface="Arial" panose="020B0604020202020204" pitchFamily="34" charset="0"/>
                <a:ea typeface="MS PGothic" panose="020B0600070205080204" pitchFamily="34" charset="-128"/>
              </a:defRPr>
            </a:lvl1pPr>
            <a:lvl2pPr marL="639763" indent="-27305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2pPr>
            <a:lvl3pPr marL="11430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3pPr>
            <a:lvl4pPr marL="16002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4pPr>
            <a:lvl5pPr marL="20574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9pPr>
          </a:lstStyle>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Impulsbeheersing</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Emotieregulatie</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Taak initiatie</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Aandacht vasthouden</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Mentale flexibiliteit</a:t>
            </a:r>
          </a:p>
          <a:p>
            <a:pPr eaLnBrk="1" hangingPunct="1">
              <a:spcBef>
                <a:spcPts val="700"/>
              </a:spcBef>
              <a:buClr>
                <a:srgbClr val="DD8047"/>
              </a:buClr>
              <a:buSzPct val="60000"/>
              <a:buFont typeface="Wingdings" panose="05000000000000000000" pitchFamily="2" charset="2"/>
              <a:buChar char=""/>
            </a:pPr>
            <a:r>
              <a:rPr lang="nl-NL" altLang="nl-NL" sz="2000">
                <a:solidFill>
                  <a:srgbClr val="000000"/>
                </a:solidFill>
                <a:cs typeface="Arial" panose="020B0604020202020204" pitchFamily="34" charset="0"/>
              </a:rPr>
              <a:t>Doorzettingsvermogen</a:t>
            </a:r>
          </a:p>
          <a:p>
            <a:pPr eaLnBrk="1" hangingPunct="1">
              <a:spcBef>
                <a:spcPts val="700"/>
              </a:spcBef>
              <a:buClr>
                <a:srgbClr val="DD8047"/>
              </a:buClr>
              <a:buSzPct val="60000"/>
              <a:buFont typeface="Wingdings" panose="05000000000000000000" pitchFamily="2" charset="2"/>
              <a:buChar char=""/>
            </a:pPr>
            <a:endParaRPr lang="nl-NL" altLang="nl-NL" sz="2000">
              <a:solidFill>
                <a:srgbClr val="000000"/>
              </a:solidFill>
              <a:cs typeface="Arial" panose="020B0604020202020204" pitchFamily="34" charset="0"/>
            </a:endParaRPr>
          </a:p>
          <a:p>
            <a:pPr eaLnBrk="1" hangingPunct="1">
              <a:spcBef>
                <a:spcPts val="700"/>
              </a:spcBef>
              <a:buClr>
                <a:srgbClr val="DD8047"/>
              </a:buClr>
              <a:buSzPct val="60000"/>
              <a:buFont typeface="Wingdings" panose="05000000000000000000" pitchFamily="2" charset="2"/>
              <a:buChar char=""/>
            </a:pPr>
            <a:endParaRPr lang="nl-NL" altLang="nl-NL" sz="2000">
              <a:solidFill>
                <a:srgbClr val="000000"/>
              </a:solidFill>
              <a:cs typeface="Arial" panose="020B0604020202020204" pitchFamily="34" charset="0"/>
            </a:endParaRPr>
          </a:p>
        </p:txBody>
      </p:sp>
      <p:sp>
        <p:nvSpPr>
          <p:cNvPr id="6" name="Tijdelijke aanduiding voor tekst 3">
            <a:extLst>
              <a:ext uri="{FF2B5EF4-FFF2-40B4-BE49-F238E27FC236}">
                <a16:creationId xmlns:a16="http://schemas.microsoft.com/office/drawing/2014/main" id="{743CBB7A-DAD0-4E19-B378-DA7F64A7F575}"/>
              </a:ext>
            </a:extLst>
          </p:cNvPr>
          <p:cNvSpPr txBox="1">
            <a:spLocks noChangeArrowheads="1"/>
          </p:cNvSpPr>
          <p:nvPr/>
        </p:nvSpPr>
        <p:spPr bwMode="auto">
          <a:xfrm>
            <a:off x="536575" y="1406525"/>
            <a:ext cx="3886200" cy="476250"/>
          </a:xfrm>
          <a:prstGeom prst="rect">
            <a:avLst/>
          </a:prstGeom>
          <a:solidFill>
            <a:srgbClr val="F483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48300"/>
              </a:buClr>
              <a:buFont typeface="Arial" panose="020B0604020202020204" pitchFamily="34" charset="0"/>
              <a:buChar char="•"/>
              <a:defRPr sz="2400">
                <a:solidFill>
                  <a:schemeClr val="bg2"/>
                </a:solidFill>
                <a:latin typeface="Arial" panose="020B0604020202020204" pitchFamily="34" charset="0"/>
                <a:ea typeface="MS PGothic" panose="020B0600070205080204" pitchFamily="34" charset="-128"/>
              </a:defRPr>
            </a:lvl1pPr>
            <a:lvl2pPr marL="639763" indent="-27305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2pPr>
            <a:lvl3pPr marL="11430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3pPr>
            <a:lvl4pPr marL="16002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4pPr>
            <a:lvl5pPr marL="20574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9pPr>
          </a:lstStyle>
          <a:p>
            <a:pPr eaLnBrk="1" hangingPunct="1">
              <a:spcBef>
                <a:spcPts val="700"/>
              </a:spcBef>
              <a:buClr>
                <a:srgbClr val="DD8047"/>
              </a:buClr>
              <a:buSzPct val="60000"/>
              <a:buFontTx/>
              <a:buNone/>
            </a:pPr>
            <a:r>
              <a:rPr lang="nl-NL" altLang="nl-NL" sz="2000" b="1">
                <a:solidFill>
                  <a:srgbClr val="FFFFFF"/>
                </a:solidFill>
                <a:cs typeface="Arial" panose="020B0604020202020204" pitchFamily="34" charset="0"/>
              </a:rPr>
              <a:t>Denkfuncties</a:t>
            </a:r>
          </a:p>
        </p:txBody>
      </p:sp>
      <p:sp>
        <p:nvSpPr>
          <p:cNvPr id="7" name="Tijdelijke aanduiding voor tekst 5">
            <a:extLst>
              <a:ext uri="{FF2B5EF4-FFF2-40B4-BE49-F238E27FC236}">
                <a16:creationId xmlns:a16="http://schemas.microsoft.com/office/drawing/2014/main" id="{865A8ABC-87C2-4E07-82B7-82999CA54355}"/>
              </a:ext>
            </a:extLst>
          </p:cNvPr>
          <p:cNvSpPr txBox="1">
            <a:spLocks/>
          </p:cNvSpPr>
          <p:nvPr/>
        </p:nvSpPr>
        <p:spPr bwMode="auto">
          <a:xfrm>
            <a:off x="4727575" y="1423988"/>
            <a:ext cx="3886200" cy="474662"/>
          </a:xfrm>
          <a:prstGeom prst="rect">
            <a:avLst/>
          </a:prstGeom>
          <a:solidFill>
            <a:schemeClr val="accent1">
              <a:lumMod val="75000"/>
            </a:schemeClr>
          </a:solidFill>
          <a:ln>
            <a:noFill/>
          </a:ln>
          <a:extLst>
            <a:ext uri="{909E8E84-426E-40dd-AFC4-6F175D3DCCD1}"/>
            <a:ext uri="{91240B29-F687-4f45-9708-019B960494DF}"/>
          </a:extLst>
        </p:spPr>
        <p:txBody>
          <a:bodyPr anchor="ctr"/>
          <a:lstStyle>
            <a:lvl1pPr marL="0" indent="0" algn="l" rtl="0" fontAlgn="base">
              <a:spcBef>
                <a:spcPts val="700"/>
              </a:spcBef>
              <a:spcAft>
                <a:spcPct val="0"/>
              </a:spcAft>
              <a:buClr>
                <a:schemeClr val="accent2"/>
              </a:buClr>
              <a:buSzPct val="60000"/>
              <a:buFontTx/>
              <a:buNone/>
              <a:defRPr sz="2000" b="1" kern="1200">
                <a:solidFill>
                  <a:srgbClr val="FFFFFF"/>
                </a:solidFill>
                <a:latin typeface="+mn-lt"/>
                <a:ea typeface="MS PGothic" pitchFamily="34" charset="-128"/>
                <a:cs typeface="+mn-cs"/>
              </a:defRPr>
            </a:lvl1pPr>
            <a:lvl2pPr marL="639763" indent="-273050" algn="l" rtl="0" fontAlgn="base">
              <a:spcBef>
                <a:spcPts val="550"/>
              </a:spcBef>
              <a:spcAft>
                <a:spcPct val="0"/>
              </a:spcAft>
              <a:buClr>
                <a:schemeClr val="accent1"/>
              </a:buClr>
              <a:buSzPct val="70000"/>
              <a:buFont typeface="Wingdings 2" pitchFamily="18" charset="2"/>
              <a:buChar char=""/>
              <a:defRPr sz="2600" kern="1200">
                <a:solidFill>
                  <a:schemeClr val="tx1"/>
                </a:solidFill>
                <a:latin typeface="+mn-lt"/>
                <a:ea typeface="MS PGothic" pitchFamily="34" charset="-128"/>
                <a:cs typeface="+mn-cs"/>
              </a:defRPr>
            </a:lvl2pPr>
            <a:lvl3pPr marL="914400" indent="-228600" algn="l" rtl="0" fontAlgn="base">
              <a:spcBef>
                <a:spcPts val="500"/>
              </a:spcBef>
              <a:spcAft>
                <a:spcPct val="0"/>
              </a:spcAft>
              <a:buClr>
                <a:schemeClr val="accent2"/>
              </a:buClr>
              <a:buSzPct val="75000"/>
              <a:buFont typeface="Wingdings" pitchFamily="2" charset="2"/>
              <a:buChar char=""/>
              <a:defRPr sz="2300" kern="1200">
                <a:solidFill>
                  <a:schemeClr val="tx1"/>
                </a:solidFill>
                <a:latin typeface="+mn-lt"/>
                <a:ea typeface="MS PGothic" pitchFamily="34" charset="-128"/>
                <a:cs typeface="+mn-cs"/>
              </a:defRPr>
            </a:lvl3pPr>
            <a:lvl4pPr marL="1371600" indent="-228600" algn="l" rtl="0" fontAlgn="base">
              <a:spcBef>
                <a:spcPts val="400"/>
              </a:spcBef>
              <a:spcAft>
                <a:spcPct val="0"/>
              </a:spcAft>
              <a:buClr>
                <a:srgbClr val="A5AB81"/>
              </a:buClr>
              <a:buSzPct val="75000"/>
              <a:buFont typeface="Wingdings" pitchFamily="2" charset="2"/>
              <a:buChar char=""/>
              <a:defRPr sz="2000" kern="1200">
                <a:solidFill>
                  <a:schemeClr val="tx1"/>
                </a:solidFill>
                <a:latin typeface="+mn-lt"/>
                <a:ea typeface="MS PGothic" pitchFamily="34" charset="-128"/>
                <a:cs typeface="+mn-cs"/>
              </a:defRPr>
            </a:lvl4pPr>
            <a:lvl5pPr marL="1828800" indent="-228600" algn="l" rtl="0" fontAlgn="base">
              <a:spcBef>
                <a:spcPts val="400"/>
              </a:spcBef>
              <a:spcAft>
                <a:spcPct val="0"/>
              </a:spcAft>
              <a:buClr>
                <a:srgbClr val="D8B25C"/>
              </a:buClr>
              <a:buSzPct val="65000"/>
              <a:buFont typeface="Wingdings" pitchFamily="2" charset="2"/>
              <a:buChar char=""/>
              <a:defRPr sz="2000" kern="1200">
                <a:solidFill>
                  <a:schemeClr val="tx1"/>
                </a:solidFill>
                <a:latin typeface="+mn-lt"/>
                <a:ea typeface="MS PGothic" pitchFamily="34"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eaLnBrk="1" hangingPunct="1">
              <a:buClr>
                <a:srgbClr val="DD8047"/>
              </a:buClr>
              <a:defRPr/>
            </a:pPr>
            <a:r>
              <a:rPr lang="nl-NL">
                <a:latin typeface="Arial" panose="020B0604020202020204" pitchFamily="34" charset="0"/>
                <a:cs typeface="Arial" panose="020B0604020202020204" pitchFamily="34" charset="0"/>
              </a:rPr>
              <a:t>Regulatiefuncties</a:t>
            </a:r>
            <a:endParaRPr lang="nl-NL" dirty="0">
              <a:latin typeface="Arial" panose="020B0604020202020204" pitchFamily="34" charset="0"/>
              <a:cs typeface="Arial" panose="020B0604020202020204" pitchFamily="34" charset="0"/>
            </a:endParaRPr>
          </a:p>
        </p:txBody>
      </p:sp>
      <p:sp>
        <p:nvSpPr>
          <p:cNvPr id="8" name="Afgeronde rechthoek 6">
            <a:extLst>
              <a:ext uri="{FF2B5EF4-FFF2-40B4-BE49-F238E27FC236}">
                <a16:creationId xmlns:a16="http://schemas.microsoft.com/office/drawing/2014/main" id="{D5FEE930-FC4F-45F0-BD60-83CB92E43A82}"/>
              </a:ext>
            </a:extLst>
          </p:cNvPr>
          <p:cNvSpPr/>
          <p:nvPr/>
        </p:nvSpPr>
        <p:spPr>
          <a:xfrm>
            <a:off x="990600" y="4987925"/>
            <a:ext cx="7305675" cy="565150"/>
          </a:xfrm>
          <a:prstGeom prst="roundRect">
            <a:avLst/>
          </a:prstGeom>
          <a:solidFill>
            <a:srgbClr val="FF0000"/>
          </a:solidFill>
          <a:ln w="19050" cap="flat" cmpd="sng" algn="ctr">
            <a:solidFill>
              <a:srgbClr val="94B6D2">
                <a:shade val="50000"/>
              </a:srgbClr>
            </a:solidFill>
            <a:prstDash val="solid"/>
          </a:ln>
          <a:effectLst/>
        </p:spPr>
        <p:txBody>
          <a:bodyPr anchor="ctr"/>
          <a:lstStyle/>
          <a:p>
            <a:pPr algn="ctr" eaLnBrk="1" fontAlgn="auto" hangingPunct="1">
              <a:spcBef>
                <a:spcPts val="0"/>
              </a:spcBef>
              <a:spcAft>
                <a:spcPts val="0"/>
              </a:spcAft>
              <a:defRPr/>
            </a:pPr>
            <a:r>
              <a:rPr lang="nl-NL" sz="2000" b="1" kern="0" dirty="0">
                <a:solidFill>
                  <a:prstClr val="white"/>
                </a:solidFill>
                <a:latin typeface="Arial" panose="020B0604020202020204" pitchFamily="34" charset="0"/>
                <a:ea typeface="+mn-ea"/>
                <a:cs typeface="Arial" panose="020B0604020202020204" pitchFamily="34" charset="0"/>
              </a:rPr>
              <a:t>Nodig om doelen te bereiken </a:t>
            </a:r>
          </a:p>
        </p:txBody>
      </p:sp>
    </p:spTree>
    <p:extLst>
      <p:ext uri="{BB962C8B-B14F-4D97-AF65-F5344CB8AC3E}">
        <p14:creationId xmlns:p14="http://schemas.microsoft.com/office/powerpoint/2010/main" val="131412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AF58B19-C42A-49FB-AEE7-A843A4DA887E}"/>
              </a:ext>
            </a:extLst>
          </p:cNvPr>
          <p:cNvSpPr/>
          <p:nvPr/>
        </p:nvSpPr>
        <p:spPr>
          <a:xfrm>
            <a:off x="1740877" y="2384865"/>
            <a:ext cx="5512777" cy="954107"/>
          </a:xfrm>
          <a:prstGeom prst="rect">
            <a:avLst/>
          </a:prstGeom>
        </p:spPr>
        <p:txBody>
          <a:bodyPr wrap="square">
            <a:spAutoFit/>
          </a:bodyPr>
          <a:lstStyle/>
          <a:p>
            <a:r>
              <a:rPr lang="nl-NL" sz="2800" dirty="0">
                <a:hlinkClick r:id="rId3"/>
              </a:rPr>
              <a:t>https://www.youtube.com/watch?v=WuyPuH9ojCE</a:t>
            </a:r>
            <a:r>
              <a:rPr lang="nl-NL" sz="2800" dirty="0"/>
              <a:t> </a:t>
            </a:r>
          </a:p>
        </p:txBody>
      </p:sp>
      <p:pic>
        <p:nvPicPr>
          <p:cNvPr id="6" name="Afbeelding 5">
            <a:extLst>
              <a:ext uri="{FF2B5EF4-FFF2-40B4-BE49-F238E27FC236}">
                <a16:creationId xmlns:a16="http://schemas.microsoft.com/office/drawing/2014/main" id="{5A862078-C286-4AE4-A3F3-8CE26FC51928}"/>
              </a:ext>
            </a:extLst>
          </p:cNvPr>
          <p:cNvPicPr>
            <a:picLocks noChangeAspect="1"/>
          </p:cNvPicPr>
          <p:nvPr/>
        </p:nvPicPr>
        <p:blipFill>
          <a:blip r:embed="rId4"/>
          <a:stretch>
            <a:fillRect/>
          </a:stretch>
        </p:blipFill>
        <p:spPr>
          <a:xfrm>
            <a:off x="6383116" y="3616131"/>
            <a:ext cx="2286198" cy="1999661"/>
          </a:xfrm>
          <a:prstGeom prst="rect">
            <a:avLst/>
          </a:prstGeom>
        </p:spPr>
      </p:pic>
    </p:spTree>
    <p:extLst>
      <p:ext uri="{BB962C8B-B14F-4D97-AF65-F5344CB8AC3E}">
        <p14:creationId xmlns:p14="http://schemas.microsoft.com/office/powerpoint/2010/main" val="147274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7">
            <a:extLst>
              <a:ext uri="{FF2B5EF4-FFF2-40B4-BE49-F238E27FC236}">
                <a16:creationId xmlns:a16="http://schemas.microsoft.com/office/drawing/2014/main" id="{011944F7-4539-48D6-A210-560B716B554D}"/>
              </a:ext>
            </a:extLst>
          </p:cNvPr>
          <p:cNvSpPr txBox="1">
            <a:spLocks/>
          </p:cNvSpPr>
          <p:nvPr/>
        </p:nvSpPr>
        <p:spPr bwMode="auto">
          <a:xfrm>
            <a:off x="612775" y="1219200"/>
            <a:ext cx="8153400" cy="3276600"/>
          </a:xfrm>
          <a:prstGeom prst="rect">
            <a:avLst/>
          </a:prstGeom>
          <a:noFill/>
          <a:ln w="9525">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19088" indent="-319088">
              <a:spcBef>
                <a:spcPct val="20000"/>
              </a:spcBef>
              <a:buClr>
                <a:srgbClr val="F48300"/>
              </a:buClr>
              <a:buFont typeface="Arial" panose="020B0604020202020204" pitchFamily="34" charset="0"/>
              <a:buChar char="•"/>
              <a:defRPr sz="2400">
                <a:solidFill>
                  <a:schemeClr val="bg2"/>
                </a:solidFill>
                <a:latin typeface="Arial" panose="020B0604020202020204" pitchFamily="34" charset="0"/>
                <a:ea typeface="MS PGothic" panose="020B0600070205080204" pitchFamily="34" charset="-128"/>
              </a:defRPr>
            </a:lvl1pPr>
            <a:lvl2pPr marL="639763" indent="-27305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2pPr>
            <a:lvl3pPr marL="11430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3pPr>
            <a:lvl4pPr marL="16002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4pPr>
            <a:lvl5pPr marL="2057400" indent="-228600">
              <a:spcBef>
                <a:spcPct val="20000"/>
              </a:spcBef>
              <a:buClr>
                <a:srgbClr val="F48300"/>
              </a:buClr>
              <a:buChar char="»"/>
              <a:defRPr sz="2000">
                <a:solidFill>
                  <a:schemeClr val="bg2"/>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48300"/>
              </a:buClr>
              <a:buChar char="»"/>
              <a:defRPr sz="2000">
                <a:solidFill>
                  <a:schemeClr val="bg2"/>
                </a:solidFill>
                <a:latin typeface="Arial" panose="020B0604020202020204" pitchFamily="34" charset="0"/>
                <a:ea typeface="MS PGothic" panose="020B0600070205080204" pitchFamily="34" charset="-128"/>
              </a:defRPr>
            </a:lvl9pPr>
          </a:lstStyle>
          <a:p>
            <a:pPr eaLnBrk="1" hangingPunct="1">
              <a:spcBef>
                <a:spcPts val="700"/>
              </a:spcBef>
              <a:buClr>
                <a:schemeClr val="accent1">
                  <a:lumMod val="75000"/>
                </a:schemeClr>
              </a:buClr>
              <a:buSzPct val="60000"/>
              <a:buFont typeface="Wingdings" panose="05000000000000000000" pitchFamily="2" charset="2"/>
              <a:buChar char=""/>
            </a:pPr>
            <a:r>
              <a:rPr lang="nl-NL" altLang="nl-NL" sz="1800" dirty="0">
                <a:solidFill>
                  <a:srgbClr val="000000"/>
                </a:solidFill>
                <a:cs typeface="Arial" panose="020B0604020202020204" pitchFamily="34" charset="0"/>
              </a:rPr>
              <a:t>Impulsiever (automatisch) reageren (stress respons)</a:t>
            </a:r>
          </a:p>
          <a:p>
            <a:pPr eaLnBrk="1" hangingPunct="1">
              <a:spcBef>
                <a:spcPts val="700"/>
              </a:spcBef>
              <a:buClr>
                <a:schemeClr val="accent1">
                  <a:lumMod val="75000"/>
                </a:schemeClr>
              </a:buClr>
              <a:buSzPct val="60000"/>
              <a:buFont typeface="Wingdings" panose="05000000000000000000" pitchFamily="2" charset="2"/>
              <a:buChar char=""/>
            </a:pPr>
            <a:r>
              <a:rPr lang="nl-NL" altLang="nl-NL" sz="1800" dirty="0">
                <a:solidFill>
                  <a:srgbClr val="000000"/>
                </a:solidFill>
                <a:cs typeface="Arial" panose="020B0604020202020204" pitchFamily="34" charset="0"/>
              </a:rPr>
              <a:t>Emotioneler reageren (angst, achterdocht, agressie)</a:t>
            </a:r>
          </a:p>
          <a:p>
            <a:pPr eaLnBrk="1" hangingPunct="1">
              <a:spcBef>
                <a:spcPts val="700"/>
              </a:spcBef>
              <a:buClr>
                <a:schemeClr val="accent1">
                  <a:lumMod val="75000"/>
                </a:schemeClr>
              </a:buClr>
              <a:buSzPct val="60000"/>
              <a:buFont typeface="Wingdings" panose="05000000000000000000" pitchFamily="2" charset="2"/>
              <a:buChar char=""/>
            </a:pPr>
            <a:r>
              <a:rPr lang="nl-NL" altLang="nl-NL" sz="1800" dirty="0">
                <a:solidFill>
                  <a:srgbClr val="000000"/>
                </a:solidFill>
                <a:cs typeface="Arial" panose="020B0604020202020204" pitchFamily="34" charset="0"/>
              </a:rPr>
              <a:t>Meer zaken vergeten en minder goed leren</a:t>
            </a:r>
          </a:p>
          <a:p>
            <a:pPr eaLnBrk="1" hangingPunct="1">
              <a:spcBef>
                <a:spcPts val="700"/>
              </a:spcBef>
              <a:buClr>
                <a:schemeClr val="accent1">
                  <a:lumMod val="75000"/>
                </a:schemeClr>
              </a:buClr>
              <a:buSzPct val="60000"/>
              <a:buFont typeface="Wingdings" panose="05000000000000000000" pitchFamily="2" charset="2"/>
              <a:buChar char=""/>
            </a:pPr>
            <a:r>
              <a:rPr lang="nl-NL" altLang="nl-NL" sz="1800" dirty="0">
                <a:solidFill>
                  <a:srgbClr val="000000"/>
                </a:solidFill>
                <a:cs typeface="Arial" panose="020B0604020202020204" pitchFamily="34" charset="0"/>
              </a:rPr>
              <a:t>Geen overzicht van vraagstukken op diverse levensdomeinen (tunnelvisie)</a:t>
            </a:r>
          </a:p>
          <a:p>
            <a:pPr eaLnBrk="1" hangingPunct="1">
              <a:spcBef>
                <a:spcPts val="700"/>
              </a:spcBef>
              <a:buClr>
                <a:schemeClr val="accent1">
                  <a:lumMod val="75000"/>
                </a:schemeClr>
              </a:buClr>
              <a:buSzPct val="60000"/>
              <a:buFont typeface="Wingdings" panose="05000000000000000000" pitchFamily="2" charset="2"/>
              <a:buChar char=""/>
            </a:pPr>
            <a:r>
              <a:rPr lang="nl-NL" altLang="nl-NL" sz="1800" dirty="0">
                <a:solidFill>
                  <a:srgbClr val="000000"/>
                </a:solidFill>
                <a:cs typeface="Arial" panose="020B0604020202020204" pitchFamily="34" charset="0"/>
              </a:rPr>
              <a:t>Niet goed in staat problemen te analyseren, opties te verkennen en prioriteiten te stellen (bij de dag leven)</a:t>
            </a:r>
          </a:p>
          <a:p>
            <a:pPr eaLnBrk="1" hangingPunct="1">
              <a:spcBef>
                <a:spcPts val="700"/>
              </a:spcBef>
              <a:buClr>
                <a:schemeClr val="accent1">
                  <a:lumMod val="75000"/>
                </a:schemeClr>
              </a:buClr>
              <a:buSzPct val="60000"/>
              <a:buFont typeface="Wingdings" panose="05000000000000000000" pitchFamily="2" charset="2"/>
              <a:buChar char=""/>
            </a:pPr>
            <a:r>
              <a:rPr lang="nl-NL" altLang="nl-NL" sz="1800" dirty="0">
                <a:solidFill>
                  <a:srgbClr val="000000"/>
                </a:solidFill>
                <a:cs typeface="Arial" panose="020B0604020202020204" pitchFamily="34" charset="0"/>
              </a:rPr>
              <a:t>Niet goed in staat positieve intenties om te zetten in actie</a:t>
            </a:r>
          </a:p>
          <a:p>
            <a:pPr eaLnBrk="1" hangingPunct="1">
              <a:spcBef>
                <a:spcPts val="700"/>
              </a:spcBef>
              <a:buClr>
                <a:schemeClr val="accent1">
                  <a:lumMod val="75000"/>
                </a:schemeClr>
              </a:buClr>
              <a:buSzPct val="60000"/>
              <a:buFont typeface="Wingdings" panose="05000000000000000000" pitchFamily="2" charset="2"/>
              <a:buChar char=""/>
            </a:pPr>
            <a:r>
              <a:rPr lang="nl-NL" altLang="nl-NL" sz="1800" dirty="0">
                <a:solidFill>
                  <a:srgbClr val="000000"/>
                </a:solidFill>
                <a:cs typeface="Arial" panose="020B0604020202020204" pitchFamily="34" charset="0"/>
              </a:rPr>
              <a:t>Fysiek ongezonder</a:t>
            </a:r>
          </a:p>
          <a:p>
            <a:pPr eaLnBrk="1" hangingPunct="1">
              <a:spcBef>
                <a:spcPts val="700"/>
              </a:spcBef>
              <a:buClr>
                <a:schemeClr val="accent1">
                  <a:lumMod val="75000"/>
                </a:schemeClr>
              </a:buClr>
              <a:buSzPct val="60000"/>
              <a:buFont typeface="Wingdings" panose="05000000000000000000" pitchFamily="2" charset="2"/>
              <a:buChar char=""/>
            </a:pPr>
            <a:r>
              <a:rPr lang="nl-NL" altLang="nl-NL" sz="1800" dirty="0">
                <a:solidFill>
                  <a:srgbClr val="000000"/>
                </a:solidFill>
                <a:cs typeface="Arial" panose="020B0604020202020204" pitchFamily="34" charset="0"/>
              </a:rPr>
              <a:t>Laag geloof in eigen kunnen</a:t>
            </a:r>
          </a:p>
          <a:p>
            <a:pPr eaLnBrk="1" hangingPunct="1">
              <a:spcBef>
                <a:spcPts val="700"/>
              </a:spcBef>
              <a:buClr>
                <a:srgbClr val="DD8047"/>
              </a:buClr>
              <a:buSzPct val="60000"/>
              <a:buFont typeface="Wingdings" panose="05000000000000000000" pitchFamily="2" charset="2"/>
              <a:buChar char=""/>
            </a:pPr>
            <a:endParaRPr lang="nl-NL" altLang="nl-NL" sz="1800" dirty="0">
              <a:solidFill>
                <a:srgbClr val="000000"/>
              </a:solidFill>
              <a:cs typeface="Arial" panose="020B0604020202020204" pitchFamily="34" charset="0"/>
            </a:endParaRPr>
          </a:p>
        </p:txBody>
      </p:sp>
      <p:pic>
        <p:nvPicPr>
          <p:cNvPr id="3" name="Afbeelding 3">
            <a:extLst>
              <a:ext uri="{FF2B5EF4-FFF2-40B4-BE49-F238E27FC236}">
                <a16:creationId xmlns:a16="http://schemas.microsoft.com/office/drawing/2014/main" id="{BD1D390C-E064-497D-A18A-0F15F53A9E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948" y="4920456"/>
            <a:ext cx="22860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6">
            <a:extLst>
              <a:ext uri="{FF2B5EF4-FFF2-40B4-BE49-F238E27FC236}">
                <a16:creationId xmlns:a16="http://schemas.microsoft.com/office/drawing/2014/main" id="{7B21ACEF-FADF-4B47-8766-26582F448558}"/>
              </a:ext>
            </a:extLst>
          </p:cNvPr>
          <p:cNvSpPr txBox="1">
            <a:spLocks/>
          </p:cNvSpPr>
          <p:nvPr/>
        </p:nvSpPr>
        <p:spPr bwMode="auto">
          <a:xfrm>
            <a:off x="612775" y="16272"/>
            <a:ext cx="8153400" cy="990600"/>
          </a:xfrm>
          <a:prstGeom prst="rect">
            <a:avLst/>
          </a:prstGeom>
          <a:noFill/>
          <a:ln>
            <a:noFill/>
          </a:ln>
          <a:extLst>
            <a:ext uri="{909E8E84-426E-40dd-AFC4-6F175D3DCCD1}"/>
            <a:ext uri="{91240B29-F687-4f45-9708-019B960494DF}"/>
          </a:extLst>
        </p:spPr>
        <p:txBody>
          <a:bodyPr anchor="ctr"/>
          <a:lstStyle>
            <a:lvl1pPr algn="l" rtl="0" fontAlgn="base">
              <a:spcBef>
                <a:spcPct val="0"/>
              </a:spcBef>
              <a:spcAft>
                <a:spcPct val="0"/>
              </a:spcAft>
              <a:defRPr sz="4400" kern="1200">
                <a:solidFill>
                  <a:schemeClr val="tx2"/>
                </a:solidFill>
                <a:latin typeface="+mj-lt"/>
                <a:ea typeface="MS PGothic" pitchFamily="34" charset="-128"/>
                <a:cs typeface="+mj-cs"/>
              </a:defRPr>
            </a:lvl1pPr>
            <a:lvl2pPr algn="l" rtl="0" fontAlgn="base">
              <a:spcBef>
                <a:spcPct val="0"/>
              </a:spcBef>
              <a:spcAft>
                <a:spcPct val="0"/>
              </a:spcAft>
              <a:defRPr sz="4400">
                <a:solidFill>
                  <a:schemeClr val="tx2"/>
                </a:solidFill>
                <a:latin typeface="Tw Cen MT" pitchFamily="34" charset="0"/>
                <a:ea typeface="MS PGothic" pitchFamily="34" charset="-128"/>
              </a:defRPr>
            </a:lvl2pPr>
            <a:lvl3pPr algn="l" rtl="0" fontAlgn="base">
              <a:spcBef>
                <a:spcPct val="0"/>
              </a:spcBef>
              <a:spcAft>
                <a:spcPct val="0"/>
              </a:spcAft>
              <a:defRPr sz="4400">
                <a:solidFill>
                  <a:schemeClr val="tx2"/>
                </a:solidFill>
                <a:latin typeface="Tw Cen MT" pitchFamily="34" charset="0"/>
                <a:ea typeface="MS PGothic" pitchFamily="34" charset="-128"/>
              </a:defRPr>
            </a:lvl3pPr>
            <a:lvl4pPr algn="l" rtl="0" fontAlgn="base">
              <a:spcBef>
                <a:spcPct val="0"/>
              </a:spcBef>
              <a:spcAft>
                <a:spcPct val="0"/>
              </a:spcAft>
              <a:defRPr sz="4400">
                <a:solidFill>
                  <a:schemeClr val="tx2"/>
                </a:solidFill>
                <a:latin typeface="Tw Cen MT" pitchFamily="34" charset="0"/>
                <a:ea typeface="MS PGothic" pitchFamily="34" charset="-128"/>
              </a:defRPr>
            </a:lvl4pPr>
            <a:lvl5pPr algn="l" rtl="0" fontAlgn="base">
              <a:spcBef>
                <a:spcPct val="0"/>
              </a:spcBef>
              <a:spcAft>
                <a:spcPct val="0"/>
              </a:spcAft>
              <a:defRPr sz="4400">
                <a:solidFill>
                  <a:schemeClr val="tx2"/>
                </a:solidFill>
                <a:latin typeface="Tw Cen MT" pitchFamily="34" charset="0"/>
                <a:ea typeface="MS PGothic" pitchFamily="34" charset="-128"/>
              </a:defRPr>
            </a:lvl5pPr>
            <a:lvl6pPr marL="457200" algn="l" rtl="0" fontAlgn="base">
              <a:spcBef>
                <a:spcPct val="0"/>
              </a:spcBef>
              <a:spcAft>
                <a:spcPct val="0"/>
              </a:spcAft>
              <a:defRPr sz="4400">
                <a:solidFill>
                  <a:schemeClr val="tx2"/>
                </a:solidFill>
                <a:latin typeface="Tw Cen MT" pitchFamily="34" charset="0"/>
                <a:ea typeface="MS PGothic" pitchFamily="34" charset="-128"/>
              </a:defRPr>
            </a:lvl6pPr>
            <a:lvl7pPr marL="914400" algn="l" rtl="0" fontAlgn="base">
              <a:spcBef>
                <a:spcPct val="0"/>
              </a:spcBef>
              <a:spcAft>
                <a:spcPct val="0"/>
              </a:spcAft>
              <a:defRPr sz="4400">
                <a:solidFill>
                  <a:schemeClr val="tx2"/>
                </a:solidFill>
                <a:latin typeface="Tw Cen MT" pitchFamily="34" charset="0"/>
                <a:ea typeface="MS PGothic" pitchFamily="34" charset="-128"/>
              </a:defRPr>
            </a:lvl7pPr>
            <a:lvl8pPr marL="1371600" algn="l" rtl="0" fontAlgn="base">
              <a:spcBef>
                <a:spcPct val="0"/>
              </a:spcBef>
              <a:spcAft>
                <a:spcPct val="0"/>
              </a:spcAft>
              <a:defRPr sz="4400">
                <a:solidFill>
                  <a:schemeClr val="tx2"/>
                </a:solidFill>
                <a:latin typeface="Tw Cen MT" pitchFamily="34" charset="0"/>
                <a:ea typeface="MS PGothic" pitchFamily="34" charset="-128"/>
              </a:defRPr>
            </a:lvl8pPr>
            <a:lvl9pPr marL="1828800" algn="l" rtl="0" fontAlgn="base">
              <a:spcBef>
                <a:spcPct val="0"/>
              </a:spcBef>
              <a:spcAft>
                <a:spcPct val="0"/>
              </a:spcAft>
              <a:defRPr sz="4400">
                <a:solidFill>
                  <a:schemeClr val="tx2"/>
                </a:solidFill>
                <a:latin typeface="Tw Cen MT" pitchFamily="34" charset="0"/>
                <a:ea typeface="MS PGothic" pitchFamily="34" charset="-128"/>
              </a:defRPr>
            </a:lvl9pPr>
          </a:lstStyle>
          <a:p>
            <a:pPr eaLnBrk="1" hangingPunct="1">
              <a:defRPr/>
            </a:pPr>
            <a:r>
              <a:rPr lang="nl-NL" sz="2800">
                <a:solidFill>
                  <a:schemeClr val="bg2">
                    <a:lumMod val="25000"/>
                  </a:schemeClr>
                </a:solidFill>
                <a:latin typeface="Arial" panose="020B0604020202020204" pitchFamily="34" charset="0"/>
                <a:cs typeface="Arial" panose="020B0604020202020204" pitchFamily="34" charset="0"/>
              </a:rPr>
              <a:t>Manifestaties chronische stress</a:t>
            </a:r>
            <a:endParaRPr lang="nl-NL" sz="2800" dirty="0">
              <a:solidFill>
                <a:schemeClr val="bg2">
                  <a:lumMod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677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5942" y="1049289"/>
            <a:ext cx="7127202" cy="652290"/>
          </a:xfrm>
        </p:spPr>
        <p:txBody>
          <a:bodyPr/>
          <a:lstStyle/>
          <a:p>
            <a:r>
              <a:rPr lang="nl-NL" sz="2400" dirty="0">
                <a:latin typeface="Arial" panose="020B0604020202020204" pitchFamily="34" charset="0"/>
                <a:cs typeface="Arial" panose="020B0604020202020204" pitchFamily="34" charset="0"/>
              </a:rPr>
              <a:t>Beperken cognitieve belasting </a:t>
            </a: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endParaRPr lang="nl-NL" sz="2400" dirty="0"/>
          </a:p>
        </p:txBody>
      </p:sp>
      <p:sp>
        <p:nvSpPr>
          <p:cNvPr id="3" name="Tijdelijke aanduiding voor tekst 2"/>
          <p:cNvSpPr>
            <a:spLocks noGrp="1"/>
          </p:cNvSpPr>
          <p:nvPr>
            <p:ph type="body" sz="half" idx="2"/>
          </p:nvPr>
        </p:nvSpPr>
        <p:spPr>
          <a:xfrm>
            <a:off x="985942" y="1701579"/>
            <a:ext cx="4826461" cy="4191485"/>
          </a:xfrm>
        </p:spPr>
        <p:txBody>
          <a:bodyPr/>
          <a:lstStyle/>
          <a:p>
            <a:pPr>
              <a:lnSpc>
                <a:spcPct val="100000"/>
              </a:lnSpc>
            </a:pPr>
            <a:r>
              <a:rPr lang="nl-NL" sz="2400" dirty="0">
                <a:latin typeface="Arial" panose="020B0604020202020204" pitchFamily="34" charset="0"/>
                <a:cs typeface="Arial" panose="020B0604020202020204" pitchFamily="34" charset="0"/>
              </a:rPr>
              <a:t>•	Herinneringen (bijv. </a:t>
            </a:r>
            <a:r>
              <a:rPr lang="nl-NL" sz="2400" dirty="0" err="1">
                <a:latin typeface="Arial" panose="020B0604020202020204" pitchFamily="34" charset="0"/>
                <a:cs typeface="Arial" panose="020B0604020202020204" pitchFamily="34" charset="0"/>
              </a:rPr>
              <a:t>appjes</a:t>
            </a:r>
            <a:r>
              <a:rPr lang="nl-NL" sz="2400" dirty="0">
                <a:latin typeface="Arial" panose="020B0604020202020204" pitchFamily="34" charset="0"/>
                <a:cs typeface="Arial" panose="020B0604020202020204" pitchFamily="34" charset="0"/>
              </a:rPr>
              <a:t>/)</a:t>
            </a:r>
          </a:p>
          <a:p>
            <a:pPr>
              <a:lnSpc>
                <a:spcPct val="100000"/>
              </a:lnSpc>
            </a:pPr>
            <a:r>
              <a:rPr lang="nl-NL" sz="2400" dirty="0">
                <a:latin typeface="Arial" panose="020B0604020202020204" pitchFamily="34" charset="0"/>
                <a:cs typeface="Arial" panose="020B0604020202020204" pitchFamily="34" charset="0"/>
              </a:rPr>
              <a:t>•	Dagkalenders / planners		</a:t>
            </a:r>
          </a:p>
          <a:p>
            <a:pPr>
              <a:lnSpc>
                <a:spcPct val="100000"/>
              </a:lnSpc>
            </a:pPr>
            <a:r>
              <a:rPr lang="nl-NL" sz="2400" dirty="0">
                <a:latin typeface="Arial" panose="020B0604020202020204" pitchFamily="34" charset="0"/>
                <a:cs typeface="Arial" panose="020B0604020202020204" pitchFamily="34" charset="0"/>
              </a:rPr>
              <a:t>•	Checklists	</a:t>
            </a:r>
          </a:p>
          <a:p>
            <a:pPr>
              <a:lnSpc>
                <a:spcPct val="100000"/>
              </a:lnSpc>
            </a:pPr>
            <a:r>
              <a:rPr lang="nl-NL" sz="2400" dirty="0">
                <a:latin typeface="Arial" panose="020B0604020202020204" pitchFamily="34" charset="0"/>
                <a:cs typeface="Arial" panose="020B0604020202020204" pitchFamily="34" charset="0"/>
              </a:rPr>
              <a:t>•	Stappenplannen	</a:t>
            </a:r>
          </a:p>
          <a:p>
            <a:pPr>
              <a:lnSpc>
                <a:spcPct val="100000"/>
              </a:lnSpc>
            </a:pPr>
            <a:r>
              <a:rPr lang="nl-NL" sz="2400" dirty="0">
                <a:latin typeface="Arial" panose="020B0604020202020204" pitchFamily="34" charset="0"/>
                <a:cs typeface="Arial" panose="020B0604020202020204" pitchFamily="34" charset="0"/>
              </a:rPr>
              <a:t>•	</a:t>
            </a:r>
            <a:r>
              <a:rPr lang="nl-NL" sz="2400" dirty="0" err="1">
                <a:latin typeface="Arial" panose="020B0604020202020204" pitchFamily="34" charset="0"/>
                <a:cs typeface="Arial" panose="020B0604020202020204" pitchFamily="34" charset="0"/>
              </a:rPr>
              <a:t>To</a:t>
            </a:r>
            <a:r>
              <a:rPr lang="nl-NL" sz="2400" dirty="0">
                <a:latin typeface="Arial" panose="020B0604020202020204" pitchFamily="34" charset="0"/>
                <a:cs typeface="Arial" panose="020B0604020202020204" pitchFamily="34" charset="0"/>
              </a:rPr>
              <a:t>-do lijstjes	</a:t>
            </a:r>
          </a:p>
          <a:p>
            <a:pPr>
              <a:lnSpc>
                <a:spcPct val="100000"/>
              </a:lnSpc>
            </a:pPr>
            <a:r>
              <a:rPr lang="nl-NL" sz="2400" dirty="0">
                <a:latin typeface="Arial" panose="020B0604020202020204" pitchFamily="34" charset="0"/>
                <a:cs typeface="Arial" panose="020B0604020202020204" pitchFamily="34" charset="0"/>
              </a:rPr>
              <a:t>•	Vereenvoudigde procedures	</a:t>
            </a:r>
          </a:p>
          <a:p>
            <a:pPr>
              <a:lnSpc>
                <a:spcPct val="100000"/>
              </a:lnSpc>
            </a:pPr>
            <a:r>
              <a:rPr lang="nl-NL" sz="2400" dirty="0">
                <a:latin typeface="Arial" panose="020B0604020202020204" pitchFamily="34" charset="0"/>
                <a:cs typeface="Arial" panose="020B0604020202020204" pitchFamily="34" charset="0"/>
              </a:rPr>
              <a:t>•	Vereenvoudigde correspondentie </a:t>
            </a:r>
          </a:p>
          <a:p>
            <a:pPr>
              <a:lnSpc>
                <a:spcPct val="100000"/>
              </a:lnSpc>
            </a:pPr>
            <a:r>
              <a:rPr lang="nl-NL" sz="2400" dirty="0">
                <a:latin typeface="Arial" panose="020B0604020202020204" pitchFamily="34" charset="0"/>
                <a:cs typeface="Arial" panose="020B0604020202020204" pitchFamily="34" charset="0"/>
              </a:rPr>
              <a:t>……..…..	</a:t>
            </a:r>
          </a:p>
          <a:p>
            <a:endParaRPr lang="nl-NL" sz="2400" dirty="0"/>
          </a:p>
        </p:txBody>
      </p:sp>
      <p:pic>
        <p:nvPicPr>
          <p:cNvPr id="4" name="Afbeelding 3">
            <a:extLst>
              <a:ext uri="{FF2B5EF4-FFF2-40B4-BE49-F238E27FC236}">
                <a16:creationId xmlns:a16="http://schemas.microsoft.com/office/drawing/2014/main" id="{A550A98B-F982-4962-8DE4-22A379777BC6}"/>
              </a:ext>
            </a:extLst>
          </p:cNvPr>
          <p:cNvPicPr>
            <a:picLocks noChangeAspect="1"/>
          </p:cNvPicPr>
          <p:nvPr/>
        </p:nvPicPr>
        <p:blipFill>
          <a:blip r:embed="rId2"/>
          <a:stretch>
            <a:fillRect/>
          </a:stretch>
        </p:blipFill>
        <p:spPr>
          <a:xfrm>
            <a:off x="6496216" y="642486"/>
            <a:ext cx="2441506" cy="4517911"/>
          </a:xfrm>
          <a:prstGeom prst="rect">
            <a:avLst/>
          </a:prstGeom>
        </p:spPr>
      </p:pic>
    </p:spTree>
    <p:extLst>
      <p:ext uri="{BB962C8B-B14F-4D97-AF65-F5344CB8AC3E}">
        <p14:creationId xmlns:p14="http://schemas.microsoft.com/office/powerpoint/2010/main" val="238326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5942" y="1049289"/>
            <a:ext cx="7127202" cy="588680"/>
          </a:xfrm>
        </p:spPr>
        <p:txBody>
          <a:bodyPr/>
          <a:lstStyle/>
          <a:p>
            <a:r>
              <a:rPr lang="nl-NL" sz="2400" dirty="0"/>
              <a:t>Stress-sensitieve principes</a:t>
            </a:r>
          </a:p>
        </p:txBody>
      </p:sp>
      <p:sp>
        <p:nvSpPr>
          <p:cNvPr id="3" name="Tijdelijke aanduiding voor tekst 2"/>
          <p:cNvSpPr>
            <a:spLocks noGrp="1"/>
          </p:cNvSpPr>
          <p:nvPr>
            <p:ph type="body" sz="half" idx="2"/>
          </p:nvPr>
        </p:nvSpPr>
        <p:spPr>
          <a:xfrm>
            <a:off x="985942" y="1916264"/>
            <a:ext cx="7127202" cy="4476585"/>
          </a:xfrm>
        </p:spPr>
        <p:txBody>
          <a:bodyPr/>
          <a:lstStyle/>
          <a:p>
            <a:r>
              <a:rPr lang="nl-NL" sz="2400" dirty="0">
                <a:latin typeface="Arial" panose="020B0604020202020204" pitchFamily="34" charset="0"/>
                <a:cs typeface="Arial" panose="020B0604020202020204" pitchFamily="34" charset="0"/>
              </a:rPr>
              <a:t>1. Voorkom nog meer stress	 </a:t>
            </a:r>
          </a:p>
          <a:p>
            <a:r>
              <a:rPr lang="nl-NL" sz="2400" dirty="0">
                <a:latin typeface="Arial" panose="020B0604020202020204" pitchFamily="34" charset="0"/>
                <a:cs typeface="Arial" panose="020B0604020202020204" pitchFamily="34" charset="0"/>
              </a:rPr>
              <a:t>a. Stress vrije ontmoetingsruimten	</a:t>
            </a:r>
          </a:p>
          <a:p>
            <a:pPr marL="342900" indent="-342900">
              <a:buAutoNum type="alphaLcPeriod" startAt="2"/>
            </a:pPr>
            <a:r>
              <a:rPr lang="nl-NL" sz="2400" dirty="0">
                <a:latin typeface="Arial" panose="020B0604020202020204" pitchFamily="34" charset="0"/>
                <a:cs typeface="Arial" panose="020B0604020202020204" pitchFamily="34" charset="0"/>
              </a:rPr>
              <a:t>Ingewikkelde gesprekken in de ochtend		</a:t>
            </a:r>
          </a:p>
          <a:p>
            <a:r>
              <a:rPr lang="nl-NL" sz="2400" dirty="0">
                <a:latin typeface="Arial" panose="020B0604020202020204" pitchFamily="34" charset="0"/>
                <a:cs typeface="Arial" panose="020B0604020202020204" pitchFamily="34" charset="0"/>
              </a:rPr>
              <a:t>2. Vermijd cognitieve belasting	 </a:t>
            </a:r>
          </a:p>
          <a:p>
            <a:r>
              <a:rPr lang="nl-NL" sz="2400" dirty="0">
                <a:latin typeface="Arial" panose="020B0604020202020204" pitchFamily="34" charset="0"/>
                <a:cs typeface="Arial" panose="020B0604020202020204" pitchFamily="34" charset="0"/>
              </a:rPr>
              <a:t>a.	Eenvoudige formulieren	</a:t>
            </a:r>
          </a:p>
          <a:p>
            <a:r>
              <a:rPr lang="nl-NL" sz="2400" dirty="0">
                <a:latin typeface="Arial" panose="020B0604020202020204" pitchFamily="34" charset="0"/>
                <a:cs typeface="Arial" panose="020B0604020202020204" pitchFamily="34" charset="0"/>
              </a:rPr>
              <a:t>b.	Niet te veel opdrachten tegelijkertijd	</a:t>
            </a:r>
          </a:p>
          <a:p>
            <a:pPr marL="342900" indent="-342900">
              <a:buAutoNum type="alphaLcPeriod" startAt="3"/>
            </a:pPr>
            <a:r>
              <a:rPr lang="nl-NL" sz="2400" dirty="0">
                <a:latin typeface="Arial" panose="020B0604020202020204" pitchFamily="34" charset="0"/>
                <a:cs typeface="Arial" panose="020B0604020202020204" pitchFamily="34" charset="0"/>
              </a:rPr>
              <a:t> Etc.</a:t>
            </a:r>
          </a:p>
          <a:p>
            <a:r>
              <a:rPr lang="nl-NL" sz="2400" dirty="0">
                <a:latin typeface="Arial" panose="020B0604020202020204" pitchFamily="34" charset="0"/>
                <a:cs typeface="Arial" panose="020B0604020202020204" pitchFamily="34" charset="0"/>
              </a:rPr>
              <a:t>	</a:t>
            </a:r>
          </a:p>
          <a:p>
            <a:r>
              <a:rPr lang="nl-NL" sz="2400" dirty="0">
                <a:latin typeface="Arial" panose="020B0604020202020204" pitchFamily="34" charset="0"/>
                <a:cs typeface="Arial" panose="020B0604020202020204" pitchFamily="34" charset="0"/>
              </a:rPr>
              <a:t>		</a:t>
            </a:r>
            <a:endParaRPr lang="nl-NL" sz="2400" dirty="0"/>
          </a:p>
        </p:txBody>
      </p:sp>
    </p:spTree>
    <p:extLst>
      <p:ext uri="{BB962C8B-B14F-4D97-AF65-F5344CB8AC3E}">
        <p14:creationId xmlns:p14="http://schemas.microsoft.com/office/powerpoint/2010/main" val="8165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5942" y="1683706"/>
            <a:ext cx="7127202" cy="3025038"/>
          </a:xfrm>
        </p:spPr>
        <p:txBody>
          <a:bodyPr/>
          <a:lstStyle/>
          <a:p>
            <a:br>
              <a:rPr lang="nl-NL" dirty="0"/>
            </a:br>
            <a:r>
              <a:rPr lang="nl-NL" dirty="0"/>
              <a:t>Psychische kwetsbaarheid</a:t>
            </a:r>
            <a:br>
              <a:rPr lang="nl-NL" dirty="0"/>
            </a:br>
            <a:r>
              <a:rPr lang="nl-NL" dirty="0"/>
              <a:t>en stress-sensitiviteit</a:t>
            </a:r>
            <a:br>
              <a:rPr lang="nl-NL" dirty="0"/>
            </a:br>
            <a:endParaRPr lang="nl-NL" dirty="0"/>
          </a:p>
        </p:txBody>
      </p:sp>
    </p:spTree>
    <p:extLst>
      <p:ext uri="{BB962C8B-B14F-4D97-AF65-F5344CB8AC3E}">
        <p14:creationId xmlns:p14="http://schemas.microsoft.com/office/powerpoint/2010/main" val="241356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Context ! </a:t>
            </a:r>
            <a:br>
              <a:rPr lang="nl-NL" dirty="0"/>
            </a:br>
            <a:r>
              <a:rPr lang="nl-NL" dirty="0"/>
              <a:t>Vier levensgebieden!</a:t>
            </a:r>
            <a:br>
              <a:rPr lang="nl-NL" dirty="0"/>
            </a:br>
            <a:r>
              <a:rPr lang="nl-NL" dirty="0"/>
              <a:t>Diagnose –Zorgbehoefte!</a:t>
            </a:r>
          </a:p>
        </p:txBody>
      </p:sp>
    </p:spTree>
    <p:extLst>
      <p:ext uri="{BB962C8B-B14F-4D97-AF65-F5344CB8AC3E}">
        <p14:creationId xmlns:p14="http://schemas.microsoft.com/office/powerpoint/2010/main" val="230555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D638982E-AB92-CA46-B7ED-A3FAA8B59289}"/>
              </a:ext>
            </a:extLst>
          </p:cNvPr>
          <p:cNvPicPr>
            <a:picLocks noChangeAspect="1"/>
          </p:cNvPicPr>
          <p:nvPr/>
        </p:nvPicPr>
        <p:blipFill>
          <a:blip r:embed="rId2"/>
          <a:stretch>
            <a:fillRect/>
          </a:stretch>
        </p:blipFill>
        <p:spPr>
          <a:xfrm>
            <a:off x="1" y="-98854"/>
            <a:ext cx="9144000" cy="6956855"/>
          </a:xfrm>
          <a:prstGeom prst="rect">
            <a:avLst/>
          </a:prstGeom>
        </p:spPr>
      </p:pic>
    </p:spTree>
    <p:extLst>
      <p:ext uri="{BB962C8B-B14F-4D97-AF65-F5344CB8AC3E}">
        <p14:creationId xmlns:p14="http://schemas.microsoft.com/office/powerpoint/2010/main" val="244036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_MG_0060.jpg"/>
          <p:cNvPicPr>
            <a:picLocks noGrp="1" noChangeAspect="1"/>
          </p:cNvPicPr>
          <p:nvPr>
            <p:ph type="pic" idx="1"/>
          </p:nvPr>
        </p:nvPicPr>
        <p:blipFill>
          <a:blip r:embed="rId2">
            <a:extLst>
              <a:ext uri="{28A0092B-C50C-407E-A947-70E740481C1C}">
                <a14:useLocalDpi xmlns:a14="http://schemas.microsoft.com/office/drawing/2010/main" val="0"/>
              </a:ext>
            </a:extLst>
          </a:blip>
          <a:srcRect l="5566" r="5566"/>
          <a:stretch>
            <a:fillRect/>
          </a:stretch>
        </p:blipFill>
        <p:spPr/>
      </p:pic>
      <p:sp>
        <p:nvSpPr>
          <p:cNvPr id="3" name="Titel 2"/>
          <p:cNvSpPr>
            <a:spLocks noGrp="1"/>
          </p:cNvSpPr>
          <p:nvPr>
            <p:ph type="title"/>
          </p:nvPr>
        </p:nvSpPr>
        <p:spPr/>
        <p:txBody>
          <a:bodyPr/>
          <a:lstStyle/>
          <a:p>
            <a:r>
              <a:rPr lang="nl-NL" dirty="0">
                <a:solidFill>
                  <a:srgbClr val="16596A"/>
                </a:solidFill>
              </a:rPr>
              <a:t>Zelfregie</a:t>
            </a:r>
          </a:p>
        </p:txBody>
      </p:sp>
      <p:pic>
        <p:nvPicPr>
          <p:cNvPr id="5" name="Afbeelding 4"/>
          <p:cNvPicPr>
            <a:picLocks noChangeAspect="1"/>
          </p:cNvPicPr>
          <p:nvPr/>
        </p:nvPicPr>
        <p:blipFill>
          <a:blip r:embed="rId3"/>
          <a:stretch>
            <a:fillRect/>
          </a:stretch>
        </p:blipFill>
        <p:spPr>
          <a:xfrm rot="2700000">
            <a:off x="-716323" y="1026330"/>
            <a:ext cx="4331358" cy="4375859"/>
          </a:xfrm>
          <a:prstGeom prst="rect">
            <a:avLst/>
          </a:prstGeom>
        </p:spPr>
      </p:pic>
    </p:spTree>
    <p:extLst>
      <p:ext uri="{BB962C8B-B14F-4D97-AF65-F5344CB8AC3E}">
        <p14:creationId xmlns:p14="http://schemas.microsoft.com/office/powerpoint/2010/main" val="128891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_MG_0059.jpg"/>
          <p:cNvPicPr>
            <a:picLocks noGrp="1" noChangeAspect="1"/>
          </p:cNvPicPr>
          <p:nvPr>
            <p:ph type="pic" idx="1"/>
          </p:nvPr>
        </p:nvPicPr>
        <p:blipFill>
          <a:blip r:embed="rId2">
            <a:extLst>
              <a:ext uri="{28A0092B-C50C-407E-A947-70E740481C1C}">
                <a14:useLocalDpi xmlns:a14="http://schemas.microsoft.com/office/drawing/2010/main" val="0"/>
              </a:ext>
            </a:extLst>
          </a:blip>
          <a:srcRect t="-6264" b="-6264"/>
          <a:stretch>
            <a:fillRect/>
          </a:stretch>
        </p:blipFill>
        <p:spPr>
          <a:xfrm>
            <a:off x="1" y="-473305"/>
            <a:ext cx="9144000" cy="7793764"/>
          </a:xfrm>
        </p:spPr>
      </p:pic>
      <p:sp>
        <p:nvSpPr>
          <p:cNvPr id="3" name="Titel 2"/>
          <p:cNvSpPr>
            <a:spLocks noGrp="1"/>
          </p:cNvSpPr>
          <p:nvPr>
            <p:ph type="title"/>
          </p:nvPr>
        </p:nvSpPr>
        <p:spPr>
          <a:xfrm>
            <a:off x="1341228" y="2740947"/>
            <a:ext cx="6771916" cy="1124229"/>
          </a:xfrm>
        </p:spPr>
        <p:txBody>
          <a:bodyPr/>
          <a:lstStyle/>
          <a:p>
            <a:r>
              <a:rPr lang="nl-NL" b="0" dirty="0"/>
              <a:t>Grenzen verkennen</a:t>
            </a:r>
          </a:p>
        </p:txBody>
      </p:sp>
      <p:pic>
        <p:nvPicPr>
          <p:cNvPr id="6" name="Afbeelding 5"/>
          <p:cNvPicPr>
            <a:picLocks noChangeAspect="1"/>
          </p:cNvPicPr>
          <p:nvPr/>
        </p:nvPicPr>
        <p:blipFill>
          <a:blip r:embed="rId3"/>
          <a:stretch>
            <a:fillRect/>
          </a:stretch>
        </p:blipFill>
        <p:spPr>
          <a:xfrm rot="2700000">
            <a:off x="7440855" y="2367454"/>
            <a:ext cx="1410932" cy="1410932"/>
          </a:xfrm>
          <a:prstGeom prst="rect">
            <a:avLst/>
          </a:prstGeom>
        </p:spPr>
      </p:pic>
      <p:pic>
        <p:nvPicPr>
          <p:cNvPr id="12" name="Afbeelding 11"/>
          <p:cNvPicPr>
            <a:picLocks noChangeAspect="1"/>
          </p:cNvPicPr>
          <p:nvPr/>
        </p:nvPicPr>
        <p:blipFill>
          <a:blip r:embed="rId4"/>
          <a:stretch>
            <a:fillRect/>
          </a:stretch>
        </p:blipFill>
        <p:spPr>
          <a:xfrm rot="2700000">
            <a:off x="294544" y="2610760"/>
            <a:ext cx="812800" cy="812800"/>
          </a:xfrm>
          <a:prstGeom prst="rect">
            <a:avLst/>
          </a:prstGeom>
        </p:spPr>
      </p:pic>
    </p:spTree>
    <p:extLst>
      <p:ext uri="{BB962C8B-B14F-4D97-AF65-F5344CB8AC3E}">
        <p14:creationId xmlns:p14="http://schemas.microsoft.com/office/powerpoint/2010/main" val="27549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lstStyle/>
          <a:p>
            <a:r>
              <a:rPr lang="nl-NL" dirty="0"/>
              <a:t>Laten we eens voorstellen hoe het voelt om een psychose door te maken</a:t>
            </a:r>
          </a:p>
        </p:txBody>
      </p:sp>
    </p:spTree>
    <p:extLst>
      <p:ext uri="{BB962C8B-B14F-4D97-AF65-F5344CB8AC3E}">
        <p14:creationId xmlns:p14="http://schemas.microsoft.com/office/powerpoint/2010/main" val="87527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iels_heeft_een_psycho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215" y="-41411"/>
            <a:ext cx="9254430" cy="6940822"/>
          </a:xfrm>
          <a:prstGeom prst="rect">
            <a:avLst/>
          </a:prstGeom>
        </p:spPr>
      </p:pic>
      <p:sp>
        <p:nvSpPr>
          <p:cNvPr id="2" name="Tekstvak 1">
            <a:extLst>
              <a:ext uri="{FF2B5EF4-FFF2-40B4-BE49-F238E27FC236}">
                <a16:creationId xmlns:a16="http://schemas.microsoft.com/office/drawing/2014/main" id="{4D99C09F-FA38-2D4C-A1DE-972F4298EB2F}"/>
              </a:ext>
            </a:extLst>
          </p:cNvPr>
          <p:cNvSpPr txBox="1"/>
          <p:nvPr/>
        </p:nvSpPr>
        <p:spPr>
          <a:xfrm>
            <a:off x="-3468914" y="1262743"/>
            <a:ext cx="184731" cy="369332"/>
          </a:xfrm>
          <a:prstGeom prst="rect">
            <a:avLst/>
          </a:prstGeom>
          <a:noFill/>
        </p:spPr>
        <p:txBody>
          <a:bodyPr wrap="none" rtlCol="0">
            <a:spAutoFit/>
          </a:bodyPr>
          <a:lstStyle/>
          <a:p>
            <a:endParaRPr lang="nl-NL" dirty="0"/>
          </a:p>
        </p:txBody>
      </p:sp>
    </p:spTree>
    <p:extLst>
      <p:ext uri="{BB962C8B-B14F-4D97-AF65-F5344CB8AC3E}">
        <p14:creationId xmlns:p14="http://schemas.microsoft.com/office/powerpoint/2010/main" val="288021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Oefening </a:t>
            </a:r>
          </a:p>
        </p:txBody>
      </p:sp>
      <p:sp>
        <p:nvSpPr>
          <p:cNvPr id="3" name="Tijdelijke aanduiding voor tekst 2"/>
          <p:cNvSpPr>
            <a:spLocks noGrp="1"/>
          </p:cNvSpPr>
          <p:nvPr>
            <p:ph type="body" sz="half" idx="2"/>
          </p:nvPr>
        </p:nvSpPr>
        <p:spPr/>
        <p:txBody>
          <a:bodyPr/>
          <a:lstStyle/>
          <a:p>
            <a:pPr marL="742950" indent="-742950">
              <a:buAutoNum type="arabicPeriod"/>
            </a:pPr>
            <a:r>
              <a:rPr lang="nl-NL" dirty="0"/>
              <a:t>Wat is hier aan de hand?</a:t>
            </a:r>
          </a:p>
          <a:p>
            <a:pPr marL="742950" indent="-742950">
              <a:buAutoNum type="arabicPeriod"/>
            </a:pPr>
            <a:r>
              <a:rPr lang="nl-NL" dirty="0"/>
              <a:t>Welke verschijnselen?</a:t>
            </a:r>
          </a:p>
          <a:p>
            <a:pPr marL="742950" indent="-742950">
              <a:buAutoNum type="arabicPeriod"/>
            </a:pPr>
            <a:r>
              <a:rPr lang="nl-NL" dirty="0"/>
              <a:t>Welke vragen stel je?</a:t>
            </a:r>
          </a:p>
          <a:p>
            <a:pPr marL="742950" indent="-742950">
              <a:buAutoNum type="arabicPeriod"/>
            </a:pPr>
            <a:r>
              <a:rPr lang="nl-NL" dirty="0">
                <a:solidFill>
                  <a:srgbClr val="FF0000"/>
                </a:solidFill>
              </a:rPr>
              <a:t>Zorgbehoefte?</a:t>
            </a:r>
          </a:p>
          <a:p>
            <a:pPr marL="742950" indent="-742950">
              <a:buAutoNum type="arabicPeriod"/>
            </a:pPr>
            <a:r>
              <a:rPr lang="nl-NL" dirty="0"/>
              <a:t>Wat ga je doen?</a:t>
            </a:r>
          </a:p>
          <a:p>
            <a:pPr marL="742950" indent="-742950">
              <a:buAutoNum type="arabicPeriod"/>
            </a:pPr>
            <a:endParaRPr lang="nl-NL" dirty="0"/>
          </a:p>
        </p:txBody>
      </p:sp>
    </p:spTree>
    <p:extLst>
      <p:ext uri="{BB962C8B-B14F-4D97-AF65-F5344CB8AC3E}">
        <p14:creationId xmlns:p14="http://schemas.microsoft.com/office/powerpoint/2010/main" val="145740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lstStyle/>
          <a:p>
            <a:r>
              <a:rPr lang="nl-NL" dirty="0"/>
              <a:t>Wat roept dit bij jullie op en welke verschijnselen zien jullie?</a:t>
            </a:r>
          </a:p>
        </p:txBody>
      </p:sp>
      <p:sp>
        <p:nvSpPr>
          <p:cNvPr id="3" name="Tekstvak 2">
            <a:extLst>
              <a:ext uri="{FF2B5EF4-FFF2-40B4-BE49-F238E27FC236}">
                <a16:creationId xmlns:a16="http://schemas.microsoft.com/office/drawing/2014/main" id="{7DCBFE7C-E97A-8E49-9FFF-18ACBE5AB642}"/>
              </a:ext>
            </a:extLst>
          </p:cNvPr>
          <p:cNvSpPr txBox="1"/>
          <p:nvPr/>
        </p:nvSpPr>
        <p:spPr>
          <a:xfrm>
            <a:off x="1541124" y="3955551"/>
            <a:ext cx="5208997" cy="369332"/>
          </a:xfrm>
          <a:prstGeom prst="rect">
            <a:avLst/>
          </a:prstGeom>
          <a:noFill/>
        </p:spPr>
        <p:txBody>
          <a:bodyPr wrap="square" rtlCol="0">
            <a:spAutoFit/>
          </a:bodyPr>
          <a:lstStyle/>
          <a:p>
            <a:r>
              <a:rPr lang="nl-NL" dirty="0" err="1"/>
              <a:t>https</a:t>
            </a:r>
            <a:r>
              <a:rPr lang="nl-NL" dirty="0"/>
              <a:t>://</a:t>
            </a:r>
            <a:r>
              <a:rPr lang="nl-NL" dirty="0" err="1"/>
              <a:t>www.psychosenet.nl</a:t>
            </a:r>
            <a:r>
              <a:rPr lang="nl-NL" dirty="0"/>
              <a:t>/animaties/</a:t>
            </a:r>
          </a:p>
        </p:txBody>
      </p:sp>
    </p:spTree>
    <p:extLst>
      <p:ext uri="{BB962C8B-B14F-4D97-AF65-F5344CB8AC3E}">
        <p14:creationId xmlns:p14="http://schemas.microsoft.com/office/powerpoint/2010/main" val="359433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p:txBody>
          <a:bodyPr/>
          <a:lstStyle/>
          <a:p>
            <a:r>
              <a:rPr lang="nl-NL" b="1" dirty="0"/>
              <a:t>Stemming en angst</a:t>
            </a:r>
          </a:p>
          <a:p>
            <a:endParaRPr lang="nl-NL" dirty="0"/>
          </a:p>
          <a:p>
            <a:endParaRPr lang="nl-NL" dirty="0"/>
          </a:p>
        </p:txBody>
      </p:sp>
    </p:spTree>
    <p:extLst>
      <p:ext uri="{BB962C8B-B14F-4D97-AF65-F5344CB8AC3E}">
        <p14:creationId xmlns:p14="http://schemas.microsoft.com/office/powerpoint/2010/main" val="388109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vrouw_van_Veen_allee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990" y="-290125"/>
            <a:ext cx="9317532" cy="7454026"/>
          </a:xfrm>
          <a:prstGeom prst="rect">
            <a:avLst/>
          </a:prstGeom>
        </p:spPr>
      </p:pic>
    </p:spTree>
    <p:extLst>
      <p:ext uri="{BB962C8B-B14F-4D97-AF65-F5344CB8AC3E}">
        <p14:creationId xmlns:p14="http://schemas.microsoft.com/office/powerpoint/2010/main" val="394152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half" idx="2"/>
          </p:nvPr>
        </p:nvSpPr>
        <p:spPr>
          <a:xfrm>
            <a:off x="985942" y="815546"/>
            <a:ext cx="7127202" cy="5375188"/>
          </a:xfrm>
        </p:spPr>
        <p:txBody>
          <a:bodyPr/>
          <a:lstStyle/>
          <a:p>
            <a:r>
              <a:rPr lang="nl-NL" dirty="0"/>
              <a:t>-Inleiding</a:t>
            </a:r>
          </a:p>
          <a:p>
            <a:r>
              <a:rPr lang="nl-NL" dirty="0"/>
              <a:t>-Stress</a:t>
            </a:r>
          </a:p>
          <a:p>
            <a:r>
              <a:rPr lang="nl-NL" dirty="0"/>
              <a:t>-Psychose</a:t>
            </a:r>
          </a:p>
          <a:p>
            <a:r>
              <a:rPr lang="nl-NL" dirty="0"/>
              <a:t>-Stemming en angst</a:t>
            </a:r>
          </a:p>
          <a:p>
            <a:r>
              <a:rPr lang="nl-NL" dirty="0"/>
              <a:t>-Persoonlijkheid</a:t>
            </a:r>
          </a:p>
          <a:p>
            <a:r>
              <a:rPr lang="nl-NL" dirty="0"/>
              <a:t>-</a:t>
            </a:r>
            <a:r>
              <a:rPr lang="nl-NL" dirty="0">
                <a:solidFill>
                  <a:srgbClr val="FF0000"/>
                </a:solidFill>
              </a:rPr>
              <a:t>Zorgbehoefte?</a:t>
            </a:r>
          </a:p>
          <a:p>
            <a:r>
              <a:rPr lang="nl-NL" dirty="0"/>
              <a:t>-Oefenen  </a:t>
            </a:r>
          </a:p>
          <a:p>
            <a:endParaRPr lang="nl-NL" dirty="0"/>
          </a:p>
        </p:txBody>
      </p:sp>
    </p:spTree>
    <p:extLst>
      <p:ext uri="{BB962C8B-B14F-4D97-AF65-F5344CB8AC3E}">
        <p14:creationId xmlns:p14="http://schemas.microsoft.com/office/powerpoint/2010/main" val="213989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Oefening </a:t>
            </a:r>
          </a:p>
        </p:txBody>
      </p:sp>
      <p:sp>
        <p:nvSpPr>
          <p:cNvPr id="3" name="Tijdelijke aanduiding voor tekst 2"/>
          <p:cNvSpPr>
            <a:spLocks noGrp="1"/>
          </p:cNvSpPr>
          <p:nvPr>
            <p:ph type="body" sz="half" idx="2"/>
          </p:nvPr>
        </p:nvSpPr>
        <p:spPr/>
        <p:txBody>
          <a:bodyPr/>
          <a:lstStyle/>
          <a:p>
            <a:pPr marL="742950" indent="-742950">
              <a:buAutoNum type="arabicPeriod"/>
            </a:pPr>
            <a:r>
              <a:rPr lang="nl-NL" dirty="0"/>
              <a:t>Wat is hier aan de hand?</a:t>
            </a:r>
          </a:p>
          <a:p>
            <a:pPr marL="742950" indent="-742950">
              <a:buAutoNum type="arabicPeriod"/>
            </a:pPr>
            <a:r>
              <a:rPr lang="nl-NL" dirty="0"/>
              <a:t>Welke verschijnselen?</a:t>
            </a:r>
          </a:p>
          <a:p>
            <a:pPr marL="742950" indent="-742950">
              <a:buAutoNum type="arabicPeriod"/>
            </a:pPr>
            <a:r>
              <a:rPr lang="nl-NL" dirty="0"/>
              <a:t>Welke vragen stel je?</a:t>
            </a:r>
          </a:p>
          <a:p>
            <a:pPr marL="742950" indent="-742950">
              <a:buAutoNum type="arabicPeriod"/>
            </a:pPr>
            <a:r>
              <a:rPr lang="nl-NL" dirty="0"/>
              <a:t>Wat ga je doen?</a:t>
            </a:r>
          </a:p>
          <a:p>
            <a:pPr marL="742950" indent="-742950">
              <a:buAutoNum type="arabicPeriod"/>
            </a:pPr>
            <a:endParaRPr lang="nl-NL" dirty="0"/>
          </a:p>
        </p:txBody>
      </p:sp>
    </p:spTree>
    <p:extLst>
      <p:ext uri="{BB962C8B-B14F-4D97-AF65-F5344CB8AC3E}">
        <p14:creationId xmlns:p14="http://schemas.microsoft.com/office/powerpoint/2010/main" val="13399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403647" y="219256"/>
            <a:ext cx="6813455" cy="6234080"/>
          </a:xfrm>
          <a:prstGeom prst="rect">
            <a:avLst/>
          </a:prstGeom>
          <a:noFill/>
          <a:ln w="9525">
            <a:noFill/>
            <a:miter lim="800000"/>
            <a:headEnd/>
            <a:tailEnd/>
          </a:ln>
        </p:spPr>
      </p:pic>
      <p:sp>
        <p:nvSpPr>
          <p:cNvPr id="7" name="Line 2"/>
          <p:cNvSpPr>
            <a:spLocks noChangeShapeType="1"/>
          </p:cNvSpPr>
          <p:nvPr/>
        </p:nvSpPr>
        <p:spPr bwMode="auto">
          <a:xfrm>
            <a:off x="2411760" y="6453336"/>
            <a:ext cx="5688632" cy="0"/>
          </a:xfrm>
          <a:prstGeom prst="line">
            <a:avLst/>
          </a:prstGeom>
          <a:noFill/>
          <a:ln w="19050">
            <a:solidFill>
              <a:srgbClr val="2D67B0"/>
            </a:solidFill>
            <a:miter lim="800000"/>
            <a:headEnd/>
            <a:tailEnd/>
          </a:ln>
        </p:spPr>
        <p:txBody>
          <a:bodyPr lIns="0" tIns="0" rIns="0" bIns="0"/>
          <a:lstStyle/>
          <a:p>
            <a:endParaRPr lang="nl-NL"/>
          </a:p>
        </p:txBody>
      </p:sp>
    </p:spTree>
    <p:extLst>
      <p:ext uri="{BB962C8B-B14F-4D97-AF65-F5344CB8AC3E}">
        <p14:creationId xmlns:p14="http://schemas.microsoft.com/office/powerpoint/2010/main" val="2979975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39552" y="0"/>
            <a:ext cx="8388424" cy="6537347"/>
          </a:xfrm>
          <a:prstGeom prst="rect">
            <a:avLst/>
          </a:prstGeom>
          <a:noFill/>
          <a:ln w="9525">
            <a:noFill/>
            <a:miter lim="800000"/>
            <a:headEnd/>
            <a:tailEnd/>
          </a:ln>
        </p:spPr>
      </p:pic>
      <p:sp>
        <p:nvSpPr>
          <p:cNvPr id="7" name="Line 2"/>
          <p:cNvSpPr>
            <a:spLocks noChangeShapeType="1"/>
          </p:cNvSpPr>
          <p:nvPr/>
        </p:nvSpPr>
        <p:spPr bwMode="auto">
          <a:xfrm>
            <a:off x="2411760" y="6453336"/>
            <a:ext cx="5688632" cy="0"/>
          </a:xfrm>
          <a:prstGeom prst="line">
            <a:avLst/>
          </a:prstGeom>
          <a:noFill/>
          <a:ln w="19050">
            <a:solidFill>
              <a:srgbClr val="2D67B0"/>
            </a:solidFill>
            <a:miter lim="800000"/>
            <a:headEnd/>
            <a:tailEnd/>
          </a:ln>
        </p:spPr>
        <p:txBody>
          <a:bodyPr lIns="0" tIns="0" rIns="0" bIns="0"/>
          <a:lstStyle/>
          <a:p>
            <a:endParaRPr lang="nl-NL"/>
          </a:p>
        </p:txBody>
      </p:sp>
    </p:spTree>
    <p:extLst>
      <p:ext uri="{BB962C8B-B14F-4D97-AF65-F5344CB8AC3E}">
        <p14:creationId xmlns:p14="http://schemas.microsoft.com/office/powerpoint/2010/main" val="2190308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1259632" y="188640"/>
            <a:ext cx="7625620" cy="6292306"/>
          </a:xfrm>
          <a:prstGeom prst="rect">
            <a:avLst/>
          </a:prstGeom>
          <a:noFill/>
          <a:ln w="9525">
            <a:noFill/>
            <a:miter lim="800000"/>
            <a:headEnd/>
            <a:tailEnd/>
          </a:ln>
        </p:spPr>
      </p:pic>
      <p:sp>
        <p:nvSpPr>
          <p:cNvPr id="7" name="Line 2"/>
          <p:cNvSpPr>
            <a:spLocks noChangeShapeType="1"/>
          </p:cNvSpPr>
          <p:nvPr/>
        </p:nvSpPr>
        <p:spPr bwMode="auto">
          <a:xfrm>
            <a:off x="2411760" y="6453336"/>
            <a:ext cx="5688632" cy="0"/>
          </a:xfrm>
          <a:prstGeom prst="line">
            <a:avLst/>
          </a:prstGeom>
          <a:noFill/>
          <a:ln w="19050">
            <a:solidFill>
              <a:srgbClr val="2D67B0"/>
            </a:solidFill>
            <a:miter lim="800000"/>
            <a:headEnd/>
            <a:tailEnd/>
          </a:ln>
        </p:spPr>
        <p:txBody>
          <a:bodyPr lIns="0" tIns="0" rIns="0" bIns="0"/>
          <a:lstStyle/>
          <a:p>
            <a:endParaRPr lang="nl-NL"/>
          </a:p>
        </p:txBody>
      </p:sp>
    </p:spTree>
    <p:extLst>
      <p:ext uri="{BB962C8B-B14F-4D97-AF65-F5344CB8AC3E}">
        <p14:creationId xmlns:p14="http://schemas.microsoft.com/office/powerpoint/2010/main" val="3423717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5942" y="1049289"/>
            <a:ext cx="7127202" cy="652290"/>
          </a:xfrm>
        </p:spPr>
        <p:txBody>
          <a:bodyPr/>
          <a:lstStyle/>
          <a:p>
            <a:r>
              <a:rPr lang="nl-NL" sz="2400" dirty="0">
                <a:latin typeface="Arial" panose="020B0604020202020204" pitchFamily="34" charset="0"/>
                <a:cs typeface="Arial" panose="020B0604020202020204" pitchFamily="34" charset="0"/>
              </a:rPr>
              <a:t>Beperken cognitieve belasting </a:t>
            </a:r>
            <a:br>
              <a:rPr lang="nl-NL" sz="2400" dirty="0">
                <a:latin typeface="Arial" panose="020B0604020202020204" pitchFamily="34" charset="0"/>
                <a:cs typeface="Arial" panose="020B0604020202020204" pitchFamily="34" charset="0"/>
              </a:rPr>
            </a:br>
            <a:br>
              <a:rPr lang="nl-NL" sz="2400" dirty="0">
                <a:latin typeface="Arial" panose="020B0604020202020204" pitchFamily="34" charset="0"/>
                <a:cs typeface="Arial" panose="020B0604020202020204" pitchFamily="34" charset="0"/>
              </a:rPr>
            </a:br>
            <a:endParaRPr lang="nl-NL" sz="2400" dirty="0"/>
          </a:p>
        </p:txBody>
      </p:sp>
      <p:sp>
        <p:nvSpPr>
          <p:cNvPr id="3" name="Tijdelijke aanduiding voor tekst 2"/>
          <p:cNvSpPr>
            <a:spLocks noGrp="1"/>
          </p:cNvSpPr>
          <p:nvPr>
            <p:ph type="body" sz="half" idx="2"/>
          </p:nvPr>
        </p:nvSpPr>
        <p:spPr>
          <a:xfrm>
            <a:off x="985942" y="1701579"/>
            <a:ext cx="4826461" cy="4191485"/>
          </a:xfrm>
        </p:spPr>
        <p:txBody>
          <a:bodyPr/>
          <a:lstStyle/>
          <a:p>
            <a:pPr>
              <a:lnSpc>
                <a:spcPct val="100000"/>
              </a:lnSpc>
            </a:pPr>
            <a:r>
              <a:rPr lang="nl-NL" sz="2400" dirty="0">
                <a:latin typeface="Arial" panose="020B0604020202020204" pitchFamily="34" charset="0"/>
                <a:cs typeface="Arial" panose="020B0604020202020204" pitchFamily="34" charset="0"/>
              </a:rPr>
              <a:t>•	Herinneringen (bijv. </a:t>
            </a:r>
            <a:r>
              <a:rPr lang="nl-NL" sz="2400" dirty="0" err="1">
                <a:latin typeface="Arial" panose="020B0604020202020204" pitchFamily="34" charset="0"/>
                <a:cs typeface="Arial" panose="020B0604020202020204" pitchFamily="34" charset="0"/>
              </a:rPr>
              <a:t>appjes</a:t>
            </a:r>
            <a:r>
              <a:rPr lang="nl-NL" sz="2400" dirty="0">
                <a:latin typeface="Arial" panose="020B0604020202020204" pitchFamily="34" charset="0"/>
                <a:cs typeface="Arial" panose="020B0604020202020204" pitchFamily="34" charset="0"/>
              </a:rPr>
              <a:t>/)</a:t>
            </a:r>
          </a:p>
          <a:p>
            <a:pPr>
              <a:lnSpc>
                <a:spcPct val="100000"/>
              </a:lnSpc>
            </a:pPr>
            <a:r>
              <a:rPr lang="nl-NL" sz="2400" dirty="0">
                <a:latin typeface="Arial" panose="020B0604020202020204" pitchFamily="34" charset="0"/>
                <a:cs typeface="Arial" panose="020B0604020202020204" pitchFamily="34" charset="0"/>
              </a:rPr>
              <a:t>•	Dagkalenders / planners		</a:t>
            </a:r>
          </a:p>
          <a:p>
            <a:pPr>
              <a:lnSpc>
                <a:spcPct val="100000"/>
              </a:lnSpc>
            </a:pPr>
            <a:r>
              <a:rPr lang="nl-NL" sz="2400" dirty="0">
                <a:latin typeface="Arial" panose="020B0604020202020204" pitchFamily="34" charset="0"/>
                <a:cs typeface="Arial" panose="020B0604020202020204" pitchFamily="34" charset="0"/>
              </a:rPr>
              <a:t>•	Checklists	</a:t>
            </a:r>
          </a:p>
          <a:p>
            <a:pPr>
              <a:lnSpc>
                <a:spcPct val="100000"/>
              </a:lnSpc>
            </a:pPr>
            <a:r>
              <a:rPr lang="nl-NL" sz="2400" dirty="0">
                <a:latin typeface="Arial" panose="020B0604020202020204" pitchFamily="34" charset="0"/>
                <a:cs typeface="Arial" panose="020B0604020202020204" pitchFamily="34" charset="0"/>
              </a:rPr>
              <a:t>•	Stappenplannen	</a:t>
            </a:r>
          </a:p>
          <a:p>
            <a:pPr>
              <a:lnSpc>
                <a:spcPct val="100000"/>
              </a:lnSpc>
            </a:pPr>
            <a:r>
              <a:rPr lang="nl-NL" sz="2400" dirty="0">
                <a:latin typeface="Arial" panose="020B0604020202020204" pitchFamily="34" charset="0"/>
                <a:cs typeface="Arial" panose="020B0604020202020204" pitchFamily="34" charset="0"/>
              </a:rPr>
              <a:t>•	</a:t>
            </a:r>
            <a:r>
              <a:rPr lang="nl-NL" sz="2400" dirty="0" err="1">
                <a:latin typeface="Arial" panose="020B0604020202020204" pitchFamily="34" charset="0"/>
                <a:cs typeface="Arial" panose="020B0604020202020204" pitchFamily="34" charset="0"/>
              </a:rPr>
              <a:t>To</a:t>
            </a:r>
            <a:r>
              <a:rPr lang="nl-NL" sz="2400" dirty="0">
                <a:latin typeface="Arial" panose="020B0604020202020204" pitchFamily="34" charset="0"/>
                <a:cs typeface="Arial" panose="020B0604020202020204" pitchFamily="34" charset="0"/>
              </a:rPr>
              <a:t>-do lijstjes	</a:t>
            </a:r>
          </a:p>
          <a:p>
            <a:pPr>
              <a:lnSpc>
                <a:spcPct val="100000"/>
              </a:lnSpc>
            </a:pPr>
            <a:r>
              <a:rPr lang="nl-NL" sz="2400" dirty="0">
                <a:latin typeface="Arial" panose="020B0604020202020204" pitchFamily="34" charset="0"/>
                <a:cs typeface="Arial" panose="020B0604020202020204" pitchFamily="34" charset="0"/>
              </a:rPr>
              <a:t>•	Vereenvoudigde procedures	</a:t>
            </a:r>
          </a:p>
          <a:p>
            <a:pPr>
              <a:lnSpc>
                <a:spcPct val="100000"/>
              </a:lnSpc>
            </a:pPr>
            <a:r>
              <a:rPr lang="nl-NL" sz="2400" dirty="0">
                <a:latin typeface="Arial" panose="020B0604020202020204" pitchFamily="34" charset="0"/>
                <a:cs typeface="Arial" panose="020B0604020202020204" pitchFamily="34" charset="0"/>
              </a:rPr>
              <a:t>•	Vereenvoudigde correspondentie </a:t>
            </a:r>
          </a:p>
          <a:p>
            <a:pPr>
              <a:lnSpc>
                <a:spcPct val="100000"/>
              </a:lnSpc>
            </a:pPr>
            <a:r>
              <a:rPr lang="nl-NL" sz="2400" dirty="0">
                <a:latin typeface="Arial" panose="020B0604020202020204" pitchFamily="34" charset="0"/>
                <a:cs typeface="Arial" panose="020B0604020202020204" pitchFamily="34" charset="0"/>
              </a:rPr>
              <a:t>……..…..	</a:t>
            </a:r>
          </a:p>
          <a:p>
            <a:endParaRPr lang="nl-NL" sz="2400" dirty="0"/>
          </a:p>
        </p:txBody>
      </p:sp>
      <p:pic>
        <p:nvPicPr>
          <p:cNvPr id="4" name="Afbeelding 3">
            <a:extLst>
              <a:ext uri="{FF2B5EF4-FFF2-40B4-BE49-F238E27FC236}">
                <a16:creationId xmlns:a16="http://schemas.microsoft.com/office/drawing/2014/main" id="{A550A98B-F982-4962-8DE4-22A379777BC6}"/>
              </a:ext>
            </a:extLst>
          </p:cNvPr>
          <p:cNvPicPr>
            <a:picLocks noChangeAspect="1"/>
          </p:cNvPicPr>
          <p:nvPr/>
        </p:nvPicPr>
        <p:blipFill>
          <a:blip r:embed="rId2"/>
          <a:stretch>
            <a:fillRect/>
          </a:stretch>
        </p:blipFill>
        <p:spPr>
          <a:xfrm>
            <a:off x="6496216" y="642486"/>
            <a:ext cx="2441506" cy="4517911"/>
          </a:xfrm>
          <a:prstGeom prst="rect">
            <a:avLst/>
          </a:prstGeom>
        </p:spPr>
      </p:pic>
      <p:pic>
        <p:nvPicPr>
          <p:cNvPr id="5" name="Afbeelding 4">
            <a:extLst>
              <a:ext uri="{FF2B5EF4-FFF2-40B4-BE49-F238E27FC236}">
                <a16:creationId xmlns:a16="http://schemas.microsoft.com/office/drawing/2014/main" id="{34F2C50D-B3D0-B840-8A10-5289CDE89F83}"/>
              </a:ext>
            </a:extLst>
          </p:cNvPr>
          <p:cNvPicPr>
            <a:picLocks noChangeAspect="1"/>
          </p:cNvPicPr>
          <p:nvPr/>
        </p:nvPicPr>
        <p:blipFill>
          <a:blip r:embed="rId3"/>
          <a:stretch>
            <a:fillRect/>
          </a:stretch>
        </p:blipFill>
        <p:spPr>
          <a:xfrm>
            <a:off x="0" y="0"/>
            <a:ext cx="9144000" cy="6858000"/>
          </a:xfrm>
          <a:prstGeom prst="rect">
            <a:avLst/>
          </a:prstGeom>
        </p:spPr>
      </p:pic>
      <p:pic>
        <p:nvPicPr>
          <p:cNvPr id="6" name="Afbeelding 5">
            <a:extLst>
              <a:ext uri="{FF2B5EF4-FFF2-40B4-BE49-F238E27FC236}">
                <a16:creationId xmlns:a16="http://schemas.microsoft.com/office/drawing/2014/main" id="{FFE9E720-4553-FE44-B4E1-B79B987D8019}"/>
              </a:ext>
            </a:extLst>
          </p:cNvPr>
          <p:cNvPicPr>
            <a:picLocks noChangeAspect="1"/>
          </p:cNvPicPr>
          <p:nvPr/>
        </p:nvPicPr>
        <p:blipFill>
          <a:blip r:embed="rId4"/>
          <a:stretch>
            <a:fillRect/>
          </a:stretch>
        </p:blipFill>
        <p:spPr>
          <a:xfrm>
            <a:off x="0" y="0"/>
            <a:ext cx="9144000" cy="6858000"/>
          </a:xfrm>
          <a:prstGeom prst="rect">
            <a:avLst/>
          </a:prstGeom>
        </p:spPr>
      </p:pic>
      <p:pic>
        <p:nvPicPr>
          <p:cNvPr id="7" name="Afbeelding 6">
            <a:extLst>
              <a:ext uri="{FF2B5EF4-FFF2-40B4-BE49-F238E27FC236}">
                <a16:creationId xmlns:a16="http://schemas.microsoft.com/office/drawing/2014/main" id="{64FAB578-9831-214C-8598-6DB2F733B544}"/>
              </a:ext>
            </a:extLst>
          </p:cNvPr>
          <p:cNvPicPr>
            <a:picLocks noChangeAspect="1"/>
          </p:cNvPicPr>
          <p:nvPr/>
        </p:nvPicPr>
        <p:blipFill>
          <a:blip r:embed="rId5"/>
          <a:stretch>
            <a:fillRect/>
          </a:stretch>
        </p:blipFill>
        <p:spPr>
          <a:xfrm>
            <a:off x="0" y="0"/>
            <a:ext cx="9144000" cy="6858000"/>
          </a:xfrm>
          <a:prstGeom prst="rect">
            <a:avLst/>
          </a:prstGeom>
        </p:spPr>
      </p:pic>
      <p:pic>
        <p:nvPicPr>
          <p:cNvPr id="8" name="Afbeelding 7">
            <a:extLst>
              <a:ext uri="{FF2B5EF4-FFF2-40B4-BE49-F238E27FC236}">
                <a16:creationId xmlns:a16="http://schemas.microsoft.com/office/drawing/2014/main" id="{FDC6BEED-C9D0-2244-A730-C51919BBAC66}"/>
              </a:ext>
            </a:extLst>
          </p:cNvPr>
          <p:cNvPicPr>
            <a:picLocks noChangeAspect="1"/>
          </p:cNvPicPr>
          <p:nvPr/>
        </p:nvPicPr>
        <p:blipFill>
          <a:blip r:embed="rId6"/>
          <a:stretch>
            <a:fillRect/>
          </a:stretch>
        </p:blipFill>
        <p:spPr>
          <a:xfrm>
            <a:off x="0" y="297950"/>
            <a:ext cx="9144000" cy="6858000"/>
          </a:xfrm>
          <a:prstGeom prst="rect">
            <a:avLst/>
          </a:prstGeom>
        </p:spPr>
      </p:pic>
    </p:spTree>
    <p:extLst>
      <p:ext uri="{BB962C8B-B14F-4D97-AF65-F5344CB8AC3E}">
        <p14:creationId xmlns:p14="http://schemas.microsoft.com/office/powerpoint/2010/main" val="14142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www.onderboven.nl</a:t>
            </a:r>
            <a:endParaRPr lang="nl-NL" dirty="0"/>
          </a:p>
        </p:txBody>
      </p:sp>
      <p:sp>
        <p:nvSpPr>
          <p:cNvPr id="3" name="Tijdelijke aanduiding voor tekst 2"/>
          <p:cNvSpPr>
            <a:spLocks noGrp="1"/>
          </p:cNvSpPr>
          <p:nvPr>
            <p:ph type="body" sz="half" idx="2"/>
          </p:nvPr>
        </p:nvSpPr>
        <p:spPr/>
        <p:txBody>
          <a:bodyPr/>
          <a:lstStyle/>
          <a:p>
            <a:r>
              <a:rPr lang="nl-NL" dirty="0"/>
              <a:t>Sjaak Boon</a:t>
            </a:r>
          </a:p>
          <a:p>
            <a:r>
              <a:rPr lang="nl-NL" dirty="0"/>
              <a:t>06 22 08 79 86</a:t>
            </a:r>
          </a:p>
        </p:txBody>
      </p:sp>
    </p:spTree>
    <p:extLst>
      <p:ext uri="{BB962C8B-B14F-4D97-AF65-F5344CB8AC3E}">
        <p14:creationId xmlns:p14="http://schemas.microsoft.com/office/powerpoint/2010/main" val="12368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BEBD0532-2E87-D641-9C67-8A5976F5A8AF}"/>
              </a:ext>
            </a:extLst>
          </p:cNvPr>
          <p:cNvPicPr>
            <a:picLocks noChangeAspect="1"/>
          </p:cNvPicPr>
          <p:nvPr/>
        </p:nvPicPr>
        <p:blipFill>
          <a:blip r:embed="rId2"/>
          <a:stretch>
            <a:fillRect/>
          </a:stretch>
        </p:blipFill>
        <p:spPr>
          <a:xfrm>
            <a:off x="2488429" y="500796"/>
            <a:ext cx="4931596" cy="6227390"/>
          </a:xfrm>
          <a:prstGeom prst="rect">
            <a:avLst/>
          </a:prstGeom>
        </p:spPr>
      </p:pic>
    </p:spTree>
    <p:extLst>
      <p:ext uri="{BB962C8B-B14F-4D97-AF65-F5344CB8AC3E}">
        <p14:creationId xmlns:p14="http://schemas.microsoft.com/office/powerpoint/2010/main" val="256227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58368-0FCD-A54F-BB86-C89B125F4012}"/>
              </a:ext>
            </a:extLst>
          </p:cNvPr>
          <p:cNvSpPr>
            <a:spLocks noGrp="1"/>
          </p:cNvSpPr>
          <p:nvPr>
            <p:ph type="title"/>
          </p:nvPr>
        </p:nvSpPr>
        <p:spPr>
          <a:xfrm>
            <a:off x="985942" y="1049289"/>
            <a:ext cx="7127202" cy="707592"/>
          </a:xfrm>
        </p:spPr>
        <p:txBody>
          <a:bodyPr/>
          <a:lstStyle/>
          <a:p>
            <a:r>
              <a:rPr lang="nl-NL" dirty="0"/>
              <a:t>Niet onbeperkt</a:t>
            </a:r>
          </a:p>
        </p:txBody>
      </p:sp>
      <p:sp>
        <p:nvSpPr>
          <p:cNvPr id="3" name="Tijdelijke aanduiding voor tekst 2">
            <a:extLst>
              <a:ext uri="{FF2B5EF4-FFF2-40B4-BE49-F238E27FC236}">
                <a16:creationId xmlns:a16="http://schemas.microsoft.com/office/drawing/2014/main" id="{2FF49108-7B98-FA4D-89D7-D1167FF2C916}"/>
              </a:ext>
            </a:extLst>
          </p:cNvPr>
          <p:cNvSpPr>
            <a:spLocks noGrp="1"/>
          </p:cNvSpPr>
          <p:nvPr>
            <p:ph type="body" sz="half" idx="2"/>
          </p:nvPr>
        </p:nvSpPr>
        <p:spPr>
          <a:xfrm>
            <a:off x="985942" y="1623317"/>
            <a:ext cx="7127202" cy="4269747"/>
          </a:xfrm>
        </p:spPr>
        <p:txBody>
          <a:bodyPr/>
          <a:lstStyle/>
          <a:p>
            <a:r>
              <a:rPr lang="nl-NL" sz="2400" dirty="0"/>
              <a:t>Aandacht, zelfregulatie en geheugen:</a:t>
            </a:r>
          </a:p>
          <a:p>
            <a:pPr marL="342900" indent="-342900">
              <a:buFontTx/>
              <a:buChar char="-"/>
            </a:pPr>
            <a:r>
              <a:rPr lang="nl-NL" sz="2400" dirty="0"/>
              <a:t>Niet onbeperkt beschikbaar</a:t>
            </a:r>
          </a:p>
          <a:p>
            <a:pPr marL="342900" indent="-342900">
              <a:buFontTx/>
              <a:buChar char="-"/>
            </a:pPr>
            <a:r>
              <a:rPr lang="nl-NL" sz="2400" dirty="0"/>
              <a:t>Er is bepaalde bandbreedte die wordt ingezet</a:t>
            </a:r>
          </a:p>
          <a:p>
            <a:pPr marL="342900" indent="-342900">
              <a:buFontTx/>
              <a:buChar char="-"/>
            </a:pPr>
            <a:r>
              <a:rPr lang="nl-NL" sz="2400" dirty="0"/>
              <a:t>Schaarste leidt ertoe dat alle mentale capaciteit wordt ingezet</a:t>
            </a:r>
          </a:p>
          <a:p>
            <a:pPr marL="342900" indent="-342900">
              <a:buFontTx/>
              <a:buChar char="-"/>
            </a:pPr>
            <a:r>
              <a:rPr lang="nl-NL" sz="2400" dirty="0"/>
              <a:t>Schaarste gijzelt de mentale vermogens</a:t>
            </a:r>
          </a:p>
          <a:p>
            <a:pPr marL="342900" indent="-342900">
              <a:buFontTx/>
              <a:buChar char="-"/>
            </a:pPr>
            <a:endParaRPr lang="nl-NL" sz="2400" dirty="0"/>
          </a:p>
        </p:txBody>
      </p:sp>
    </p:spTree>
    <p:extLst>
      <p:ext uri="{BB962C8B-B14F-4D97-AF65-F5344CB8AC3E}">
        <p14:creationId xmlns:p14="http://schemas.microsoft.com/office/powerpoint/2010/main" val="37539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950A03-7C74-1546-9253-12C4A8B7BA1D}"/>
              </a:ext>
            </a:extLst>
          </p:cNvPr>
          <p:cNvSpPr>
            <a:spLocks noGrp="1"/>
          </p:cNvSpPr>
          <p:nvPr>
            <p:ph type="title"/>
          </p:nvPr>
        </p:nvSpPr>
        <p:spPr>
          <a:xfrm>
            <a:off x="985942" y="333633"/>
            <a:ext cx="7127202" cy="3848024"/>
          </a:xfrm>
        </p:spPr>
        <p:txBody>
          <a:bodyPr/>
          <a:lstStyle/>
          <a:p>
            <a:br>
              <a:rPr lang="nl-NL" sz="2400" dirty="0"/>
            </a:br>
            <a:br>
              <a:rPr lang="nl-NL" sz="2400" dirty="0"/>
            </a:br>
            <a:r>
              <a:rPr lang="nl-NL" sz="2400" dirty="0"/>
              <a:t>Wissel uit met elkaar</a:t>
            </a:r>
            <a:br>
              <a:rPr lang="nl-NL" sz="2400" dirty="0"/>
            </a:br>
            <a:r>
              <a:rPr lang="nl-NL" sz="2400" dirty="0"/>
              <a:t>- moment uit je leven waarin je veel stress hebt ervaren.</a:t>
            </a:r>
            <a:br>
              <a:rPr lang="nl-NL" sz="2400" dirty="0"/>
            </a:br>
            <a:r>
              <a:rPr lang="nl-NL" sz="2400" dirty="0"/>
              <a:t>-wat waren je gevoelens?</a:t>
            </a:r>
            <a:br>
              <a:rPr lang="nl-NL" sz="2400" dirty="0"/>
            </a:br>
            <a:endParaRPr lang="nl-NL" sz="2400" dirty="0"/>
          </a:p>
        </p:txBody>
      </p:sp>
    </p:spTree>
    <p:extLst>
      <p:ext uri="{BB962C8B-B14F-4D97-AF65-F5344CB8AC3E}">
        <p14:creationId xmlns:p14="http://schemas.microsoft.com/office/powerpoint/2010/main" val="82515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57A8F4C-66CD-4F29-A9BD-45DA405780FE}"/>
              </a:ext>
            </a:extLst>
          </p:cNvPr>
          <p:cNvPicPr>
            <a:picLocks noChangeAspect="1"/>
          </p:cNvPicPr>
          <p:nvPr/>
        </p:nvPicPr>
        <p:blipFill>
          <a:blip r:embed="rId2"/>
          <a:stretch>
            <a:fillRect/>
          </a:stretch>
        </p:blipFill>
        <p:spPr>
          <a:xfrm>
            <a:off x="6129020" y="254203"/>
            <a:ext cx="2456180" cy="3094787"/>
          </a:xfrm>
          <a:prstGeom prst="rect">
            <a:avLst/>
          </a:prstGeom>
        </p:spPr>
      </p:pic>
      <p:pic>
        <p:nvPicPr>
          <p:cNvPr id="8" name="Afbeelding 7">
            <a:extLst>
              <a:ext uri="{FF2B5EF4-FFF2-40B4-BE49-F238E27FC236}">
                <a16:creationId xmlns:a16="http://schemas.microsoft.com/office/drawing/2014/main" id="{F1191B2F-1EF6-49F8-A338-A3A152DA6F19}"/>
              </a:ext>
            </a:extLst>
          </p:cNvPr>
          <p:cNvPicPr>
            <a:picLocks noChangeAspect="1"/>
          </p:cNvPicPr>
          <p:nvPr/>
        </p:nvPicPr>
        <p:blipFill>
          <a:blip r:embed="rId3"/>
          <a:stretch>
            <a:fillRect/>
          </a:stretch>
        </p:blipFill>
        <p:spPr>
          <a:xfrm>
            <a:off x="941704" y="1373822"/>
            <a:ext cx="4463415" cy="3332276"/>
          </a:xfrm>
          <a:prstGeom prst="rect">
            <a:avLst/>
          </a:prstGeom>
        </p:spPr>
      </p:pic>
    </p:spTree>
    <p:extLst>
      <p:ext uri="{BB962C8B-B14F-4D97-AF65-F5344CB8AC3E}">
        <p14:creationId xmlns:p14="http://schemas.microsoft.com/office/powerpoint/2010/main" val="3230535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00" fill="hold"/>
                                        <p:tgtEl>
                                          <p:spTgt spid="8"/>
                                        </p:tgtEl>
                                        <p:attrNameLst>
                                          <p:attrName>ppt_w</p:attrName>
                                        </p:attrNameLst>
                                      </p:cBhvr>
                                      <p:tavLst>
                                        <p:tav tm="0">
                                          <p:val>
                                            <p:fltVal val="0"/>
                                          </p:val>
                                        </p:tav>
                                        <p:tav tm="100000">
                                          <p:val>
                                            <p:strVal val="#ppt_w"/>
                                          </p:val>
                                        </p:tav>
                                      </p:tavLst>
                                    </p:anim>
                                    <p:anim calcmode="lin" valueType="num">
                                      <p:cBhvr>
                                        <p:cTn id="8" dur="1700" fill="hold"/>
                                        <p:tgtEl>
                                          <p:spTgt spid="8"/>
                                        </p:tgtEl>
                                        <p:attrNameLst>
                                          <p:attrName>ppt_h</p:attrName>
                                        </p:attrNameLst>
                                      </p:cBhvr>
                                      <p:tavLst>
                                        <p:tav tm="0">
                                          <p:val>
                                            <p:fltVal val="0"/>
                                          </p:val>
                                        </p:tav>
                                        <p:tav tm="100000">
                                          <p:val>
                                            <p:strVal val="#ppt_h"/>
                                          </p:val>
                                        </p:tav>
                                      </p:tavLst>
                                    </p:anim>
                                    <p:anim calcmode="lin" valueType="num">
                                      <p:cBhvr>
                                        <p:cTn id="9" dur="1700" fill="hold"/>
                                        <p:tgtEl>
                                          <p:spTgt spid="8"/>
                                        </p:tgtEl>
                                        <p:attrNameLst>
                                          <p:attrName>style.rotation</p:attrName>
                                        </p:attrNameLst>
                                      </p:cBhvr>
                                      <p:tavLst>
                                        <p:tav tm="0">
                                          <p:val>
                                            <p:fltVal val="90"/>
                                          </p:val>
                                        </p:tav>
                                        <p:tav tm="100000">
                                          <p:val>
                                            <p:fltVal val="0"/>
                                          </p:val>
                                        </p:tav>
                                      </p:tavLst>
                                    </p:anim>
                                    <p:animEffect transition="in" filter="fade">
                                      <p:cBhvr>
                                        <p:cTn id="10" dur="1700"/>
                                        <p:tgtEl>
                                          <p:spTgt spid="8"/>
                                        </p:tgtEl>
                                      </p:cBhvr>
                                    </p:animEffect>
                                  </p:childTnLst>
                                </p:cTn>
                              </p:par>
                            </p:childTnLst>
                          </p:cTn>
                        </p:par>
                        <p:par>
                          <p:cTn id="11" fill="hold">
                            <p:stCondLst>
                              <p:cond delay="17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800" fill="hold"/>
                                        <p:tgtEl>
                                          <p:spTgt spid="4"/>
                                        </p:tgtEl>
                                        <p:attrNameLst>
                                          <p:attrName>ppt_x</p:attrName>
                                        </p:attrNameLst>
                                      </p:cBhvr>
                                      <p:tavLst>
                                        <p:tav tm="0">
                                          <p:val>
                                            <p:strVal val="#ppt_x"/>
                                          </p:val>
                                        </p:tav>
                                        <p:tav tm="100000">
                                          <p:val>
                                            <p:strVal val="#ppt_x"/>
                                          </p:val>
                                        </p:tav>
                                      </p:tavLst>
                                    </p:anim>
                                    <p:anim calcmode="lin" valueType="num">
                                      <p:cBhvr additive="base">
                                        <p:cTn id="15" dur="18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8AEEBE-C858-B445-A94A-2F6E059D088C}"/>
              </a:ext>
            </a:extLst>
          </p:cNvPr>
          <p:cNvSpPr>
            <a:spLocks noGrp="1"/>
          </p:cNvSpPr>
          <p:nvPr>
            <p:ph type="title"/>
          </p:nvPr>
        </p:nvSpPr>
        <p:spPr/>
        <p:txBody>
          <a:bodyPr/>
          <a:lstStyle/>
          <a:p>
            <a:r>
              <a:rPr lang="nl-NL" dirty="0"/>
              <a:t>Wat is stress</a:t>
            </a:r>
          </a:p>
        </p:txBody>
      </p:sp>
      <p:sp>
        <p:nvSpPr>
          <p:cNvPr id="3" name="Tijdelijke aanduiding voor tekst 2">
            <a:extLst>
              <a:ext uri="{FF2B5EF4-FFF2-40B4-BE49-F238E27FC236}">
                <a16:creationId xmlns:a16="http://schemas.microsoft.com/office/drawing/2014/main" id="{75A7039C-5FB7-2C47-B084-D822277A9FF4}"/>
              </a:ext>
            </a:extLst>
          </p:cNvPr>
          <p:cNvSpPr>
            <a:spLocks noGrp="1"/>
          </p:cNvSpPr>
          <p:nvPr>
            <p:ph type="body" sz="half" idx="2"/>
          </p:nvPr>
        </p:nvSpPr>
        <p:spPr/>
        <p:txBody>
          <a:bodyPr/>
          <a:lstStyle/>
          <a:p>
            <a:r>
              <a:rPr lang="nl-NL" dirty="0"/>
              <a:t>Een disbalans tussen draagkracht en draaglast</a:t>
            </a:r>
          </a:p>
          <a:p>
            <a:pPr marL="571500" indent="-571500">
              <a:buFontTx/>
              <a:buChar char="-"/>
            </a:pPr>
            <a:r>
              <a:rPr lang="nl-NL" dirty="0"/>
              <a:t>Lichamelijke signalen</a:t>
            </a:r>
          </a:p>
          <a:p>
            <a:pPr marL="571500" indent="-571500">
              <a:buFontTx/>
              <a:buChar char="-"/>
            </a:pPr>
            <a:r>
              <a:rPr lang="nl-NL" dirty="0" err="1"/>
              <a:t>Psychsiche</a:t>
            </a:r>
            <a:r>
              <a:rPr lang="nl-NL" dirty="0"/>
              <a:t> signalen</a:t>
            </a:r>
          </a:p>
        </p:txBody>
      </p:sp>
    </p:spTree>
    <p:extLst>
      <p:ext uri="{BB962C8B-B14F-4D97-AF65-F5344CB8AC3E}">
        <p14:creationId xmlns:p14="http://schemas.microsoft.com/office/powerpoint/2010/main" val="3219151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6600B5-4BEB-E041-B314-E1FC930BD6C2}"/>
              </a:ext>
            </a:extLst>
          </p:cNvPr>
          <p:cNvSpPr>
            <a:spLocks noGrp="1"/>
          </p:cNvSpPr>
          <p:nvPr>
            <p:ph type="title"/>
          </p:nvPr>
        </p:nvSpPr>
        <p:spPr>
          <a:xfrm>
            <a:off x="985942" y="1049289"/>
            <a:ext cx="7127202" cy="902801"/>
          </a:xfrm>
        </p:spPr>
        <p:txBody>
          <a:bodyPr/>
          <a:lstStyle/>
          <a:p>
            <a:r>
              <a:rPr lang="nl-NL" sz="3600" dirty="0"/>
              <a:t>Soorten Stress</a:t>
            </a:r>
          </a:p>
        </p:txBody>
      </p:sp>
      <p:sp>
        <p:nvSpPr>
          <p:cNvPr id="3" name="Tijdelijke aanduiding voor tekst 2">
            <a:extLst>
              <a:ext uri="{FF2B5EF4-FFF2-40B4-BE49-F238E27FC236}">
                <a16:creationId xmlns:a16="http://schemas.microsoft.com/office/drawing/2014/main" id="{BE56D863-68B6-6C40-88A7-D4CD51620FA3}"/>
              </a:ext>
            </a:extLst>
          </p:cNvPr>
          <p:cNvSpPr>
            <a:spLocks noGrp="1"/>
          </p:cNvSpPr>
          <p:nvPr>
            <p:ph type="body" sz="half" idx="2"/>
          </p:nvPr>
        </p:nvSpPr>
        <p:spPr>
          <a:xfrm>
            <a:off x="985942" y="1952090"/>
            <a:ext cx="7127202" cy="3940974"/>
          </a:xfrm>
        </p:spPr>
        <p:txBody>
          <a:bodyPr/>
          <a:lstStyle/>
          <a:p>
            <a:r>
              <a:rPr lang="nl-NL" dirty="0"/>
              <a:t>-   Normale of positieve stress</a:t>
            </a:r>
          </a:p>
          <a:p>
            <a:pPr marL="571500" indent="-571500">
              <a:buFontTx/>
              <a:buChar char="-"/>
            </a:pPr>
            <a:r>
              <a:rPr lang="nl-NL" dirty="0"/>
              <a:t>Tolereerbare stress</a:t>
            </a:r>
          </a:p>
          <a:p>
            <a:pPr marL="571500" indent="-571500">
              <a:buFontTx/>
              <a:buChar char="-"/>
            </a:pPr>
            <a:r>
              <a:rPr lang="nl-NL" dirty="0"/>
              <a:t>Toxische of chronische  stress </a:t>
            </a:r>
          </a:p>
        </p:txBody>
      </p:sp>
    </p:spTree>
    <p:extLst>
      <p:ext uri="{BB962C8B-B14F-4D97-AF65-F5344CB8AC3E}">
        <p14:creationId xmlns:p14="http://schemas.microsoft.com/office/powerpoint/2010/main" val="54735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NDERBOVEN_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ONDERBOVEN_powerpoint.potx</Template>
  <TotalTime>40587</TotalTime>
  <Words>1261</Words>
  <Application>Microsoft Macintosh PowerPoint</Application>
  <PresentationFormat>Diavoorstelling (4:3)</PresentationFormat>
  <Paragraphs>120</Paragraphs>
  <Slides>35</Slides>
  <Notes>6</Notes>
  <HiddenSlides>0</HiddenSlides>
  <MMClips>2</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35</vt:i4>
      </vt:variant>
    </vt:vector>
  </HeadingPairs>
  <TitlesOfParts>
    <vt:vector size="41" baseType="lpstr">
      <vt:lpstr>MS PGothic</vt:lpstr>
      <vt:lpstr>Arial</vt:lpstr>
      <vt:lpstr>Calibri</vt:lpstr>
      <vt:lpstr>DIN</vt:lpstr>
      <vt:lpstr>Wingdings</vt:lpstr>
      <vt:lpstr>ONDERBOVEN_powerpoint</vt:lpstr>
      <vt:lpstr>PowerPoint-presentatie</vt:lpstr>
      <vt:lpstr> Psychische kwetsbaarheid en stress-sensitiviteit </vt:lpstr>
      <vt:lpstr>PowerPoint-presentatie</vt:lpstr>
      <vt:lpstr>PowerPoint-presentatie</vt:lpstr>
      <vt:lpstr>Niet onbeperkt</vt:lpstr>
      <vt:lpstr>  Wissel uit met elkaar - moment uit je leven waarin je veel stress hebt ervaren. -wat waren je gevoelens? </vt:lpstr>
      <vt:lpstr>PowerPoint-presentatie</vt:lpstr>
      <vt:lpstr>Wat is stress</vt:lpstr>
      <vt:lpstr>Soorten Stress</vt:lpstr>
      <vt:lpstr>PowerPoint-presentatie</vt:lpstr>
      <vt:lpstr>PowerPoint-presentatie</vt:lpstr>
      <vt:lpstr>PowerPoint-presentatie</vt:lpstr>
      <vt:lpstr>PowerPoint-presentatie</vt:lpstr>
      <vt:lpstr>Prefrontale cortex Executieve functie</vt:lpstr>
      <vt:lpstr>PowerPoint-presentatie</vt:lpstr>
      <vt:lpstr>PowerPoint-presentatie</vt:lpstr>
      <vt:lpstr>PowerPoint-presentatie</vt:lpstr>
      <vt:lpstr>Beperken cognitieve belasting   </vt:lpstr>
      <vt:lpstr>Stress-sensitieve principes</vt:lpstr>
      <vt:lpstr>Context !  Vier levensgebieden! Diagnose –Zorgbehoefte!</vt:lpstr>
      <vt:lpstr>PowerPoint-presentatie</vt:lpstr>
      <vt:lpstr>Zelfregie</vt:lpstr>
      <vt:lpstr>Grenzen verkennen</vt:lpstr>
      <vt:lpstr>PowerPoint-presentatie</vt:lpstr>
      <vt:lpstr>PowerPoint-presentatie</vt:lpstr>
      <vt:lpstr>Oefening </vt:lpstr>
      <vt:lpstr>PowerPoint-presentatie</vt:lpstr>
      <vt:lpstr>PowerPoint-presentatie</vt:lpstr>
      <vt:lpstr>PowerPoint-presentatie</vt:lpstr>
      <vt:lpstr>Oefening </vt:lpstr>
      <vt:lpstr>PowerPoint-presentatie</vt:lpstr>
      <vt:lpstr>PowerPoint-presentatie</vt:lpstr>
      <vt:lpstr>PowerPoint-presentatie</vt:lpstr>
      <vt:lpstr>Beperken cognitieve belasting   </vt:lpstr>
      <vt:lpstr>www.onderboven.nl</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grafish</dc:creator>
  <cp:lastModifiedBy>Help mijn Mac</cp:lastModifiedBy>
  <cp:revision>117</cp:revision>
  <dcterms:created xsi:type="dcterms:W3CDTF">2015-03-16T20:49:23Z</dcterms:created>
  <dcterms:modified xsi:type="dcterms:W3CDTF">2020-02-05T13:17:09Z</dcterms:modified>
</cp:coreProperties>
</file>