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4"/>
  </p:sldMasterIdLst>
  <p:notesMasterIdLst>
    <p:notesMasterId r:id="rId12"/>
  </p:notesMasterIdLst>
  <p:handoutMasterIdLst>
    <p:handoutMasterId r:id="rId13"/>
  </p:handoutMasterIdLst>
  <p:sldIdLst>
    <p:sldId id="256" r:id="rId5"/>
    <p:sldId id="290" r:id="rId6"/>
    <p:sldId id="289" r:id="rId7"/>
    <p:sldId id="284" r:id="rId8"/>
    <p:sldId id="285" r:id="rId9"/>
    <p:sldId id="286" r:id="rId10"/>
    <p:sldId id="287" r:id="rId11"/>
  </p:sldIdLst>
  <p:sldSz cx="9144000" cy="6858000" type="screen4x3"/>
  <p:notesSz cx="6858000" cy="9240838"/>
  <p:defaultTextStyle>
    <a:defPPr>
      <a:defRPr lang="nl-NL"/>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521415D9-36F7-43E2-AB2F-B90AF26B5E84}">
      <p14:sectionLst xmlns:p14="http://schemas.microsoft.com/office/powerpoint/2010/main">
        <p14:section name="Standaardsectie" id="{B3BBB205-D1DA-4CB0-B7DD-0DEC58AECDC7}">
          <p14:sldIdLst>
            <p14:sldId id="256"/>
            <p14:sldId id="290"/>
            <p14:sldId id="289"/>
            <p14:sldId id="284"/>
            <p14:sldId id="285"/>
            <p14:sldId id="286"/>
            <p14:sldId id="28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9609E"/>
    <a:srgbClr val="0055A0"/>
    <a:srgbClr val="FDC600"/>
    <a:srgbClr val="0092D0"/>
    <a:srgbClr val="0096D7"/>
    <a:srgbClr val="578EC5"/>
    <a:srgbClr val="333333"/>
    <a:srgbClr val="515151"/>
    <a:srgbClr val="4949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1" autoAdjust="0"/>
    <p:restoredTop sz="86421" autoAdjust="0"/>
  </p:normalViewPr>
  <p:slideViewPr>
    <p:cSldViewPr>
      <p:cViewPr varScale="1">
        <p:scale>
          <a:sx n="115" d="100"/>
          <a:sy n="115" d="100"/>
        </p:scale>
        <p:origin x="130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9" d="100"/>
          <a:sy n="79" d="100"/>
        </p:scale>
        <p:origin x="3216"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bwMode="auto">
          <a:xfrm>
            <a:off x="1" y="1"/>
            <a:ext cx="2972004" cy="461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4920" tIns="42460" rIns="84920" bIns="42460" numCol="1" anchor="t" anchorCtr="0" compatLnSpc="1">
            <a:prstTxWarp prst="textNoShape">
              <a:avLst/>
            </a:prstTxWarp>
          </a:bodyPr>
          <a:lstStyle>
            <a:lvl1pPr eaLnBrk="1" hangingPunct="1">
              <a:defRPr sz="1100">
                <a:latin typeface="Arial" charset="0"/>
              </a:defRPr>
            </a:lvl1pPr>
          </a:lstStyle>
          <a:p>
            <a:pPr>
              <a:defRPr/>
            </a:pPr>
            <a:endParaRPr lang="nl-NL"/>
          </a:p>
        </p:txBody>
      </p:sp>
      <p:sp>
        <p:nvSpPr>
          <p:cNvPr id="73731" name="Rectangle 3"/>
          <p:cNvSpPr>
            <a:spLocks noGrp="1" noChangeArrowheads="1"/>
          </p:cNvSpPr>
          <p:nvPr>
            <p:ph type="dt" sz="quarter" idx="1"/>
          </p:nvPr>
        </p:nvSpPr>
        <p:spPr bwMode="auto">
          <a:xfrm>
            <a:off x="3884463" y="1"/>
            <a:ext cx="2972004" cy="461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4920" tIns="42460" rIns="84920" bIns="42460" numCol="1" anchor="t" anchorCtr="0" compatLnSpc="1">
            <a:prstTxWarp prst="textNoShape">
              <a:avLst/>
            </a:prstTxWarp>
          </a:bodyPr>
          <a:lstStyle>
            <a:lvl1pPr algn="r" eaLnBrk="1" hangingPunct="1">
              <a:defRPr sz="1100">
                <a:latin typeface="Arial" charset="0"/>
              </a:defRPr>
            </a:lvl1pPr>
          </a:lstStyle>
          <a:p>
            <a:pPr>
              <a:defRPr/>
            </a:pPr>
            <a:endParaRPr lang="nl-NL"/>
          </a:p>
        </p:txBody>
      </p:sp>
      <p:sp>
        <p:nvSpPr>
          <p:cNvPr id="73732" name="Rectangle 4"/>
          <p:cNvSpPr>
            <a:spLocks noGrp="1" noChangeArrowheads="1"/>
          </p:cNvSpPr>
          <p:nvPr>
            <p:ph type="ftr" sz="quarter" idx="2"/>
          </p:nvPr>
        </p:nvSpPr>
        <p:spPr bwMode="auto">
          <a:xfrm>
            <a:off x="1" y="8777865"/>
            <a:ext cx="2972004" cy="461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4920" tIns="42460" rIns="84920" bIns="42460" numCol="1" anchor="b" anchorCtr="0" compatLnSpc="1">
            <a:prstTxWarp prst="textNoShape">
              <a:avLst/>
            </a:prstTxWarp>
          </a:bodyPr>
          <a:lstStyle>
            <a:lvl1pPr eaLnBrk="1" hangingPunct="1">
              <a:defRPr sz="1100">
                <a:latin typeface="Arial" charset="0"/>
              </a:defRPr>
            </a:lvl1pPr>
          </a:lstStyle>
          <a:p>
            <a:pPr>
              <a:defRPr/>
            </a:pPr>
            <a:endParaRPr lang="nl-NL"/>
          </a:p>
        </p:txBody>
      </p:sp>
      <p:sp>
        <p:nvSpPr>
          <p:cNvPr id="73733" name="Rectangle 5"/>
          <p:cNvSpPr>
            <a:spLocks noGrp="1" noChangeArrowheads="1"/>
          </p:cNvSpPr>
          <p:nvPr>
            <p:ph type="sldNum" sz="quarter" idx="3"/>
          </p:nvPr>
        </p:nvSpPr>
        <p:spPr bwMode="auto">
          <a:xfrm>
            <a:off x="3884463" y="8777865"/>
            <a:ext cx="2972004" cy="461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4920" tIns="42460" rIns="84920" bIns="42460" numCol="1" anchor="b" anchorCtr="0" compatLnSpc="1">
            <a:prstTxWarp prst="textNoShape">
              <a:avLst/>
            </a:prstTxWarp>
          </a:bodyPr>
          <a:lstStyle>
            <a:lvl1pPr algn="r" eaLnBrk="1" hangingPunct="1">
              <a:defRPr sz="1100" smtClean="0"/>
            </a:lvl1pPr>
          </a:lstStyle>
          <a:p>
            <a:pPr>
              <a:defRPr/>
            </a:pPr>
            <a:fld id="{B90E4B39-A8C8-490B-8A71-F7936262003D}" type="slidenum">
              <a:rPr lang="nl-NL" altLang="nl-NL"/>
              <a:pPr>
                <a:defRPr/>
              </a:pPr>
              <a:t>‹nr.›</a:t>
            </a:fld>
            <a:endParaRPr lang="nl-NL" altLang="nl-NL"/>
          </a:p>
        </p:txBody>
      </p:sp>
    </p:spTree>
    <p:extLst>
      <p:ext uri="{BB962C8B-B14F-4D97-AF65-F5344CB8AC3E}">
        <p14:creationId xmlns:p14="http://schemas.microsoft.com/office/powerpoint/2010/main" val="626834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bwMode="auto">
          <a:xfrm>
            <a:off x="1" y="1"/>
            <a:ext cx="2972004" cy="461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986" tIns="45993" rIns="91986" bIns="45993" numCol="1" anchor="t" anchorCtr="0" compatLnSpc="1">
            <a:prstTxWarp prst="textNoShape">
              <a:avLst/>
            </a:prstTxWarp>
          </a:bodyPr>
          <a:lstStyle>
            <a:lvl1pPr defTabSz="919970" eaLnBrk="1" hangingPunct="1">
              <a:defRPr sz="1200">
                <a:latin typeface="Arial" charset="0"/>
              </a:defRPr>
            </a:lvl1pPr>
          </a:lstStyle>
          <a:p>
            <a:pPr>
              <a:defRPr/>
            </a:pPr>
            <a:endParaRPr lang="nl-NL"/>
          </a:p>
        </p:txBody>
      </p:sp>
      <p:sp>
        <p:nvSpPr>
          <p:cNvPr id="55299" name="Rectangle 3"/>
          <p:cNvSpPr>
            <a:spLocks noGrp="1" noChangeArrowheads="1"/>
          </p:cNvSpPr>
          <p:nvPr>
            <p:ph type="dt" idx="1"/>
          </p:nvPr>
        </p:nvSpPr>
        <p:spPr bwMode="auto">
          <a:xfrm>
            <a:off x="3884463" y="1"/>
            <a:ext cx="2972004" cy="461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986" tIns="45993" rIns="91986" bIns="45993" numCol="1" anchor="t" anchorCtr="0" compatLnSpc="1">
            <a:prstTxWarp prst="textNoShape">
              <a:avLst/>
            </a:prstTxWarp>
          </a:bodyPr>
          <a:lstStyle>
            <a:lvl1pPr algn="r" defTabSz="919970" eaLnBrk="1" hangingPunct="1">
              <a:defRPr sz="1200">
                <a:latin typeface="Arial" charset="0"/>
              </a:defRPr>
            </a:lvl1pPr>
          </a:lstStyle>
          <a:p>
            <a:pPr>
              <a:defRPr/>
            </a:pPr>
            <a:endParaRPr lang="nl-NL"/>
          </a:p>
        </p:txBody>
      </p:sp>
      <p:sp>
        <p:nvSpPr>
          <p:cNvPr id="3076" name="Rectangle 4"/>
          <p:cNvSpPr>
            <a:spLocks noGrp="1" noRot="1" noChangeAspect="1" noChangeArrowheads="1" noTextEdit="1"/>
          </p:cNvSpPr>
          <p:nvPr>
            <p:ph type="sldImg" idx="2"/>
          </p:nvPr>
        </p:nvSpPr>
        <p:spPr bwMode="auto">
          <a:xfrm>
            <a:off x="1119188" y="693738"/>
            <a:ext cx="4619625" cy="34639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5301" name="Rectangle 5"/>
          <p:cNvSpPr>
            <a:spLocks noGrp="1" noChangeArrowheads="1"/>
          </p:cNvSpPr>
          <p:nvPr>
            <p:ph type="body" sz="quarter" idx="3"/>
          </p:nvPr>
        </p:nvSpPr>
        <p:spPr bwMode="auto">
          <a:xfrm>
            <a:off x="685494" y="4388932"/>
            <a:ext cx="5487013" cy="4158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986" tIns="45993" rIns="91986" bIns="45993" numCol="1" anchor="t" anchorCtr="0" compatLnSpc="1">
            <a:prstTxWarp prst="textNoShape">
              <a:avLst/>
            </a:prstTxWarp>
          </a:bodyPr>
          <a:lstStyle/>
          <a:p>
            <a:pPr lvl="0"/>
            <a:r>
              <a:rPr lang="nl-NL" noProof="0" smtClean="0"/>
              <a:t>Klik om de opmaakprofielen van de modeltekst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p>
        </p:txBody>
      </p:sp>
      <p:sp>
        <p:nvSpPr>
          <p:cNvPr id="55302" name="Rectangle 6"/>
          <p:cNvSpPr>
            <a:spLocks noGrp="1" noChangeArrowheads="1"/>
          </p:cNvSpPr>
          <p:nvPr>
            <p:ph type="ftr" sz="quarter" idx="4"/>
          </p:nvPr>
        </p:nvSpPr>
        <p:spPr bwMode="auto">
          <a:xfrm>
            <a:off x="1" y="8777865"/>
            <a:ext cx="2972004" cy="461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986" tIns="45993" rIns="91986" bIns="45993" numCol="1" anchor="b" anchorCtr="0" compatLnSpc="1">
            <a:prstTxWarp prst="textNoShape">
              <a:avLst/>
            </a:prstTxWarp>
          </a:bodyPr>
          <a:lstStyle>
            <a:lvl1pPr defTabSz="919970" eaLnBrk="1" hangingPunct="1">
              <a:defRPr sz="1200">
                <a:latin typeface="Arial" charset="0"/>
              </a:defRPr>
            </a:lvl1pPr>
          </a:lstStyle>
          <a:p>
            <a:pPr>
              <a:defRPr/>
            </a:pPr>
            <a:endParaRPr lang="nl-NL"/>
          </a:p>
        </p:txBody>
      </p:sp>
      <p:sp>
        <p:nvSpPr>
          <p:cNvPr id="55303" name="Rectangle 7"/>
          <p:cNvSpPr>
            <a:spLocks noGrp="1" noChangeArrowheads="1"/>
          </p:cNvSpPr>
          <p:nvPr>
            <p:ph type="sldNum" sz="quarter" idx="5"/>
          </p:nvPr>
        </p:nvSpPr>
        <p:spPr bwMode="auto">
          <a:xfrm>
            <a:off x="3884463" y="8777865"/>
            <a:ext cx="2972004" cy="461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986" tIns="45993" rIns="91986" bIns="45993" numCol="1" anchor="b" anchorCtr="0" compatLnSpc="1">
            <a:prstTxWarp prst="textNoShape">
              <a:avLst/>
            </a:prstTxWarp>
          </a:bodyPr>
          <a:lstStyle>
            <a:lvl1pPr algn="r" defTabSz="919970" eaLnBrk="1" hangingPunct="1">
              <a:defRPr sz="1200" smtClean="0"/>
            </a:lvl1pPr>
          </a:lstStyle>
          <a:p>
            <a:pPr>
              <a:defRPr/>
            </a:pPr>
            <a:fld id="{4CB2C67D-C71E-4646-941C-A999D398CA34}" type="slidenum">
              <a:rPr lang="nl-NL" altLang="nl-NL"/>
              <a:pPr>
                <a:defRPr/>
              </a:pPr>
              <a:t>‹nr.›</a:t>
            </a:fld>
            <a:endParaRPr lang="nl-NL" altLang="nl-NL"/>
          </a:p>
        </p:txBody>
      </p:sp>
    </p:spTree>
    <p:extLst>
      <p:ext uri="{BB962C8B-B14F-4D97-AF65-F5344CB8AC3E}">
        <p14:creationId xmlns:p14="http://schemas.microsoft.com/office/powerpoint/2010/main" val="22649443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4" name="Rechthoek 3"/>
          <p:cNvSpPr/>
          <p:nvPr userDrawn="1"/>
        </p:nvSpPr>
        <p:spPr>
          <a:xfrm>
            <a:off x="0" y="0"/>
            <a:ext cx="9144000" cy="5638800"/>
          </a:xfrm>
          <a:prstGeom prst="rect">
            <a:avLst/>
          </a:prstGeom>
          <a:solidFill>
            <a:srgbClr val="A960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7" name="Afbeelding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669110"/>
            <a:ext cx="9180512" cy="2000250"/>
          </a:xfrm>
          <a:prstGeom prst="rect">
            <a:avLst/>
          </a:prstGeom>
        </p:spPr>
      </p:pic>
      <p:sp>
        <p:nvSpPr>
          <p:cNvPr id="2" name="Titel 1"/>
          <p:cNvSpPr>
            <a:spLocks noGrp="1"/>
          </p:cNvSpPr>
          <p:nvPr>
            <p:ph type="ctrTitle" hasCustomPrompt="1"/>
          </p:nvPr>
        </p:nvSpPr>
        <p:spPr>
          <a:xfrm>
            <a:off x="683568" y="2163249"/>
            <a:ext cx="7774632" cy="1470025"/>
          </a:xfrm>
        </p:spPr>
        <p:txBody>
          <a:bodyPr/>
          <a:lstStyle>
            <a:lvl1pPr>
              <a:defRPr baseline="0">
                <a:solidFill>
                  <a:schemeClr val="bg1"/>
                </a:solidFill>
              </a:defRPr>
            </a:lvl1pPr>
          </a:lstStyle>
          <a:p>
            <a:r>
              <a:rPr lang="nl-NL" dirty="0" smtClean="0"/>
              <a:t>Titel presentatie</a:t>
            </a:r>
            <a:endParaRPr lang="nl-NL" dirty="0"/>
          </a:p>
        </p:txBody>
      </p:sp>
      <p:sp>
        <p:nvSpPr>
          <p:cNvPr id="3" name="Ondertitel 2"/>
          <p:cNvSpPr>
            <a:spLocks noGrp="1"/>
          </p:cNvSpPr>
          <p:nvPr>
            <p:ph type="subTitle" idx="1" hasCustomPrompt="1"/>
          </p:nvPr>
        </p:nvSpPr>
        <p:spPr>
          <a:xfrm>
            <a:off x="3419872" y="3633274"/>
            <a:ext cx="5038328" cy="1259277"/>
          </a:xfrm>
        </p:spPr>
        <p:txBody>
          <a:bodyPr/>
          <a:lstStyle>
            <a:lvl1pPr marL="0" indent="0" algn="l">
              <a:buNone/>
              <a:defRPr baseline="0">
                <a:solidFill>
                  <a:schemeClr val="bg1"/>
                </a:solidFill>
                <a:latin typeface="Calibri" panose="020F0502020204030204"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dirty="0" smtClean="0"/>
              <a:t>Ondertitel presentatie</a:t>
            </a:r>
            <a:endParaRPr lang="nl-NL" dirty="0"/>
          </a:p>
        </p:txBody>
      </p:sp>
      <p:pic>
        <p:nvPicPr>
          <p:cNvPr id="9" name="Afbeelding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66616" y="1294685"/>
            <a:ext cx="3045752" cy="3274183"/>
          </a:xfrm>
          <a:prstGeom prst="rect">
            <a:avLst/>
          </a:prstGeom>
        </p:spPr>
      </p:pic>
      <p:pic>
        <p:nvPicPr>
          <p:cNvPr id="12" name="Afbeelding 1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220072" y="5299916"/>
            <a:ext cx="5599981" cy="1563888"/>
          </a:xfrm>
          <a:prstGeom prst="rect">
            <a:avLst/>
          </a:prstGeom>
        </p:spPr>
      </p:pic>
    </p:spTree>
    <p:extLst>
      <p:ext uri="{BB962C8B-B14F-4D97-AF65-F5344CB8AC3E}">
        <p14:creationId xmlns:p14="http://schemas.microsoft.com/office/powerpoint/2010/main" val="141467482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extLst>
      <p:ext uri="{BB962C8B-B14F-4D97-AF65-F5344CB8AC3E}">
        <p14:creationId xmlns:p14="http://schemas.microsoft.com/office/powerpoint/2010/main" val="21182345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459538" y="620713"/>
            <a:ext cx="1928812" cy="5256212"/>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673100" y="620713"/>
            <a:ext cx="5634038" cy="5256212"/>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extLst>
      <p:ext uri="{BB962C8B-B14F-4D97-AF65-F5344CB8AC3E}">
        <p14:creationId xmlns:p14="http://schemas.microsoft.com/office/powerpoint/2010/main" val="350405676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dirty="0"/>
          </a:p>
        </p:txBody>
      </p:sp>
      <p:sp>
        <p:nvSpPr>
          <p:cNvPr id="3" name="Tijdelijke aanduiding voor inhoud 2"/>
          <p:cNvSpPr>
            <a:spLocks noGrp="1"/>
          </p:cNvSpPr>
          <p:nvPr>
            <p:ph idx="1"/>
          </p:nvPr>
        </p:nvSpPr>
        <p:spPr/>
        <p:txBody>
          <a:bodyPr/>
          <a:lstStyle>
            <a:lvl1pPr marL="0" indent="0">
              <a:buNone/>
              <a:defRPr/>
            </a:lvl1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Tree>
    <p:extLst>
      <p:ext uri="{BB962C8B-B14F-4D97-AF65-F5344CB8AC3E}">
        <p14:creationId xmlns:p14="http://schemas.microsoft.com/office/powerpoint/2010/main" val="58986531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Klik om de modelstijlen te bewerken</a:t>
            </a:r>
          </a:p>
        </p:txBody>
      </p:sp>
    </p:spTree>
    <p:extLst>
      <p:ext uri="{BB962C8B-B14F-4D97-AF65-F5344CB8AC3E}">
        <p14:creationId xmlns:p14="http://schemas.microsoft.com/office/powerpoint/2010/main" val="170209732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dirty="0"/>
          </a:p>
        </p:txBody>
      </p:sp>
      <p:sp>
        <p:nvSpPr>
          <p:cNvPr id="3" name="Tijdelijke aanduiding voor inhoud 2"/>
          <p:cNvSpPr>
            <a:spLocks noGrp="1"/>
          </p:cNvSpPr>
          <p:nvPr>
            <p:ph sz="half" idx="1"/>
          </p:nvPr>
        </p:nvSpPr>
        <p:spPr>
          <a:xfrm>
            <a:off x="673100" y="2276475"/>
            <a:ext cx="3775075" cy="3600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4" name="Tijdelijke aanduiding voor inhoud 3"/>
          <p:cNvSpPr>
            <a:spLocks noGrp="1"/>
          </p:cNvSpPr>
          <p:nvPr>
            <p:ph sz="half" idx="2"/>
          </p:nvPr>
        </p:nvSpPr>
        <p:spPr>
          <a:xfrm>
            <a:off x="4600575" y="2276475"/>
            <a:ext cx="3776663" cy="3600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extLst>
      <p:ext uri="{BB962C8B-B14F-4D97-AF65-F5344CB8AC3E}">
        <p14:creationId xmlns:p14="http://schemas.microsoft.com/office/powerpoint/2010/main" val="85346767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extLst>
      <p:ext uri="{BB962C8B-B14F-4D97-AF65-F5344CB8AC3E}">
        <p14:creationId xmlns:p14="http://schemas.microsoft.com/office/powerpoint/2010/main" val="206238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Tree>
    <p:extLst>
      <p:ext uri="{BB962C8B-B14F-4D97-AF65-F5344CB8AC3E}">
        <p14:creationId xmlns:p14="http://schemas.microsoft.com/office/powerpoint/2010/main" val="326734046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414557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Tree>
    <p:extLst>
      <p:ext uri="{BB962C8B-B14F-4D97-AF65-F5344CB8AC3E}">
        <p14:creationId xmlns:p14="http://schemas.microsoft.com/office/powerpoint/2010/main" val="304390659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nl-NL" noProof="0" smtClean="0"/>
              <a:t>Klik op het pictogram als u een afbeelding wilt toevoegen</a:t>
            </a:r>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Tree>
    <p:extLst>
      <p:ext uri="{BB962C8B-B14F-4D97-AF65-F5344CB8AC3E}">
        <p14:creationId xmlns:p14="http://schemas.microsoft.com/office/powerpoint/2010/main" val="171958923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hthoek 4"/>
          <p:cNvSpPr/>
          <p:nvPr userDrawn="1"/>
        </p:nvSpPr>
        <p:spPr>
          <a:xfrm>
            <a:off x="0" y="0"/>
            <a:ext cx="9144000" cy="5638800"/>
          </a:xfrm>
          <a:prstGeom prst="rect">
            <a:avLst/>
          </a:prstGeom>
          <a:solidFill>
            <a:srgbClr val="A9609E">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Arial" panose="020B0604020202020204" pitchFamily="34" charset="0"/>
              <a:buChar char="•"/>
            </a:pPr>
            <a:endParaRPr lang="nl-NL" u="sng" dirty="0"/>
          </a:p>
        </p:txBody>
      </p:sp>
      <p:sp>
        <p:nvSpPr>
          <p:cNvPr id="1027" name="Rectangle 2"/>
          <p:cNvSpPr>
            <a:spLocks noGrp="1" noChangeArrowheads="1"/>
          </p:cNvSpPr>
          <p:nvPr>
            <p:ph type="title"/>
          </p:nvPr>
        </p:nvSpPr>
        <p:spPr bwMode="auto">
          <a:xfrm>
            <a:off x="684213" y="620713"/>
            <a:ext cx="7704137"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nl-NL" altLang="nl-NL" dirty="0" smtClean="0"/>
              <a:t>Titel</a:t>
            </a:r>
          </a:p>
        </p:txBody>
      </p:sp>
      <p:sp>
        <p:nvSpPr>
          <p:cNvPr id="1028" name="Rectangle 3"/>
          <p:cNvSpPr>
            <a:spLocks noGrp="1" noChangeArrowheads="1"/>
          </p:cNvSpPr>
          <p:nvPr>
            <p:ph type="body" idx="1"/>
          </p:nvPr>
        </p:nvSpPr>
        <p:spPr bwMode="auto">
          <a:xfrm>
            <a:off x="673100" y="2276475"/>
            <a:ext cx="7704138" cy="360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NL" altLang="nl-NL" dirty="0" smtClean="0"/>
              <a:t>Klik om de opmaakprofielen van de </a:t>
            </a:r>
            <a:r>
              <a:rPr lang="nl-NL" altLang="nl-NL" dirty="0" err="1" smtClean="0"/>
              <a:t>modeltekst</a:t>
            </a:r>
            <a:r>
              <a:rPr lang="nl-NL" altLang="nl-NL" dirty="0" smtClean="0"/>
              <a:t> te bewerken</a:t>
            </a:r>
          </a:p>
          <a:p>
            <a:pPr lvl="1"/>
            <a:r>
              <a:rPr lang="nl-NL" altLang="nl-NL" dirty="0" smtClean="0"/>
              <a:t>Tweede niveau</a:t>
            </a:r>
          </a:p>
          <a:p>
            <a:pPr lvl="2"/>
            <a:r>
              <a:rPr lang="nl-NL" altLang="nl-NL" dirty="0" smtClean="0"/>
              <a:t>Derde niveau</a:t>
            </a:r>
          </a:p>
          <a:p>
            <a:pPr lvl="3"/>
            <a:r>
              <a:rPr lang="nl-NL" altLang="nl-NL" dirty="0" smtClean="0"/>
              <a:t>Vierde niveau</a:t>
            </a:r>
          </a:p>
          <a:p>
            <a:pPr lvl="4"/>
            <a:r>
              <a:rPr lang="nl-NL" altLang="nl-NL" dirty="0" smtClean="0"/>
              <a:t>Vijfde niveau</a:t>
            </a:r>
          </a:p>
        </p:txBody>
      </p:sp>
      <p:pic>
        <p:nvPicPr>
          <p:cNvPr id="6" name="Afbeelding 5"/>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4669110"/>
            <a:ext cx="9180512" cy="2000250"/>
          </a:xfrm>
          <a:prstGeom prst="rect">
            <a:avLst/>
          </a:prstGeom>
        </p:spPr>
      </p:pic>
      <p:pic>
        <p:nvPicPr>
          <p:cNvPr id="10" name="Afbeelding 9"/>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5724128" y="5410766"/>
            <a:ext cx="4512112" cy="1260082"/>
          </a:xfrm>
          <a:prstGeom prst="rect">
            <a:avLst/>
          </a:prstGeom>
        </p:spPr>
      </p:pic>
    </p:spTree>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iming>
    <p:tnLst>
      <p:par>
        <p:cTn id="1" dur="indefinite" restart="never" nodeType="tmRoot"/>
      </p:par>
    </p:tnLst>
  </p:timing>
  <p:txStyles>
    <p:titleStyle>
      <a:lvl1pPr algn="l" rtl="0" eaLnBrk="1" fontAlgn="base" hangingPunct="1">
        <a:spcBef>
          <a:spcPct val="0"/>
        </a:spcBef>
        <a:spcAft>
          <a:spcPct val="0"/>
        </a:spcAft>
        <a:defRPr sz="3600">
          <a:solidFill>
            <a:srgbClr val="A9609E"/>
          </a:solidFill>
          <a:latin typeface="Calibri" panose="020F0502020204030204" pitchFamily="34" charset="0"/>
          <a:ea typeface="+mj-ea"/>
          <a:cs typeface="+mj-cs"/>
        </a:defRPr>
      </a:lvl1pPr>
      <a:lvl2pPr algn="l" rtl="0" eaLnBrk="1" fontAlgn="base" hangingPunct="1">
        <a:spcBef>
          <a:spcPct val="0"/>
        </a:spcBef>
        <a:spcAft>
          <a:spcPct val="0"/>
        </a:spcAft>
        <a:defRPr sz="3600">
          <a:solidFill>
            <a:schemeClr val="bg2"/>
          </a:solidFill>
          <a:latin typeface="Barmeno" panose="020B0500000000000000" pitchFamily="34" charset="0"/>
        </a:defRPr>
      </a:lvl2pPr>
      <a:lvl3pPr algn="l" rtl="0" eaLnBrk="1" fontAlgn="base" hangingPunct="1">
        <a:spcBef>
          <a:spcPct val="0"/>
        </a:spcBef>
        <a:spcAft>
          <a:spcPct val="0"/>
        </a:spcAft>
        <a:defRPr sz="3600">
          <a:solidFill>
            <a:schemeClr val="bg2"/>
          </a:solidFill>
          <a:latin typeface="Barmeno" panose="020B0500000000000000" pitchFamily="34" charset="0"/>
        </a:defRPr>
      </a:lvl3pPr>
      <a:lvl4pPr algn="l" rtl="0" eaLnBrk="1" fontAlgn="base" hangingPunct="1">
        <a:spcBef>
          <a:spcPct val="0"/>
        </a:spcBef>
        <a:spcAft>
          <a:spcPct val="0"/>
        </a:spcAft>
        <a:defRPr sz="3600">
          <a:solidFill>
            <a:schemeClr val="bg2"/>
          </a:solidFill>
          <a:latin typeface="Barmeno" panose="020B0500000000000000" pitchFamily="34" charset="0"/>
        </a:defRPr>
      </a:lvl4pPr>
      <a:lvl5pPr algn="l" rtl="0" eaLnBrk="1" fontAlgn="base" hangingPunct="1">
        <a:spcBef>
          <a:spcPct val="0"/>
        </a:spcBef>
        <a:spcAft>
          <a:spcPct val="0"/>
        </a:spcAft>
        <a:defRPr sz="3600">
          <a:solidFill>
            <a:schemeClr val="bg2"/>
          </a:solidFill>
          <a:latin typeface="Barmeno" panose="020B0500000000000000" pitchFamily="34" charset="0"/>
        </a:defRPr>
      </a:lvl5pPr>
      <a:lvl6pPr marL="457200" algn="l" rtl="0" eaLnBrk="1" fontAlgn="base" hangingPunct="1">
        <a:spcBef>
          <a:spcPct val="0"/>
        </a:spcBef>
        <a:spcAft>
          <a:spcPct val="0"/>
        </a:spcAft>
        <a:defRPr sz="3000">
          <a:solidFill>
            <a:schemeClr val="bg2"/>
          </a:solidFill>
          <a:latin typeface="Arial Rounded MT Bold" pitchFamily="34" charset="0"/>
        </a:defRPr>
      </a:lvl6pPr>
      <a:lvl7pPr marL="914400" algn="l" rtl="0" eaLnBrk="1" fontAlgn="base" hangingPunct="1">
        <a:spcBef>
          <a:spcPct val="0"/>
        </a:spcBef>
        <a:spcAft>
          <a:spcPct val="0"/>
        </a:spcAft>
        <a:defRPr sz="3000">
          <a:solidFill>
            <a:schemeClr val="bg2"/>
          </a:solidFill>
          <a:latin typeface="Arial Rounded MT Bold" pitchFamily="34" charset="0"/>
        </a:defRPr>
      </a:lvl7pPr>
      <a:lvl8pPr marL="1371600" algn="l" rtl="0" eaLnBrk="1" fontAlgn="base" hangingPunct="1">
        <a:spcBef>
          <a:spcPct val="0"/>
        </a:spcBef>
        <a:spcAft>
          <a:spcPct val="0"/>
        </a:spcAft>
        <a:defRPr sz="3000">
          <a:solidFill>
            <a:schemeClr val="bg2"/>
          </a:solidFill>
          <a:latin typeface="Arial Rounded MT Bold" pitchFamily="34" charset="0"/>
        </a:defRPr>
      </a:lvl8pPr>
      <a:lvl9pPr marL="1828800" algn="l" rtl="0" eaLnBrk="1" fontAlgn="base" hangingPunct="1">
        <a:spcBef>
          <a:spcPct val="0"/>
        </a:spcBef>
        <a:spcAft>
          <a:spcPct val="0"/>
        </a:spcAft>
        <a:defRPr sz="3000">
          <a:solidFill>
            <a:schemeClr val="bg2"/>
          </a:solidFill>
          <a:latin typeface="Arial Rounded MT Bold" pitchFamily="34" charset="0"/>
        </a:defRPr>
      </a:lvl9pPr>
    </p:titleStyle>
    <p:bodyStyle>
      <a:lvl1pPr marL="342900" indent="-342900" algn="l" rtl="0" eaLnBrk="1" fontAlgn="base" hangingPunct="1">
        <a:lnSpc>
          <a:spcPct val="120000"/>
        </a:lnSpc>
        <a:spcBef>
          <a:spcPct val="20000"/>
        </a:spcBef>
        <a:spcAft>
          <a:spcPct val="0"/>
        </a:spcAft>
        <a:buClr>
          <a:srgbClr val="A9609E"/>
        </a:buClr>
        <a:buFont typeface="Arial" panose="020B0604020202020204" pitchFamily="34" charset="0"/>
        <a:buChar char="•"/>
        <a:defRPr sz="2000">
          <a:solidFill>
            <a:srgbClr val="333333"/>
          </a:solidFill>
          <a:latin typeface="Calibri" panose="020F0502020204030204" pitchFamily="34" charset="0"/>
          <a:ea typeface="+mn-ea"/>
          <a:cs typeface="+mn-cs"/>
        </a:defRPr>
      </a:lvl1pPr>
      <a:lvl2pPr marL="800100" indent="-342900" algn="l" rtl="0" eaLnBrk="1" fontAlgn="base" hangingPunct="1">
        <a:lnSpc>
          <a:spcPct val="120000"/>
        </a:lnSpc>
        <a:spcBef>
          <a:spcPct val="20000"/>
        </a:spcBef>
        <a:spcAft>
          <a:spcPct val="0"/>
        </a:spcAft>
        <a:buClr>
          <a:srgbClr val="A9609E"/>
        </a:buClr>
        <a:buFont typeface="Arial" panose="020B0604020202020204" pitchFamily="34" charset="0"/>
        <a:buChar char="•"/>
        <a:defRPr sz="2000">
          <a:solidFill>
            <a:srgbClr val="333333"/>
          </a:solidFill>
          <a:latin typeface="Calibri" panose="020F0502020204030204" pitchFamily="34" charset="0"/>
        </a:defRPr>
      </a:lvl2pPr>
      <a:lvl3pPr marL="1200150" indent="-285750" algn="l" rtl="0" eaLnBrk="1" fontAlgn="base" hangingPunct="1">
        <a:lnSpc>
          <a:spcPct val="120000"/>
        </a:lnSpc>
        <a:spcBef>
          <a:spcPct val="20000"/>
        </a:spcBef>
        <a:spcAft>
          <a:spcPct val="0"/>
        </a:spcAft>
        <a:buClr>
          <a:srgbClr val="A9609E"/>
        </a:buClr>
        <a:buFont typeface="Arial" panose="020B0604020202020204" pitchFamily="34" charset="0"/>
        <a:buChar char="•"/>
        <a:defRPr>
          <a:solidFill>
            <a:srgbClr val="333333"/>
          </a:solidFill>
          <a:latin typeface="Calibri" panose="020F0502020204030204" pitchFamily="34" charset="0"/>
        </a:defRPr>
      </a:lvl3pPr>
      <a:lvl4pPr marL="1657350" indent="-285750" algn="l" rtl="0" eaLnBrk="1" fontAlgn="base" hangingPunct="1">
        <a:lnSpc>
          <a:spcPct val="120000"/>
        </a:lnSpc>
        <a:spcBef>
          <a:spcPct val="20000"/>
        </a:spcBef>
        <a:spcAft>
          <a:spcPct val="0"/>
        </a:spcAft>
        <a:buClr>
          <a:srgbClr val="A9609E"/>
        </a:buClr>
        <a:buFont typeface="Arial" panose="020B0604020202020204" pitchFamily="34" charset="0"/>
        <a:buChar char="•"/>
        <a:defRPr>
          <a:solidFill>
            <a:srgbClr val="333333"/>
          </a:solidFill>
          <a:latin typeface="Calibri" panose="020F0502020204030204" pitchFamily="34" charset="0"/>
        </a:defRPr>
      </a:lvl4pPr>
      <a:lvl5pPr marL="2114550" indent="-285750" algn="l" rtl="0" eaLnBrk="1" fontAlgn="base" hangingPunct="1">
        <a:lnSpc>
          <a:spcPct val="120000"/>
        </a:lnSpc>
        <a:spcBef>
          <a:spcPct val="20000"/>
        </a:spcBef>
        <a:spcAft>
          <a:spcPct val="0"/>
        </a:spcAft>
        <a:buClr>
          <a:srgbClr val="A9609E"/>
        </a:buClr>
        <a:buFont typeface="Arial" panose="020B0604020202020204" pitchFamily="34" charset="0"/>
        <a:buChar char="•"/>
        <a:defRPr>
          <a:solidFill>
            <a:srgbClr val="333333"/>
          </a:solidFill>
          <a:latin typeface="Calibri" panose="020F0502020204030204" pitchFamily="34" charset="0"/>
        </a:defRPr>
      </a:lvl5pPr>
      <a:lvl6pPr marL="2514600" indent="-228600" algn="l" rtl="0" eaLnBrk="1" fontAlgn="base" hangingPunct="1">
        <a:lnSpc>
          <a:spcPct val="120000"/>
        </a:lnSpc>
        <a:spcBef>
          <a:spcPct val="20000"/>
        </a:spcBef>
        <a:spcAft>
          <a:spcPct val="0"/>
        </a:spcAft>
        <a:buChar char="»"/>
        <a:defRPr>
          <a:solidFill>
            <a:srgbClr val="333333"/>
          </a:solidFill>
          <a:latin typeface="+mn-lt"/>
        </a:defRPr>
      </a:lvl6pPr>
      <a:lvl7pPr marL="2971800" indent="-228600" algn="l" rtl="0" eaLnBrk="1" fontAlgn="base" hangingPunct="1">
        <a:lnSpc>
          <a:spcPct val="120000"/>
        </a:lnSpc>
        <a:spcBef>
          <a:spcPct val="20000"/>
        </a:spcBef>
        <a:spcAft>
          <a:spcPct val="0"/>
        </a:spcAft>
        <a:buChar char="»"/>
        <a:defRPr>
          <a:solidFill>
            <a:srgbClr val="333333"/>
          </a:solidFill>
          <a:latin typeface="+mn-lt"/>
        </a:defRPr>
      </a:lvl7pPr>
      <a:lvl8pPr marL="3429000" indent="-228600" algn="l" rtl="0" eaLnBrk="1" fontAlgn="base" hangingPunct="1">
        <a:lnSpc>
          <a:spcPct val="120000"/>
        </a:lnSpc>
        <a:spcBef>
          <a:spcPct val="20000"/>
        </a:spcBef>
        <a:spcAft>
          <a:spcPct val="0"/>
        </a:spcAft>
        <a:buChar char="»"/>
        <a:defRPr>
          <a:solidFill>
            <a:srgbClr val="333333"/>
          </a:solidFill>
          <a:latin typeface="+mn-lt"/>
        </a:defRPr>
      </a:lvl8pPr>
      <a:lvl9pPr marL="3886200" indent="-228600" algn="l" rtl="0" eaLnBrk="1" fontAlgn="base" hangingPunct="1">
        <a:lnSpc>
          <a:spcPct val="120000"/>
        </a:lnSpc>
        <a:spcBef>
          <a:spcPct val="20000"/>
        </a:spcBef>
        <a:spcAft>
          <a:spcPct val="0"/>
        </a:spcAft>
        <a:buChar char="»"/>
        <a:defRPr>
          <a:solidFill>
            <a:srgbClr val="333333"/>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google.nl/url?sa=i&amp;rct=j&amp;q=&amp;esrc=s&amp;source=images&amp;cd=&amp;cad=rja&amp;uact=8&amp;ved=2ahUKEwj5ybLf0IziAhUSK1AKHQZLDsYQjRx6BAgBEAU&amp;url=%2Furl%3Fsa%3Di%26rct%3Dj%26q%3D%26esrc%3Ds%26source%3Dimages%26cd%3D%26ved%3D%26url%3Dhttps%253A%252F%252Fiph.nl%252Fnieuwe-versie-scoringsinstrument-beschikbaar-als-pdf%252F%26psig%3DAOvVaw3HtCCeoonzQprWRnSRvtWX%26ust%3D1557428848067939&amp;psig=AOvVaw3HtCCeoonzQprWRnSRvtWX&amp;ust=1557428848067939"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1844824"/>
            <a:ext cx="7774632" cy="1932466"/>
          </a:xfrm>
        </p:spPr>
        <p:txBody>
          <a:bodyPr/>
          <a:lstStyle/>
          <a:p>
            <a:r>
              <a:rPr lang="nl-NL" sz="3200" dirty="0" smtClean="0"/>
              <a:t/>
            </a:r>
            <a:br>
              <a:rPr lang="nl-NL" sz="3200" dirty="0" smtClean="0"/>
            </a:br>
            <a:r>
              <a:rPr lang="nl-NL" sz="3200" dirty="0"/>
              <a:t/>
            </a:r>
            <a:br>
              <a:rPr lang="nl-NL" sz="3200" dirty="0"/>
            </a:br>
            <a:r>
              <a:rPr lang="nl-NL" sz="3200" dirty="0" smtClean="0"/>
              <a:t>Positieve gezondheid</a:t>
            </a:r>
            <a:r>
              <a:rPr lang="nl-NL" sz="3200" dirty="0"/>
              <a:t/>
            </a:r>
            <a:br>
              <a:rPr lang="nl-NL" sz="3200" dirty="0"/>
            </a:br>
            <a:r>
              <a:rPr lang="nl-NL" sz="3200" i="1" dirty="0" smtClean="0">
                <a:ea typeface="Calibri" panose="020F0502020204030204" pitchFamily="34" charset="0"/>
                <a:cs typeface="Times New Roman" panose="02020603050405020304" pitchFamily="18" charset="0"/>
              </a:rPr>
              <a:t>“</a:t>
            </a:r>
            <a:r>
              <a:rPr lang="nl-NL" sz="2000" i="1" dirty="0">
                <a:ea typeface="Calibri" panose="020F0502020204030204" pitchFamily="34" charset="0"/>
                <a:cs typeface="Times New Roman" panose="02020603050405020304" pitchFamily="18" charset="0"/>
              </a:rPr>
              <a:t>het vermogen je aan te passen en je eigen regie te voeren in het licht </a:t>
            </a:r>
            <a:r>
              <a:rPr lang="nl-NL" sz="2000" i="1" dirty="0" smtClean="0">
                <a:ea typeface="Calibri" panose="020F0502020204030204" pitchFamily="34" charset="0"/>
                <a:cs typeface="Times New Roman" panose="02020603050405020304" pitchFamily="18" charset="0"/>
              </a:rPr>
              <a:t>     van </a:t>
            </a:r>
            <a:r>
              <a:rPr lang="nl-NL" sz="2000" i="1" dirty="0">
                <a:ea typeface="Calibri" panose="020F0502020204030204" pitchFamily="34" charset="0"/>
                <a:cs typeface="Times New Roman" panose="02020603050405020304" pitchFamily="18" charset="0"/>
              </a:rPr>
              <a:t>de sociale, fysieke en emotionele uitdagingen van het leven.”</a:t>
            </a:r>
            <a:r>
              <a:rPr lang="nl-NL" sz="2000" dirty="0"/>
              <a:t/>
            </a:r>
            <a:br>
              <a:rPr lang="nl-NL" sz="2000" dirty="0"/>
            </a:br>
            <a:r>
              <a:rPr lang="nl-NL" sz="2000" dirty="0" smtClean="0"/>
              <a:t/>
            </a:r>
            <a:br>
              <a:rPr lang="nl-NL" sz="2000" dirty="0" smtClean="0"/>
            </a:br>
            <a:r>
              <a:rPr lang="nl-NL" sz="3200" dirty="0" smtClean="0"/>
              <a:t/>
            </a:r>
            <a:br>
              <a:rPr lang="nl-NL" sz="3200" dirty="0" smtClean="0"/>
            </a:br>
            <a:r>
              <a:rPr lang="nl-NL" sz="2400" dirty="0" smtClean="0"/>
              <a:t> </a:t>
            </a:r>
            <a:endParaRPr lang="nl-NL" sz="2400" dirty="0"/>
          </a:p>
        </p:txBody>
      </p:sp>
      <p:sp>
        <p:nvSpPr>
          <p:cNvPr id="3" name="Ondertitel 2"/>
          <p:cNvSpPr>
            <a:spLocks noGrp="1"/>
          </p:cNvSpPr>
          <p:nvPr>
            <p:ph type="subTitle" idx="1"/>
          </p:nvPr>
        </p:nvSpPr>
        <p:spPr>
          <a:xfrm>
            <a:off x="3707904" y="2348880"/>
            <a:ext cx="4896544" cy="1835341"/>
          </a:xfrm>
        </p:spPr>
        <p:txBody>
          <a:bodyPr/>
          <a:lstStyle/>
          <a:p>
            <a:endParaRPr lang="nl-NL" dirty="0" smtClean="0"/>
          </a:p>
          <a:p>
            <a:r>
              <a:rPr lang="nl-NL" dirty="0" smtClean="0"/>
              <a:t>                                  </a:t>
            </a:r>
            <a:endParaRPr lang="nl-NL" dirty="0"/>
          </a:p>
          <a:p>
            <a:endParaRPr lang="nl-NL" dirty="0"/>
          </a:p>
          <a:p>
            <a:endParaRPr lang="nl-NL" dirty="0"/>
          </a:p>
        </p:txBody>
      </p:sp>
    </p:spTree>
    <p:extLst>
      <p:ext uri="{BB962C8B-B14F-4D97-AF65-F5344CB8AC3E}">
        <p14:creationId xmlns:p14="http://schemas.microsoft.com/office/powerpoint/2010/main" val="10771262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780"/>
          <p:cNvGrpSpPr/>
          <p:nvPr/>
        </p:nvGrpSpPr>
        <p:grpSpPr>
          <a:xfrm>
            <a:off x="0" y="0"/>
            <a:ext cx="9144000" cy="6858000"/>
            <a:chOff x="250241" y="-194195"/>
            <a:chExt cx="9165032" cy="6858000"/>
          </a:xfrm>
        </p:grpSpPr>
        <p:pic>
          <p:nvPicPr>
            <p:cNvPr id="3" name="Picture 37"/>
            <p:cNvPicPr/>
            <p:nvPr/>
          </p:nvPicPr>
          <p:blipFill>
            <a:blip r:embed="rId2"/>
            <a:stretch>
              <a:fillRect/>
            </a:stretch>
          </p:blipFill>
          <p:spPr>
            <a:xfrm>
              <a:off x="271273" y="-194195"/>
              <a:ext cx="9144000" cy="6858000"/>
            </a:xfrm>
            <a:prstGeom prst="rect">
              <a:avLst/>
            </a:prstGeom>
          </p:spPr>
        </p:pic>
        <p:sp>
          <p:nvSpPr>
            <p:cNvPr id="4" name="Rectangle 38"/>
            <p:cNvSpPr/>
            <p:nvPr/>
          </p:nvSpPr>
          <p:spPr>
            <a:xfrm>
              <a:off x="365150" y="604141"/>
              <a:ext cx="8046873" cy="412906"/>
            </a:xfrm>
            <a:prstGeom prst="rect">
              <a:avLst/>
            </a:prstGeom>
            <a:ln>
              <a:noFill/>
            </a:ln>
          </p:spPr>
          <p:txBody>
            <a:bodyPr vert="horz" lIns="0" tIns="0" rIns="0" bIns="0" rtlCol="0">
              <a:noAutofit/>
            </a:bodyPr>
            <a:lstStyle/>
            <a:p>
              <a:pPr>
                <a:lnSpc>
                  <a:spcPct val="107000"/>
                </a:lnSpc>
                <a:spcAft>
                  <a:spcPts val="800"/>
                </a:spcAft>
              </a:pPr>
              <a:r>
                <a:rPr lang="nl-NL" sz="2400" b="1">
                  <a:solidFill>
                    <a:srgbClr val="000000"/>
                  </a:solidFill>
                  <a:effectLst/>
                  <a:latin typeface="Calibri" panose="020F0502020204030204" pitchFamily="34" charset="0"/>
                  <a:ea typeface="Calibri" panose="020F0502020204030204" pitchFamily="34" charset="0"/>
                </a:rPr>
                <a:t>VISIE OP (BETAALBARE) ZORG IN DE TOEKOMST </a:t>
              </a:r>
              <a:endParaRPr lang="nl-NL" sz="1100">
                <a:solidFill>
                  <a:srgbClr val="000000"/>
                </a:solidFill>
                <a:effectLst/>
                <a:latin typeface="Calibri" panose="020F0502020204030204" pitchFamily="34" charset="0"/>
                <a:ea typeface="Calibri" panose="020F0502020204030204" pitchFamily="34" charset="0"/>
              </a:endParaRPr>
            </a:p>
          </p:txBody>
        </p:sp>
        <p:sp>
          <p:nvSpPr>
            <p:cNvPr id="5" name="Rectangle 39"/>
            <p:cNvSpPr/>
            <p:nvPr/>
          </p:nvSpPr>
          <p:spPr>
            <a:xfrm>
              <a:off x="6407150" y="604141"/>
              <a:ext cx="124047" cy="412906"/>
            </a:xfrm>
            <a:prstGeom prst="rect">
              <a:avLst/>
            </a:prstGeom>
            <a:ln>
              <a:noFill/>
            </a:ln>
          </p:spPr>
          <p:txBody>
            <a:bodyPr vert="horz" lIns="0" tIns="0" rIns="0" bIns="0" rtlCol="0">
              <a:noAutofit/>
            </a:bodyPr>
            <a:lstStyle/>
            <a:p>
              <a:pPr>
                <a:lnSpc>
                  <a:spcPct val="107000"/>
                </a:lnSpc>
                <a:spcAft>
                  <a:spcPts val="800"/>
                </a:spcAft>
              </a:pPr>
              <a:r>
                <a:rPr lang="nl-NL" sz="2400" b="1">
                  <a:solidFill>
                    <a:srgbClr val="000000"/>
                  </a:solidFill>
                  <a:effectLst/>
                  <a:latin typeface="Calibri" panose="020F0502020204030204" pitchFamily="34" charset="0"/>
                  <a:ea typeface="Calibri" panose="020F0502020204030204" pitchFamily="34" charset="0"/>
                </a:rPr>
                <a:t>-</a:t>
              </a:r>
              <a:endParaRPr lang="nl-NL" sz="1100">
                <a:solidFill>
                  <a:srgbClr val="000000"/>
                </a:solidFill>
                <a:effectLst/>
                <a:latin typeface="Calibri" panose="020F0502020204030204" pitchFamily="34" charset="0"/>
                <a:ea typeface="Calibri" panose="020F0502020204030204" pitchFamily="34" charset="0"/>
              </a:endParaRPr>
            </a:p>
          </p:txBody>
        </p:sp>
        <p:sp>
          <p:nvSpPr>
            <p:cNvPr id="6" name="Rectangle 40"/>
            <p:cNvSpPr/>
            <p:nvPr/>
          </p:nvSpPr>
          <p:spPr>
            <a:xfrm>
              <a:off x="6637656" y="604141"/>
              <a:ext cx="544836" cy="412906"/>
            </a:xfrm>
            <a:prstGeom prst="rect">
              <a:avLst/>
            </a:prstGeom>
            <a:ln>
              <a:noFill/>
            </a:ln>
          </p:spPr>
          <p:txBody>
            <a:bodyPr vert="horz" lIns="0" tIns="0" rIns="0" bIns="0" rtlCol="0">
              <a:noAutofit/>
            </a:bodyPr>
            <a:lstStyle/>
            <a:p>
              <a:pPr>
                <a:lnSpc>
                  <a:spcPct val="107000"/>
                </a:lnSpc>
                <a:spcAft>
                  <a:spcPts val="800"/>
                </a:spcAft>
              </a:pPr>
              <a:r>
                <a:rPr lang="nl-NL" sz="2400" b="1">
                  <a:solidFill>
                    <a:srgbClr val="000000"/>
                  </a:solidFill>
                  <a:effectLst/>
                  <a:latin typeface="Calibri" panose="020F0502020204030204" pitchFamily="34" charset="0"/>
                  <a:ea typeface="Calibri" panose="020F0502020204030204" pitchFamily="34" charset="0"/>
                </a:rPr>
                <a:t>DE </a:t>
              </a:r>
              <a:endParaRPr lang="nl-NL" sz="1100">
                <a:solidFill>
                  <a:srgbClr val="000000"/>
                </a:solidFill>
                <a:effectLst/>
                <a:latin typeface="Calibri" panose="020F0502020204030204" pitchFamily="34" charset="0"/>
                <a:ea typeface="Calibri" panose="020F0502020204030204" pitchFamily="34" charset="0"/>
              </a:endParaRPr>
            </a:p>
          </p:txBody>
        </p:sp>
        <p:sp>
          <p:nvSpPr>
            <p:cNvPr id="7" name="Rectangle 41"/>
            <p:cNvSpPr/>
            <p:nvPr/>
          </p:nvSpPr>
          <p:spPr>
            <a:xfrm>
              <a:off x="7047611" y="604141"/>
              <a:ext cx="1330470" cy="412906"/>
            </a:xfrm>
            <a:prstGeom prst="rect">
              <a:avLst/>
            </a:prstGeom>
            <a:ln>
              <a:noFill/>
            </a:ln>
          </p:spPr>
          <p:txBody>
            <a:bodyPr vert="horz" lIns="0" tIns="0" rIns="0" bIns="0" rtlCol="0">
              <a:noAutofit/>
            </a:bodyPr>
            <a:lstStyle/>
            <a:p>
              <a:pPr>
                <a:lnSpc>
                  <a:spcPct val="107000"/>
                </a:lnSpc>
                <a:spcAft>
                  <a:spcPts val="800"/>
                </a:spcAft>
              </a:pPr>
              <a:r>
                <a:rPr lang="nl-NL" sz="2400" b="1">
                  <a:solidFill>
                    <a:srgbClr val="000000"/>
                  </a:solidFill>
                  <a:effectLst/>
                  <a:latin typeface="Calibri" panose="020F0502020204030204" pitchFamily="34" charset="0"/>
                  <a:ea typeface="Calibri" panose="020F0502020204030204" pitchFamily="34" charset="0"/>
                </a:rPr>
                <a:t>KOSTEN</a:t>
              </a:r>
              <a:endParaRPr lang="nl-NL" sz="1100">
                <a:solidFill>
                  <a:srgbClr val="000000"/>
                </a:solidFill>
                <a:effectLst/>
                <a:latin typeface="Calibri" panose="020F0502020204030204" pitchFamily="34" charset="0"/>
                <a:ea typeface="Calibri" panose="020F0502020204030204" pitchFamily="34" charset="0"/>
              </a:endParaRPr>
            </a:p>
          </p:txBody>
        </p:sp>
        <p:pic>
          <p:nvPicPr>
            <p:cNvPr id="8" name="Picture 11729"/>
            <p:cNvPicPr/>
            <p:nvPr/>
          </p:nvPicPr>
          <p:blipFill>
            <a:blip r:embed="rId3"/>
            <a:stretch>
              <a:fillRect/>
            </a:stretch>
          </p:blipFill>
          <p:spPr>
            <a:xfrm>
              <a:off x="4641088" y="3281682"/>
              <a:ext cx="3995928" cy="1316736"/>
            </a:xfrm>
            <a:prstGeom prst="rect">
              <a:avLst/>
            </a:prstGeom>
          </p:spPr>
        </p:pic>
        <p:sp>
          <p:nvSpPr>
            <p:cNvPr id="9" name="Shape 43"/>
            <p:cNvSpPr/>
            <p:nvPr/>
          </p:nvSpPr>
          <p:spPr>
            <a:xfrm>
              <a:off x="4646676" y="3287270"/>
              <a:ext cx="3988308" cy="1310640"/>
            </a:xfrm>
            <a:custGeom>
              <a:avLst/>
              <a:gdLst/>
              <a:ahLst/>
              <a:cxnLst/>
              <a:rect l="0" t="0" r="0" b="0"/>
              <a:pathLst>
                <a:path w="3988308" h="1310640">
                  <a:moveTo>
                    <a:pt x="0" y="1310640"/>
                  </a:moveTo>
                  <a:lnTo>
                    <a:pt x="914146" y="0"/>
                  </a:lnTo>
                  <a:lnTo>
                    <a:pt x="3074162" y="0"/>
                  </a:lnTo>
                  <a:lnTo>
                    <a:pt x="3988308" y="1310640"/>
                  </a:lnTo>
                  <a:lnTo>
                    <a:pt x="0" y="1310640"/>
                  </a:lnTo>
                  <a:close/>
                </a:path>
              </a:pathLst>
            </a:custGeom>
            <a:ln w="9144" cap="flat">
              <a:miter lim="127000"/>
            </a:ln>
          </p:spPr>
          <p:style>
            <a:lnRef idx="1">
              <a:srgbClr val="FFFFFF"/>
            </a:lnRef>
            <a:fillRef idx="0">
              <a:srgbClr val="000000">
                <a:alpha val="0"/>
              </a:srgbClr>
            </a:fillRef>
            <a:effectRef idx="0">
              <a:scrgbClr r="0" g="0" b="0"/>
            </a:effectRef>
            <a:fontRef idx="none"/>
          </p:style>
          <p:txBody>
            <a:bodyPr/>
            <a:lstStyle/>
            <a:p>
              <a:endParaRPr lang="nl-NL"/>
            </a:p>
          </p:txBody>
        </p:sp>
        <p:pic>
          <p:nvPicPr>
            <p:cNvPr id="10" name="Picture 11730"/>
            <p:cNvPicPr/>
            <p:nvPr/>
          </p:nvPicPr>
          <p:blipFill>
            <a:blip r:embed="rId4"/>
            <a:stretch>
              <a:fillRect/>
            </a:stretch>
          </p:blipFill>
          <p:spPr>
            <a:xfrm>
              <a:off x="5555488" y="2415034"/>
              <a:ext cx="2167128" cy="874776"/>
            </a:xfrm>
            <a:prstGeom prst="rect">
              <a:avLst/>
            </a:prstGeom>
          </p:spPr>
        </p:pic>
        <p:sp>
          <p:nvSpPr>
            <p:cNvPr id="11" name="Shape 45"/>
            <p:cNvSpPr/>
            <p:nvPr/>
          </p:nvSpPr>
          <p:spPr>
            <a:xfrm>
              <a:off x="5558028" y="2415542"/>
              <a:ext cx="2168652" cy="873252"/>
            </a:xfrm>
            <a:custGeom>
              <a:avLst/>
              <a:gdLst/>
              <a:ahLst/>
              <a:cxnLst/>
              <a:rect l="0" t="0" r="0" b="0"/>
              <a:pathLst>
                <a:path w="2168652" h="873252">
                  <a:moveTo>
                    <a:pt x="0" y="873252"/>
                  </a:moveTo>
                  <a:lnTo>
                    <a:pt x="599313" y="0"/>
                  </a:lnTo>
                  <a:lnTo>
                    <a:pt x="1569339" y="0"/>
                  </a:lnTo>
                  <a:lnTo>
                    <a:pt x="2168652" y="873252"/>
                  </a:lnTo>
                  <a:lnTo>
                    <a:pt x="0" y="873252"/>
                  </a:lnTo>
                  <a:close/>
                </a:path>
              </a:pathLst>
            </a:custGeom>
            <a:ln w="9144" cap="flat">
              <a:miter lim="127000"/>
            </a:ln>
          </p:spPr>
          <p:style>
            <a:lnRef idx="1">
              <a:srgbClr val="FFFFFF"/>
            </a:lnRef>
            <a:fillRef idx="0">
              <a:srgbClr val="000000">
                <a:alpha val="0"/>
              </a:srgbClr>
            </a:fillRef>
            <a:effectRef idx="0">
              <a:scrgbClr r="0" g="0" b="0"/>
            </a:effectRef>
            <a:fontRef idx="none"/>
          </p:style>
          <p:txBody>
            <a:bodyPr/>
            <a:lstStyle/>
            <a:p>
              <a:endParaRPr lang="nl-NL"/>
            </a:p>
          </p:txBody>
        </p:sp>
        <p:sp>
          <p:nvSpPr>
            <p:cNvPr id="12" name="Shape 46"/>
            <p:cNvSpPr/>
            <p:nvPr/>
          </p:nvSpPr>
          <p:spPr>
            <a:xfrm>
              <a:off x="6158484" y="1693166"/>
              <a:ext cx="973836" cy="719328"/>
            </a:xfrm>
            <a:custGeom>
              <a:avLst/>
              <a:gdLst/>
              <a:ahLst/>
              <a:cxnLst/>
              <a:rect l="0" t="0" r="0" b="0"/>
              <a:pathLst>
                <a:path w="973836" h="719328">
                  <a:moveTo>
                    <a:pt x="486918" y="0"/>
                  </a:moveTo>
                  <a:lnTo>
                    <a:pt x="973836" y="719328"/>
                  </a:lnTo>
                  <a:lnTo>
                    <a:pt x="0" y="719328"/>
                  </a:lnTo>
                  <a:lnTo>
                    <a:pt x="486918" y="0"/>
                  </a:lnTo>
                  <a:close/>
                </a:path>
              </a:pathLst>
            </a:custGeom>
            <a:ln w="0" cap="flat">
              <a:miter lim="127000"/>
            </a:ln>
          </p:spPr>
          <p:style>
            <a:lnRef idx="0">
              <a:srgbClr val="000000">
                <a:alpha val="0"/>
              </a:srgbClr>
            </a:lnRef>
            <a:fillRef idx="1">
              <a:srgbClr val="0A57A4"/>
            </a:fillRef>
            <a:effectRef idx="0">
              <a:scrgbClr r="0" g="0" b="0"/>
            </a:effectRef>
            <a:fontRef idx="none"/>
          </p:style>
          <p:txBody>
            <a:bodyPr/>
            <a:lstStyle/>
            <a:p>
              <a:endParaRPr lang="nl-NL"/>
            </a:p>
          </p:txBody>
        </p:sp>
        <p:sp>
          <p:nvSpPr>
            <p:cNvPr id="13" name="Shape 47"/>
            <p:cNvSpPr/>
            <p:nvPr/>
          </p:nvSpPr>
          <p:spPr>
            <a:xfrm>
              <a:off x="6158484" y="1693166"/>
              <a:ext cx="973836" cy="719328"/>
            </a:xfrm>
            <a:custGeom>
              <a:avLst/>
              <a:gdLst/>
              <a:ahLst/>
              <a:cxnLst/>
              <a:rect l="0" t="0" r="0" b="0"/>
              <a:pathLst>
                <a:path w="973836" h="719328">
                  <a:moveTo>
                    <a:pt x="0" y="719328"/>
                  </a:moveTo>
                  <a:lnTo>
                    <a:pt x="486918" y="0"/>
                  </a:lnTo>
                  <a:lnTo>
                    <a:pt x="973836" y="719328"/>
                  </a:lnTo>
                  <a:close/>
                </a:path>
              </a:pathLst>
            </a:custGeom>
            <a:ln w="9144" cap="flat">
              <a:miter lim="127000"/>
            </a:ln>
          </p:spPr>
          <p:style>
            <a:lnRef idx="1">
              <a:srgbClr val="FFFFFF"/>
            </a:lnRef>
            <a:fillRef idx="0">
              <a:srgbClr val="000000">
                <a:alpha val="0"/>
              </a:srgbClr>
            </a:fillRef>
            <a:effectRef idx="0">
              <a:scrgbClr r="0" g="0" b="0"/>
            </a:effectRef>
            <a:fontRef idx="none"/>
          </p:style>
          <p:txBody>
            <a:bodyPr/>
            <a:lstStyle/>
            <a:p>
              <a:endParaRPr lang="nl-NL"/>
            </a:p>
          </p:txBody>
        </p:sp>
        <p:sp>
          <p:nvSpPr>
            <p:cNvPr id="14" name="Shape 48"/>
            <p:cNvSpPr/>
            <p:nvPr/>
          </p:nvSpPr>
          <p:spPr>
            <a:xfrm>
              <a:off x="4688586" y="3288032"/>
              <a:ext cx="3710940" cy="0"/>
            </a:xfrm>
            <a:custGeom>
              <a:avLst/>
              <a:gdLst/>
              <a:ahLst/>
              <a:cxnLst/>
              <a:rect l="0" t="0" r="0" b="0"/>
              <a:pathLst>
                <a:path w="3710940">
                  <a:moveTo>
                    <a:pt x="0" y="0"/>
                  </a:moveTo>
                  <a:lnTo>
                    <a:pt x="3710940" y="0"/>
                  </a:lnTo>
                </a:path>
              </a:pathLst>
            </a:custGeom>
            <a:ln w="25908" cap="flat">
              <a:custDash>
                <a:ds d="816000" sp="612000"/>
              </a:custDash>
              <a:round/>
            </a:ln>
          </p:spPr>
          <p:style>
            <a:lnRef idx="1">
              <a:srgbClr val="000000"/>
            </a:lnRef>
            <a:fillRef idx="0">
              <a:srgbClr val="000000">
                <a:alpha val="0"/>
              </a:srgbClr>
            </a:fillRef>
            <a:effectRef idx="0">
              <a:scrgbClr r="0" g="0" b="0"/>
            </a:effectRef>
            <a:fontRef idx="none"/>
          </p:style>
          <p:txBody>
            <a:bodyPr/>
            <a:lstStyle/>
            <a:p>
              <a:endParaRPr lang="nl-NL"/>
            </a:p>
          </p:txBody>
        </p:sp>
        <p:sp>
          <p:nvSpPr>
            <p:cNvPr id="15" name="Rectangle 49"/>
            <p:cNvSpPr/>
            <p:nvPr/>
          </p:nvSpPr>
          <p:spPr>
            <a:xfrm>
              <a:off x="8083932" y="2072822"/>
              <a:ext cx="419167" cy="197546"/>
            </a:xfrm>
            <a:prstGeom prst="rect">
              <a:avLst/>
            </a:prstGeom>
            <a:ln>
              <a:noFill/>
            </a:ln>
          </p:spPr>
          <p:txBody>
            <a:bodyPr vert="horz" lIns="0" tIns="0" rIns="0" bIns="0" rtlCol="0">
              <a:noAutofit/>
            </a:bodyPr>
            <a:lstStyle/>
            <a:p>
              <a:pPr>
                <a:lnSpc>
                  <a:spcPct val="107000"/>
                </a:lnSpc>
                <a:spcAft>
                  <a:spcPts val="800"/>
                </a:spcAft>
              </a:pPr>
              <a:r>
                <a:rPr lang="nl-NL" sz="1200" b="1">
                  <a:solidFill>
                    <a:srgbClr val="0A57A4"/>
                  </a:solidFill>
                  <a:effectLst/>
                  <a:latin typeface="Verdana" panose="020B0604030504040204" pitchFamily="34" charset="0"/>
                  <a:ea typeface="Verdana" panose="020B0604030504040204" pitchFamily="34" charset="0"/>
                  <a:cs typeface="Verdana" panose="020B0604030504040204" pitchFamily="34" charset="0"/>
                </a:rPr>
                <a:t>Met</a:t>
              </a:r>
              <a:endParaRPr lang="nl-NL" sz="1100">
                <a:solidFill>
                  <a:srgbClr val="000000"/>
                </a:solidFill>
                <a:effectLst/>
                <a:latin typeface="Calibri" panose="020F0502020204030204" pitchFamily="34" charset="0"/>
                <a:ea typeface="Calibri" panose="020F0502020204030204" pitchFamily="34" charset="0"/>
              </a:endParaRPr>
            </a:p>
          </p:txBody>
        </p:sp>
        <p:sp>
          <p:nvSpPr>
            <p:cNvPr id="16" name="Rectangle 50"/>
            <p:cNvSpPr/>
            <p:nvPr/>
          </p:nvSpPr>
          <p:spPr>
            <a:xfrm>
              <a:off x="7775702" y="2256993"/>
              <a:ext cx="1239707" cy="197940"/>
            </a:xfrm>
            <a:prstGeom prst="rect">
              <a:avLst/>
            </a:prstGeom>
            <a:ln>
              <a:noFill/>
            </a:ln>
          </p:spPr>
          <p:txBody>
            <a:bodyPr vert="horz" lIns="0" tIns="0" rIns="0" bIns="0" rtlCol="0">
              <a:noAutofit/>
            </a:bodyPr>
            <a:lstStyle/>
            <a:p>
              <a:pPr>
                <a:lnSpc>
                  <a:spcPct val="107000"/>
                </a:lnSpc>
                <a:spcAft>
                  <a:spcPts val="800"/>
                </a:spcAft>
              </a:pPr>
              <a:r>
                <a:rPr lang="nl-NL" sz="1200" b="1">
                  <a:solidFill>
                    <a:srgbClr val="0A57A4"/>
                  </a:solidFill>
                  <a:effectLst/>
                  <a:latin typeface="Verdana" panose="020B0604030504040204" pitchFamily="34" charset="0"/>
                  <a:ea typeface="Verdana" panose="020B0604030504040204" pitchFamily="34" charset="0"/>
                  <a:cs typeface="Verdana" panose="020B0604030504040204" pitchFamily="34" charset="0"/>
                </a:rPr>
                <a:t>zorgadvies</a:t>
              </a:r>
              <a:endParaRPr lang="nl-NL" sz="1100">
                <a:solidFill>
                  <a:srgbClr val="000000"/>
                </a:solidFill>
                <a:effectLst/>
                <a:latin typeface="Calibri" panose="020F0502020204030204" pitchFamily="34" charset="0"/>
                <a:ea typeface="Calibri" panose="020F0502020204030204" pitchFamily="34" charset="0"/>
              </a:endParaRPr>
            </a:p>
          </p:txBody>
        </p:sp>
        <p:sp>
          <p:nvSpPr>
            <p:cNvPr id="17" name="Rectangle 51"/>
            <p:cNvSpPr/>
            <p:nvPr/>
          </p:nvSpPr>
          <p:spPr>
            <a:xfrm>
              <a:off x="7670293" y="2674548"/>
              <a:ext cx="1688627" cy="197546"/>
            </a:xfrm>
            <a:prstGeom prst="rect">
              <a:avLst/>
            </a:prstGeom>
            <a:ln>
              <a:noFill/>
            </a:ln>
          </p:spPr>
          <p:txBody>
            <a:bodyPr vert="horz" lIns="0" tIns="0" rIns="0" bIns="0" rtlCol="0">
              <a:noAutofit/>
            </a:bodyPr>
            <a:lstStyle/>
            <a:p>
              <a:pPr>
                <a:lnSpc>
                  <a:spcPct val="107000"/>
                </a:lnSpc>
                <a:spcAft>
                  <a:spcPts val="800"/>
                </a:spcAft>
              </a:pPr>
              <a:r>
                <a:rPr lang="nl-NL" sz="1200" b="1">
                  <a:solidFill>
                    <a:srgbClr val="0A57A4"/>
                  </a:solidFill>
                  <a:effectLst/>
                  <a:latin typeface="Verdana" panose="020B0604030504040204" pitchFamily="34" charset="0"/>
                  <a:ea typeface="Verdana" panose="020B0604030504040204" pitchFamily="34" charset="0"/>
                  <a:cs typeface="Verdana" panose="020B0604030504040204" pitchFamily="34" charset="0"/>
                </a:rPr>
                <a:t>Lage drempel, </a:t>
              </a:r>
              <a:endParaRPr lang="nl-NL" sz="1100">
                <a:solidFill>
                  <a:srgbClr val="000000"/>
                </a:solidFill>
                <a:effectLst/>
                <a:latin typeface="Calibri" panose="020F0502020204030204" pitchFamily="34" charset="0"/>
                <a:ea typeface="Calibri" panose="020F0502020204030204" pitchFamily="34" charset="0"/>
              </a:endParaRPr>
            </a:p>
          </p:txBody>
        </p:sp>
        <p:sp>
          <p:nvSpPr>
            <p:cNvPr id="18" name="Rectangle 52"/>
            <p:cNvSpPr/>
            <p:nvPr/>
          </p:nvSpPr>
          <p:spPr>
            <a:xfrm>
              <a:off x="7751064" y="2857428"/>
              <a:ext cx="1405061" cy="197546"/>
            </a:xfrm>
            <a:prstGeom prst="rect">
              <a:avLst/>
            </a:prstGeom>
            <a:ln>
              <a:noFill/>
            </a:ln>
          </p:spPr>
          <p:txBody>
            <a:bodyPr vert="horz" lIns="0" tIns="0" rIns="0" bIns="0" rtlCol="0">
              <a:noAutofit/>
            </a:bodyPr>
            <a:lstStyle/>
            <a:p>
              <a:pPr>
                <a:lnSpc>
                  <a:spcPct val="107000"/>
                </a:lnSpc>
                <a:spcAft>
                  <a:spcPts val="800"/>
                </a:spcAft>
              </a:pPr>
              <a:r>
                <a:rPr lang="nl-NL" sz="1200" b="1">
                  <a:solidFill>
                    <a:srgbClr val="0A57A4"/>
                  </a:solidFill>
                  <a:effectLst/>
                  <a:latin typeface="Verdana" panose="020B0604030504040204" pitchFamily="34" charset="0"/>
                  <a:ea typeface="Verdana" panose="020B0604030504040204" pitchFamily="34" charset="0"/>
                  <a:cs typeface="Verdana" panose="020B0604030504040204" pitchFamily="34" charset="0"/>
                </a:rPr>
                <a:t>dichtbij huis</a:t>
              </a:r>
              <a:endParaRPr lang="nl-NL" sz="1100">
                <a:solidFill>
                  <a:srgbClr val="000000"/>
                </a:solidFill>
                <a:effectLst/>
                <a:latin typeface="Calibri" panose="020F0502020204030204" pitchFamily="34" charset="0"/>
                <a:ea typeface="Calibri" panose="020F0502020204030204" pitchFamily="34" charset="0"/>
              </a:endParaRPr>
            </a:p>
          </p:txBody>
        </p:sp>
        <p:sp>
          <p:nvSpPr>
            <p:cNvPr id="19" name="Rectangle 53"/>
            <p:cNvSpPr/>
            <p:nvPr/>
          </p:nvSpPr>
          <p:spPr>
            <a:xfrm>
              <a:off x="5725668" y="3812874"/>
              <a:ext cx="1945562" cy="262736"/>
            </a:xfrm>
            <a:prstGeom prst="rect">
              <a:avLst/>
            </a:prstGeom>
            <a:ln>
              <a:noFill/>
            </a:ln>
          </p:spPr>
          <p:txBody>
            <a:bodyPr vert="horz" lIns="0" tIns="0" rIns="0" bIns="0" rtlCol="0">
              <a:noAutofit/>
            </a:bodyPr>
            <a:lstStyle/>
            <a:p>
              <a:pPr>
                <a:lnSpc>
                  <a:spcPct val="107000"/>
                </a:lnSpc>
                <a:spcAft>
                  <a:spcPts val="800"/>
                </a:spcAft>
              </a:pPr>
              <a:r>
                <a:rPr lang="nl-NL" sz="1600" b="1">
                  <a:solidFill>
                    <a:srgbClr val="FFFFFF"/>
                  </a:solidFill>
                  <a:effectLst/>
                  <a:latin typeface="Verdana" panose="020B0604030504040204" pitchFamily="34" charset="0"/>
                  <a:ea typeface="Verdana" panose="020B0604030504040204" pitchFamily="34" charset="0"/>
                  <a:cs typeface="Verdana" panose="020B0604030504040204" pitchFamily="34" charset="0"/>
                </a:rPr>
                <a:t>Veerkrachtig</a:t>
              </a:r>
              <a:endParaRPr lang="nl-NL" sz="1100">
                <a:solidFill>
                  <a:srgbClr val="000000"/>
                </a:solidFill>
                <a:effectLst/>
                <a:latin typeface="Calibri" panose="020F0502020204030204" pitchFamily="34" charset="0"/>
                <a:ea typeface="Calibri" panose="020F0502020204030204" pitchFamily="34" charset="0"/>
              </a:endParaRPr>
            </a:p>
          </p:txBody>
        </p:sp>
        <p:sp>
          <p:nvSpPr>
            <p:cNvPr id="20" name="Rectangle 54"/>
            <p:cNvSpPr/>
            <p:nvPr/>
          </p:nvSpPr>
          <p:spPr>
            <a:xfrm>
              <a:off x="7264908" y="3812874"/>
              <a:ext cx="463139" cy="262736"/>
            </a:xfrm>
            <a:prstGeom prst="rect">
              <a:avLst/>
            </a:prstGeom>
            <a:ln>
              <a:noFill/>
            </a:ln>
          </p:spPr>
          <p:txBody>
            <a:bodyPr vert="horz" lIns="0" tIns="0" rIns="0" bIns="0" rtlCol="0">
              <a:noAutofit/>
            </a:bodyPr>
            <a:lstStyle/>
            <a:p>
              <a:pPr>
                <a:lnSpc>
                  <a:spcPct val="107000"/>
                </a:lnSpc>
                <a:spcAft>
                  <a:spcPts val="800"/>
                </a:spcAft>
              </a:pPr>
              <a:r>
                <a:rPr lang="nl-NL" sz="1600" b="1">
                  <a:solidFill>
                    <a:srgbClr val="FFFFFF"/>
                  </a:solidFill>
                  <a:effectLst/>
                  <a:latin typeface="Verdana" panose="020B0604030504040204" pitchFamily="34" charset="0"/>
                  <a:ea typeface="Verdana" panose="020B0604030504040204" pitchFamily="34" charset="0"/>
                  <a:cs typeface="Verdana" panose="020B0604030504040204" pitchFamily="34" charset="0"/>
                </a:rPr>
                <a:t>en </a:t>
              </a:r>
              <a:endParaRPr lang="nl-NL" sz="1100">
                <a:solidFill>
                  <a:srgbClr val="000000"/>
                </a:solidFill>
                <a:effectLst/>
                <a:latin typeface="Calibri" panose="020F0502020204030204" pitchFamily="34" charset="0"/>
                <a:ea typeface="Calibri" panose="020F0502020204030204" pitchFamily="34" charset="0"/>
              </a:endParaRPr>
            </a:p>
          </p:txBody>
        </p:sp>
        <p:sp>
          <p:nvSpPr>
            <p:cNvPr id="21" name="Rectangle 55"/>
            <p:cNvSpPr/>
            <p:nvPr/>
          </p:nvSpPr>
          <p:spPr>
            <a:xfrm>
              <a:off x="5567172" y="4056715"/>
              <a:ext cx="1922378" cy="262736"/>
            </a:xfrm>
            <a:prstGeom prst="rect">
              <a:avLst/>
            </a:prstGeom>
            <a:ln>
              <a:noFill/>
            </a:ln>
          </p:spPr>
          <p:txBody>
            <a:bodyPr vert="horz" lIns="0" tIns="0" rIns="0" bIns="0" rtlCol="0">
              <a:noAutofit/>
            </a:bodyPr>
            <a:lstStyle/>
            <a:p>
              <a:pPr>
                <a:lnSpc>
                  <a:spcPct val="107000"/>
                </a:lnSpc>
                <a:spcAft>
                  <a:spcPts val="800"/>
                </a:spcAft>
              </a:pPr>
              <a:r>
                <a:rPr lang="nl-NL" sz="1600" b="1">
                  <a:solidFill>
                    <a:srgbClr val="FFFFFF"/>
                  </a:solidFill>
                  <a:effectLst/>
                  <a:latin typeface="Verdana" panose="020B0604030504040204" pitchFamily="34" charset="0"/>
                  <a:ea typeface="Verdana" panose="020B0604030504040204" pitchFamily="34" charset="0"/>
                  <a:cs typeface="Verdana" panose="020B0604030504040204" pitchFamily="34" charset="0"/>
                </a:rPr>
                <a:t>betekenisvol</a:t>
              </a:r>
              <a:endParaRPr lang="nl-NL" sz="1100">
                <a:solidFill>
                  <a:srgbClr val="000000"/>
                </a:solidFill>
                <a:effectLst/>
                <a:latin typeface="Calibri" panose="020F0502020204030204" pitchFamily="34" charset="0"/>
                <a:ea typeface="Calibri" panose="020F0502020204030204" pitchFamily="34" charset="0"/>
              </a:endParaRPr>
            </a:p>
          </p:txBody>
        </p:sp>
        <p:sp>
          <p:nvSpPr>
            <p:cNvPr id="22" name="Rectangle 56"/>
            <p:cNvSpPr/>
            <p:nvPr/>
          </p:nvSpPr>
          <p:spPr>
            <a:xfrm>
              <a:off x="7089648" y="4056715"/>
              <a:ext cx="814672" cy="262736"/>
            </a:xfrm>
            <a:prstGeom prst="rect">
              <a:avLst/>
            </a:prstGeom>
            <a:ln>
              <a:noFill/>
            </a:ln>
          </p:spPr>
          <p:txBody>
            <a:bodyPr vert="horz" lIns="0" tIns="0" rIns="0" bIns="0" rtlCol="0">
              <a:noAutofit/>
            </a:bodyPr>
            <a:lstStyle/>
            <a:p>
              <a:pPr>
                <a:lnSpc>
                  <a:spcPct val="107000"/>
                </a:lnSpc>
                <a:spcAft>
                  <a:spcPts val="800"/>
                </a:spcAft>
              </a:pPr>
              <a:r>
                <a:rPr lang="nl-NL" sz="1600" b="1">
                  <a:solidFill>
                    <a:srgbClr val="FFFFFF"/>
                  </a:solidFill>
                  <a:effectLst/>
                  <a:latin typeface="Verdana" panose="020B0604030504040204" pitchFamily="34" charset="0"/>
                  <a:ea typeface="Verdana" panose="020B0604030504040204" pitchFamily="34" charset="0"/>
                  <a:cs typeface="Verdana" panose="020B0604030504040204" pitchFamily="34" charset="0"/>
                </a:rPr>
                <a:t>leven</a:t>
              </a:r>
              <a:endParaRPr lang="nl-NL" sz="1100">
                <a:solidFill>
                  <a:srgbClr val="000000"/>
                </a:solidFill>
                <a:effectLst/>
                <a:latin typeface="Calibri" panose="020F0502020204030204" pitchFamily="34" charset="0"/>
                <a:ea typeface="Calibri" panose="020F0502020204030204" pitchFamily="34" charset="0"/>
              </a:endParaRPr>
            </a:p>
          </p:txBody>
        </p:sp>
        <p:sp>
          <p:nvSpPr>
            <p:cNvPr id="23" name="Rectangle 10513"/>
            <p:cNvSpPr/>
            <p:nvPr/>
          </p:nvSpPr>
          <p:spPr>
            <a:xfrm>
              <a:off x="5478780" y="4419427"/>
              <a:ext cx="184123" cy="262736"/>
            </a:xfrm>
            <a:prstGeom prst="rect">
              <a:avLst/>
            </a:prstGeom>
            <a:ln>
              <a:noFill/>
            </a:ln>
          </p:spPr>
          <p:txBody>
            <a:bodyPr vert="horz" lIns="0" tIns="0" rIns="0" bIns="0" rtlCol="0">
              <a:noAutofit/>
            </a:bodyPr>
            <a:lstStyle/>
            <a:p>
              <a:pPr>
                <a:lnSpc>
                  <a:spcPct val="107000"/>
                </a:lnSpc>
                <a:spcAft>
                  <a:spcPts val="800"/>
                </a:spcAft>
              </a:pPr>
              <a:r>
                <a:rPr lang="nl-NL" sz="1600" b="1">
                  <a:solidFill>
                    <a:srgbClr val="FFFFFF"/>
                  </a:solidFill>
                  <a:effectLst/>
                  <a:latin typeface="Verdana" panose="020B0604030504040204" pitchFamily="34" charset="0"/>
                  <a:ea typeface="Verdana" panose="020B0604030504040204" pitchFamily="34" charset="0"/>
                  <a:cs typeface="Verdana" panose="020B0604030504040204" pitchFamily="34" charset="0"/>
                </a:rPr>
                <a:t>E</a:t>
              </a:r>
              <a:endParaRPr lang="nl-NL" sz="1100">
                <a:solidFill>
                  <a:srgbClr val="000000"/>
                </a:solidFill>
                <a:effectLst/>
                <a:latin typeface="Calibri" panose="020F0502020204030204" pitchFamily="34" charset="0"/>
                <a:ea typeface="Calibri" panose="020F0502020204030204" pitchFamily="34" charset="0"/>
              </a:endParaRPr>
            </a:p>
          </p:txBody>
        </p:sp>
        <p:sp>
          <p:nvSpPr>
            <p:cNvPr id="24" name="Rectangle 10512"/>
            <p:cNvSpPr/>
            <p:nvPr/>
          </p:nvSpPr>
          <p:spPr>
            <a:xfrm>
              <a:off x="5369052" y="4419427"/>
              <a:ext cx="146382" cy="262736"/>
            </a:xfrm>
            <a:prstGeom prst="rect">
              <a:avLst/>
            </a:prstGeom>
            <a:ln>
              <a:noFill/>
            </a:ln>
          </p:spPr>
          <p:txBody>
            <a:bodyPr vert="horz" lIns="0" tIns="0" rIns="0" bIns="0" rtlCol="0">
              <a:noAutofit/>
            </a:bodyPr>
            <a:lstStyle/>
            <a:p>
              <a:pPr>
                <a:lnSpc>
                  <a:spcPct val="107000"/>
                </a:lnSpc>
                <a:spcAft>
                  <a:spcPts val="800"/>
                </a:spcAft>
              </a:pPr>
              <a:r>
                <a:rPr lang="nl-NL" sz="1600" b="1">
                  <a:solidFill>
                    <a:srgbClr val="FFFFFF"/>
                  </a:solidFill>
                  <a:effectLst/>
                  <a:latin typeface="Verdana" panose="020B0604030504040204" pitchFamily="34" charset="0"/>
                  <a:ea typeface="Verdana" panose="020B0604030504040204" pitchFamily="34" charset="0"/>
                  <a:cs typeface="Verdana" panose="020B0604030504040204" pitchFamily="34" charset="0"/>
                </a:rPr>
                <a:t>(</a:t>
              </a:r>
              <a:endParaRPr lang="nl-NL" sz="1100">
                <a:solidFill>
                  <a:srgbClr val="000000"/>
                </a:solidFill>
                <a:effectLst/>
                <a:latin typeface="Calibri" panose="020F0502020204030204" pitchFamily="34" charset="0"/>
                <a:ea typeface="Calibri" panose="020F0502020204030204" pitchFamily="34" charset="0"/>
              </a:endParaRPr>
            </a:p>
          </p:txBody>
        </p:sp>
        <p:sp>
          <p:nvSpPr>
            <p:cNvPr id="25" name="Rectangle 58"/>
            <p:cNvSpPr/>
            <p:nvPr/>
          </p:nvSpPr>
          <p:spPr>
            <a:xfrm>
              <a:off x="5617464" y="4419427"/>
              <a:ext cx="129399" cy="262736"/>
            </a:xfrm>
            <a:prstGeom prst="rect">
              <a:avLst/>
            </a:prstGeom>
            <a:ln>
              <a:noFill/>
            </a:ln>
          </p:spPr>
          <p:txBody>
            <a:bodyPr vert="horz" lIns="0" tIns="0" rIns="0" bIns="0" rtlCol="0">
              <a:noAutofit/>
            </a:bodyPr>
            <a:lstStyle/>
            <a:p>
              <a:pPr>
                <a:lnSpc>
                  <a:spcPct val="107000"/>
                </a:lnSpc>
                <a:spcAft>
                  <a:spcPts val="800"/>
                </a:spcAft>
              </a:pPr>
              <a:r>
                <a:rPr lang="nl-NL" sz="1600" b="1">
                  <a:solidFill>
                    <a:srgbClr val="FFFFFF"/>
                  </a:solidFill>
                  <a:effectLst/>
                  <a:latin typeface="Verdana" panose="020B0604030504040204" pitchFamily="34" charset="0"/>
                  <a:ea typeface="Verdana" panose="020B0604030504040204" pitchFamily="34" charset="0"/>
                  <a:cs typeface="Verdana" panose="020B0604030504040204" pitchFamily="34" charset="0"/>
                </a:rPr>
                <a:t>-</a:t>
              </a:r>
              <a:endParaRPr lang="nl-NL" sz="1100">
                <a:solidFill>
                  <a:srgbClr val="000000"/>
                </a:solidFill>
                <a:effectLst/>
                <a:latin typeface="Calibri" panose="020F0502020204030204" pitchFamily="34" charset="0"/>
                <a:ea typeface="Calibri" panose="020F0502020204030204" pitchFamily="34" charset="0"/>
              </a:endParaRPr>
            </a:p>
          </p:txBody>
        </p:sp>
        <p:sp>
          <p:nvSpPr>
            <p:cNvPr id="26" name="Rectangle 59"/>
            <p:cNvSpPr/>
            <p:nvPr/>
          </p:nvSpPr>
          <p:spPr>
            <a:xfrm>
              <a:off x="5715000" y="4419427"/>
              <a:ext cx="643219" cy="262736"/>
            </a:xfrm>
            <a:prstGeom prst="rect">
              <a:avLst/>
            </a:prstGeom>
            <a:ln>
              <a:noFill/>
            </a:ln>
          </p:spPr>
          <p:txBody>
            <a:bodyPr vert="horz" lIns="0" tIns="0" rIns="0" bIns="0" rtlCol="0">
              <a:noAutofit/>
            </a:bodyPr>
            <a:lstStyle/>
            <a:p>
              <a:pPr>
                <a:lnSpc>
                  <a:spcPct val="107000"/>
                </a:lnSpc>
                <a:spcAft>
                  <a:spcPts val="800"/>
                </a:spcAft>
              </a:pPr>
              <a:r>
                <a:rPr lang="nl-NL" sz="1600" b="1">
                  <a:solidFill>
                    <a:srgbClr val="FFFFFF"/>
                  </a:solidFill>
                  <a:effectLst/>
                  <a:latin typeface="Verdana" panose="020B0604030504040204" pitchFamily="34" charset="0"/>
                  <a:ea typeface="Verdana" panose="020B0604030504040204" pitchFamily="34" charset="0"/>
                  <a:cs typeface="Verdana" panose="020B0604030504040204" pitchFamily="34" charset="0"/>
                </a:rPr>
                <a:t>heal</a:t>
              </a:r>
              <a:endParaRPr lang="nl-NL" sz="1100">
                <a:solidFill>
                  <a:srgbClr val="000000"/>
                </a:solidFill>
                <a:effectLst/>
                <a:latin typeface="Calibri" panose="020F0502020204030204" pitchFamily="34" charset="0"/>
                <a:ea typeface="Calibri" panose="020F0502020204030204" pitchFamily="34" charset="0"/>
              </a:endParaRPr>
            </a:p>
          </p:txBody>
        </p:sp>
        <p:sp>
          <p:nvSpPr>
            <p:cNvPr id="27" name="Rectangle 60"/>
            <p:cNvSpPr/>
            <p:nvPr/>
          </p:nvSpPr>
          <p:spPr>
            <a:xfrm>
              <a:off x="6198108" y="4419427"/>
              <a:ext cx="315583" cy="262736"/>
            </a:xfrm>
            <a:prstGeom prst="rect">
              <a:avLst/>
            </a:prstGeom>
            <a:ln>
              <a:noFill/>
            </a:ln>
          </p:spPr>
          <p:txBody>
            <a:bodyPr vert="horz" lIns="0" tIns="0" rIns="0" bIns="0" rtlCol="0">
              <a:noAutofit/>
            </a:bodyPr>
            <a:lstStyle/>
            <a:p>
              <a:pPr>
                <a:lnSpc>
                  <a:spcPct val="107000"/>
                </a:lnSpc>
                <a:spcAft>
                  <a:spcPts val="800"/>
                </a:spcAft>
              </a:pPr>
              <a:r>
                <a:rPr lang="nl-NL" sz="1600" b="1">
                  <a:solidFill>
                    <a:srgbClr val="FFFFFF"/>
                  </a:solidFill>
                  <a:effectLst/>
                  <a:latin typeface="Verdana" panose="020B0604030504040204" pitchFamily="34" charset="0"/>
                  <a:ea typeface="Verdana" panose="020B0604030504040204" pitchFamily="34" charset="0"/>
                  <a:cs typeface="Verdana" panose="020B0604030504040204" pitchFamily="34" charset="0"/>
                </a:rPr>
                <a:t>th</a:t>
              </a:r>
              <a:endParaRPr lang="nl-NL" sz="1100">
                <a:solidFill>
                  <a:srgbClr val="000000"/>
                </a:solidFill>
                <a:effectLst/>
                <a:latin typeface="Calibri" panose="020F0502020204030204" pitchFamily="34" charset="0"/>
                <a:ea typeface="Calibri" panose="020F0502020204030204" pitchFamily="34" charset="0"/>
              </a:endParaRPr>
            </a:p>
          </p:txBody>
        </p:sp>
        <p:sp>
          <p:nvSpPr>
            <p:cNvPr id="28" name="Rectangle 61"/>
            <p:cNvSpPr/>
            <p:nvPr/>
          </p:nvSpPr>
          <p:spPr>
            <a:xfrm>
              <a:off x="6507481" y="4419427"/>
              <a:ext cx="325293" cy="262736"/>
            </a:xfrm>
            <a:prstGeom prst="rect">
              <a:avLst/>
            </a:prstGeom>
            <a:ln>
              <a:noFill/>
            </a:ln>
          </p:spPr>
          <p:txBody>
            <a:bodyPr vert="horz" lIns="0" tIns="0" rIns="0" bIns="0" rtlCol="0">
              <a:noAutofit/>
            </a:bodyPr>
            <a:lstStyle/>
            <a:p>
              <a:pPr>
                <a:lnSpc>
                  <a:spcPct val="107000"/>
                </a:lnSpc>
                <a:spcAft>
                  <a:spcPts val="800"/>
                </a:spcAft>
              </a:pPr>
              <a:r>
                <a:rPr lang="nl-NL" sz="1600" b="1">
                  <a:solidFill>
                    <a:srgbClr val="FFFFFF"/>
                  </a:solidFill>
                  <a:effectLst/>
                  <a:latin typeface="Verdana" panose="020B0604030504040204" pitchFamily="34" charset="0"/>
                  <a:ea typeface="Verdana" panose="020B0604030504040204" pitchFamily="34" charset="0"/>
                  <a:cs typeface="Verdana" panose="020B0604030504040204" pitchFamily="34" charset="0"/>
                </a:rPr>
                <a:t>&amp; </a:t>
              </a:r>
              <a:endParaRPr lang="nl-NL" sz="1100">
                <a:solidFill>
                  <a:srgbClr val="000000"/>
                </a:solidFill>
                <a:effectLst/>
                <a:latin typeface="Calibri" panose="020F0502020204030204" pitchFamily="34" charset="0"/>
                <a:ea typeface="Calibri" panose="020F0502020204030204" pitchFamily="34" charset="0"/>
              </a:endParaRPr>
            </a:p>
          </p:txBody>
        </p:sp>
        <p:sp>
          <p:nvSpPr>
            <p:cNvPr id="29" name="Rectangle 62"/>
            <p:cNvSpPr/>
            <p:nvPr/>
          </p:nvSpPr>
          <p:spPr>
            <a:xfrm>
              <a:off x="6751320" y="4419427"/>
              <a:ext cx="1440098" cy="262736"/>
            </a:xfrm>
            <a:prstGeom prst="rect">
              <a:avLst/>
            </a:prstGeom>
            <a:ln>
              <a:noFill/>
            </a:ln>
          </p:spPr>
          <p:txBody>
            <a:bodyPr vert="horz" lIns="0" tIns="0" rIns="0" bIns="0" rtlCol="0">
              <a:noAutofit/>
            </a:bodyPr>
            <a:lstStyle/>
            <a:p>
              <a:pPr>
                <a:lnSpc>
                  <a:spcPct val="107000"/>
                </a:lnSpc>
                <a:spcAft>
                  <a:spcPts val="800"/>
                </a:spcAft>
              </a:pPr>
              <a:r>
                <a:rPr lang="nl-NL" sz="1600" b="1">
                  <a:solidFill>
                    <a:srgbClr val="FFFFFF"/>
                  </a:solidFill>
                  <a:effectLst/>
                  <a:latin typeface="Verdana" panose="020B0604030504040204" pitchFamily="34" charset="0"/>
                  <a:ea typeface="Verdana" panose="020B0604030504040204" pitchFamily="34" charset="0"/>
                  <a:cs typeface="Verdana" panose="020B0604030504040204" pitchFamily="34" charset="0"/>
                </a:rPr>
                <a:t>preventie</a:t>
              </a:r>
              <a:endParaRPr lang="nl-NL" sz="1100">
                <a:solidFill>
                  <a:srgbClr val="000000"/>
                </a:solidFill>
                <a:effectLst/>
                <a:latin typeface="Calibri" panose="020F0502020204030204" pitchFamily="34" charset="0"/>
                <a:ea typeface="Calibri" panose="020F0502020204030204" pitchFamily="34" charset="0"/>
              </a:endParaRPr>
            </a:p>
          </p:txBody>
        </p:sp>
        <p:sp>
          <p:nvSpPr>
            <p:cNvPr id="30" name="Rectangle 63"/>
            <p:cNvSpPr/>
            <p:nvPr/>
          </p:nvSpPr>
          <p:spPr>
            <a:xfrm>
              <a:off x="7833614" y="4390979"/>
              <a:ext cx="89773" cy="300582"/>
            </a:xfrm>
            <a:prstGeom prst="rect">
              <a:avLst/>
            </a:prstGeom>
            <a:ln>
              <a:noFill/>
            </a:ln>
          </p:spPr>
          <p:txBody>
            <a:bodyPr vert="horz" lIns="0" tIns="0" rIns="0" bIns="0" rtlCol="0">
              <a:noAutofit/>
            </a:bodyPr>
            <a:lstStyle/>
            <a:p>
              <a:pPr>
                <a:lnSpc>
                  <a:spcPct val="107000"/>
                </a:lnSpc>
                <a:spcAft>
                  <a:spcPts val="800"/>
                </a:spcAft>
              </a:pPr>
              <a:r>
                <a:rPr lang="nl-NL" sz="1600" b="1">
                  <a:solidFill>
                    <a:srgbClr val="FFFFFF"/>
                  </a:solidFill>
                  <a:effectLst/>
                  <a:latin typeface="Arial" panose="020B0604020202020204" pitchFamily="34" charset="0"/>
                  <a:ea typeface="Arial" panose="020B0604020202020204" pitchFamily="34" charset="0"/>
                </a:rPr>
                <a:t>)</a:t>
              </a:r>
              <a:endParaRPr lang="nl-NL" sz="1100">
                <a:solidFill>
                  <a:srgbClr val="000000"/>
                </a:solidFill>
                <a:effectLst/>
                <a:latin typeface="Calibri" panose="020F0502020204030204" pitchFamily="34" charset="0"/>
                <a:ea typeface="Calibri" panose="020F0502020204030204" pitchFamily="34" charset="0"/>
              </a:endParaRPr>
            </a:p>
          </p:txBody>
        </p:sp>
        <p:sp>
          <p:nvSpPr>
            <p:cNvPr id="31" name="Rectangle 64"/>
            <p:cNvSpPr/>
            <p:nvPr/>
          </p:nvSpPr>
          <p:spPr>
            <a:xfrm>
              <a:off x="6012434" y="2854380"/>
              <a:ext cx="1694303" cy="197546"/>
            </a:xfrm>
            <a:prstGeom prst="rect">
              <a:avLst/>
            </a:prstGeom>
            <a:ln>
              <a:noFill/>
            </a:ln>
          </p:spPr>
          <p:txBody>
            <a:bodyPr vert="horz" lIns="0" tIns="0" rIns="0" bIns="0" rtlCol="0">
              <a:noAutofit/>
            </a:bodyPr>
            <a:lstStyle/>
            <a:p>
              <a:pPr>
                <a:lnSpc>
                  <a:spcPct val="107000"/>
                </a:lnSpc>
                <a:spcAft>
                  <a:spcPts val="800"/>
                </a:spcAft>
              </a:pPr>
              <a:r>
                <a:rPr lang="nl-NL" sz="1200" b="1">
                  <a:solidFill>
                    <a:srgbClr val="FFFFFF"/>
                  </a:solidFill>
                  <a:effectLst/>
                  <a:latin typeface="Verdana" panose="020B0604030504040204" pitchFamily="34" charset="0"/>
                  <a:ea typeface="Verdana" panose="020B0604030504040204" pitchFamily="34" charset="0"/>
                  <a:cs typeface="Verdana" panose="020B0604030504040204" pitchFamily="34" charset="0"/>
                </a:rPr>
                <a:t>Geïntegreerde </a:t>
              </a:r>
              <a:endParaRPr lang="nl-NL" sz="1100">
                <a:solidFill>
                  <a:srgbClr val="000000"/>
                </a:solidFill>
                <a:effectLst/>
                <a:latin typeface="Calibri" panose="020F0502020204030204" pitchFamily="34" charset="0"/>
                <a:ea typeface="Calibri" panose="020F0502020204030204" pitchFamily="34" charset="0"/>
              </a:endParaRPr>
            </a:p>
          </p:txBody>
        </p:sp>
        <p:sp>
          <p:nvSpPr>
            <p:cNvPr id="32" name="Rectangle 65"/>
            <p:cNvSpPr/>
            <p:nvPr/>
          </p:nvSpPr>
          <p:spPr>
            <a:xfrm>
              <a:off x="6189218" y="3037260"/>
              <a:ext cx="1153926" cy="197546"/>
            </a:xfrm>
            <a:prstGeom prst="rect">
              <a:avLst/>
            </a:prstGeom>
            <a:ln>
              <a:noFill/>
            </a:ln>
          </p:spPr>
          <p:txBody>
            <a:bodyPr vert="horz" lIns="0" tIns="0" rIns="0" bIns="0" rtlCol="0">
              <a:noAutofit/>
            </a:bodyPr>
            <a:lstStyle/>
            <a:p>
              <a:pPr>
                <a:lnSpc>
                  <a:spcPct val="107000"/>
                </a:lnSpc>
                <a:spcAft>
                  <a:spcPts val="800"/>
                </a:spcAft>
              </a:pPr>
              <a:r>
                <a:rPr lang="nl-NL" sz="1200" b="1">
                  <a:solidFill>
                    <a:srgbClr val="FFFFFF"/>
                  </a:solidFill>
                  <a:effectLst/>
                  <a:latin typeface="Verdana" panose="020B0604030504040204" pitchFamily="34" charset="0"/>
                  <a:ea typeface="Verdana" panose="020B0604030504040204" pitchFamily="34" charset="0"/>
                  <a:cs typeface="Verdana" panose="020B0604030504040204" pitchFamily="34" charset="0"/>
                </a:rPr>
                <a:t>eerste lijn</a:t>
              </a:r>
              <a:endParaRPr lang="nl-NL" sz="1100">
                <a:solidFill>
                  <a:srgbClr val="000000"/>
                </a:solidFill>
                <a:effectLst/>
                <a:latin typeface="Calibri" panose="020F0502020204030204" pitchFamily="34" charset="0"/>
                <a:ea typeface="Calibri" panose="020F0502020204030204" pitchFamily="34" charset="0"/>
              </a:endParaRPr>
            </a:p>
          </p:txBody>
        </p:sp>
        <p:sp>
          <p:nvSpPr>
            <p:cNvPr id="33" name="Rectangle 66"/>
            <p:cNvSpPr/>
            <p:nvPr/>
          </p:nvSpPr>
          <p:spPr>
            <a:xfrm>
              <a:off x="6432804" y="2094335"/>
              <a:ext cx="712057" cy="148159"/>
            </a:xfrm>
            <a:prstGeom prst="rect">
              <a:avLst/>
            </a:prstGeom>
            <a:ln>
              <a:noFill/>
            </a:ln>
          </p:spPr>
          <p:txBody>
            <a:bodyPr vert="horz" lIns="0" tIns="0" rIns="0" bIns="0" rtlCol="0">
              <a:noAutofit/>
            </a:bodyPr>
            <a:lstStyle/>
            <a:p>
              <a:pPr>
                <a:lnSpc>
                  <a:spcPct val="107000"/>
                </a:lnSpc>
                <a:spcAft>
                  <a:spcPts val="800"/>
                </a:spcAft>
              </a:pPr>
              <a:r>
                <a:rPr lang="nl-NL" sz="900" b="1">
                  <a:solidFill>
                    <a:srgbClr val="FFFFFF"/>
                  </a:solidFill>
                  <a:effectLst/>
                  <a:latin typeface="Verdana" panose="020B0604030504040204" pitchFamily="34" charset="0"/>
                  <a:ea typeface="Verdana" panose="020B0604030504040204" pitchFamily="34" charset="0"/>
                  <a:cs typeface="Verdana" panose="020B0604030504040204" pitchFamily="34" charset="0"/>
                </a:rPr>
                <a:t>Tweede </a:t>
              </a:r>
              <a:endParaRPr lang="nl-NL" sz="1100">
                <a:solidFill>
                  <a:srgbClr val="000000"/>
                </a:solidFill>
                <a:effectLst/>
                <a:latin typeface="Calibri" panose="020F0502020204030204" pitchFamily="34" charset="0"/>
                <a:ea typeface="Calibri" panose="020F0502020204030204" pitchFamily="34" charset="0"/>
              </a:endParaRPr>
            </a:p>
          </p:txBody>
        </p:sp>
        <p:sp>
          <p:nvSpPr>
            <p:cNvPr id="34" name="Rectangle 67"/>
            <p:cNvSpPr/>
            <p:nvPr/>
          </p:nvSpPr>
          <p:spPr>
            <a:xfrm>
              <a:off x="6579108" y="2231495"/>
              <a:ext cx="274698" cy="148159"/>
            </a:xfrm>
            <a:prstGeom prst="rect">
              <a:avLst/>
            </a:prstGeom>
            <a:ln>
              <a:noFill/>
            </a:ln>
          </p:spPr>
          <p:txBody>
            <a:bodyPr vert="horz" lIns="0" tIns="0" rIns="0" bIns="0" rtlCol="0">
              <a:noAutofit/>
            </a:bodyPr>
            <a:lstStyle/>
            <a:p>
              <a:pPr>
                <a:lnSpc>
                  <a:spcPct val="107000"/>
                </a:lnSpc>
                <a:spcAft>
                  <a:spcPts val="800"/>
                </a:spcAft>
              </a:pPr>
              <a:r>
                <a:rPr lang="nl-NL" sz="900" b="1"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lijn</a:t>
              </a:r>
              <a:endParaRPr lang="nl-NL" sz="1100" dirty="0">
                <a:solidFill>
                  <a:srgbClr val="000000"/>
                </a:solidFill>
                <a:effectLst/>
                <a:latin typeface="Calibri" panose="020F0502020204030204" pitchFamily="34" charset="0"/>
                <a:ea typeface="Calibri" panose="020F0502020204030204" pitchFamily="34" charset="0"/>
              </a:endParaRPr>
            </a:p>
          </p:txBody>
        </p:sp>
        <p:sp>
          <p:nvSpPr>
            <p:cNvPr id="35" name="Shape 68"/>
            <p:cNvSpPr/>
            <p:nvPr/>
          </p:nvSpPr>
          <p:spPr>
            <a:xfrm>
              <a:off x="6525769" y="3328418"/>
              <a:ext cx="291084" cy="289560"/>
            </a:xfrm>
            <a:custGeom>
              <a:avLst/>
              <a:gdLst/>
              <a:ahLst/>
              <a:cxnLst/>
              <a:rect l="0" t="0" r="0" b="0"/>
              <a:pathLst>
                <a:path w="291084" h="289560">
                  <a:moveTo>
                    <a:pt x="145542" y="0"/>
                  </a:moveTo>
                  <a:lnTo>
                    <a:pt x="291084" y="102362"/>
                  </a:lnTo>
                  <a:lnTo>
                    <a:pt x="217550" y="102362"/>
                  </a:lnTo>
                  <a:lnTo>
                    <a:pt x="217550" y="289560"/>
                  </a:lnTo>
                  <a:lnTo>
                    <a:pt x="73533" y="289560"/>
                  </a:lnTo>
                  <a:lnTo>
                    <a:pt x="73533" y="102362"/>
                  </a:lnTo>
                  <a:lnTo>
                    <a:pt x="0" y="102362"/>
                  </a:lnTo>
                  <a:lnTo>
                    <a:pt x="14554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nl-NL"/>
            </a:p>
          </p:txBody>
        </p:sp>
        <p:sp>
          <p:nvSpPr>
            <p:cNvPr id="36" name="Shape 69"/>
            <p:cNvSpPr/>
            <p:nvPr/>
          </p:nvSpPr>
          <p:spPr>
            <a:xfrm>
              <a:off x="6525769" y="3328418"/>
              <a:ext cx="291084" cy="289560"/>
            </a:xfrm>
            <a:custGeom>
              <a:avLst/>
              <a:gdLst/>
              <a:ahLst/>
              <a:cxnLst/>
              <a:rect l="0" t="0" r="0" b="0"/>
              <a:pathLst>
                <a:path w="291084" h="289560">
                  <a:moveTo>
                    <a:pt x="0" y="102362"/>
                  </a:moveTo>
                  <a:lnTo>
                    <a:pt x="145542" y="0"/>
                  </a:lnTo>
                  <a:lnTo>
                    <a:pt x="291084" y="102362"/>
                  </a:lnTo>
                  <a:lnTo>
                    <a:pt x="217550" y="102362"/>
                  </a:lnTo>
                  <a:lnTo>
                    <a:pt x="217550" y="289560"/>
                  </a:lnTo>
                  <a:lnTo>
                    <a:pt x="73533" y="289560"/>
                  </a:lnTo>
                  <a:lnTo>
                    <a:pt x="73533" y="102362"/>
                  </a:lnTo>
                  <a:close/>
                </a:path>
              </a:pathLst>
            </a:custGeom>
            <a:ln w="9144" cap="flat">
              <a:miter lim="127000"/>
            </a:ln>
          </p:spPr>
          <p:style>
            <a:lnRef idx="1">
              <a:srgbClr val="000000"/>
            </a:lnRef>
            <a:fillRef idx="0">
              <a:srgbClr val="000000">
                <a:alpha val="0"/>
              </a:srgbClr>
            </a:fillRef>
            <a:effectRef idx="0">
              <a:scrgbClr r="0" g="0" b="0"/>
            </a:effectRef>
            <a:fontRef idx="none"/>
          </p:style>
          <p:txBody>
            <a:bodyPr/>
            <a:lstStyle/>
            <a:p>
              <a:endParaRPr lang="nl-NL"/>
            </a:p>
          </p:txBody>
        </p:sp>
        <p:sp>
          <p:nvSpPr>
            <p:cNvPr id="37" name="Shape 71"/>
            <p:cNvSpPr/>
            <p:nvPr/>
          </p:nvSpPr>
          <p:spPr>
            <a:xfrm>
              <a:off x="6204204" y="2457706"/>
              <a:ext cx="286893" cy="298704"/>
            </a:xfrm>
            <a:custGeom>
              <a:avLst/>
              <a:gdLst/>
              <a:ahLst/>
              <a:cxnLst/>
              <a:rect l="0" t="0" r="0" b="0"/>
              <a:pathLst>
                <a:path w="286893" h="298704">
                  <a:moveTo>
                    <a:pt x="124333" y="0"/>
                  </a:moveTo>
                  <a:lnTo>
                    <a:pt x="286893" y="73787"/>
                  </a:lnTo>
                  <a:lnTo>
                    <a:pt x="214376" y="87503"/>
                  </a:lnTo>
                  <a:lnTo>
                    <a:pt x="249174" y="271907"/>
                  </a:lnTo>
                  <a:lnTo>
                    <a:pt x="107315" y="298704"/>
                  </a:lnTo>
                  <a:lnTo>
                    <a:pt x="72517" y="114300"/>
                  </a:lnTo>
                  <a:lnTo>
                    <a:pt x="0" y="128016"/>
                  </a:lnTo>
                  <a:lnTo>
                    <a:pt x="1243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nl-NL"/>
            </a:p>
          </p:txBody>
        </p:sp>
        <p:sp>
          <p:nvSpPr>
            <p:cNvPr id="38" name="Shape 73"/>
            <p:cNvSpPr/>
            <p:nvPr/>
          </p:nvSpPr>
          <p:spPr>
            <a:xfrm>
              <a:off x="6204204" y="2457706"/>
              <a:ext cx="286893" cy="298704"/>
            </a:xfrm>
            <a:custGeom>
              <a:avLst/>
              <a:gdLst/>
              <a:ahLst/>
              <a:cxnLst/>
              <a:rect l="0" t="0" r="0" b="0"/>
              <a:pathLst>
                <a:path w="286893" h="298704">
                  <a:moveTo>
                    <a:pt x="0" y="128016"/>
                  </a:moveTo>
                  <a:lnTo>
                    <a:pt x="124333" y="0"/>
                  </a:lnTo>
                  <a:lnTo>
                    <a:pt x="286893" y="73787"/>
                  </a:lnTo>
                  <a:lnTo>
                    <a:pt x="214376" y="87503"/>
                  </a:lnTo>
                  <a:lnTo>
                    <a:pt x="249174" y="271907"/>
                  </a:lnTo>
                  <a:lnTo>
                    <a:pt x="107315" y="298704"/>
                  </a:lnTo>
                  <a:lnTo>
                    <a:pt x="72517" y="114300"/>
                  </a:lnTo>
                  <a:close/>
                </a:path>
              </a:pathLst>
            </a:custGeom>
            <a:ln w="9525" cap="flat">
              <a:miter lim="127000"/>
            </a:ln>
          </p:spPr>
          <p:style>
            <a:lnRef idx="1">
              <a:srgbClr val="000000"/>
            </a:lnRef>
            <a:fillRef idx="0">
              <a:srgbClr val="000000">
                <a:alpha val="0"/>
              </a:srgbClr>
            </a:fillRef>
            <a:effectRef idx="0">
              <a:scrgbClr r="0" g="0" b="0"/>
            </a:effectRef>
            <a:fontRef idx="none"/>
          </p:style>
          <p:txBody>
            <a:bodyPr/>
            <a:lstStyle/>
            <a:p>
              <a:endParaRPr lang="nl-NL"/>
            </a:p>
          </p:txBody>
        </p:sp>
        <p:sp>
          <p:nvSpPr>
            <p:cNvPr id="39" name="Shape 74"/>
            <p:cNvSpPr/>
            <p:nvPr/>
          </p:nvSpPr>
          <p:spPr>
            <a:xfrm>
              <a:off x="6499860" y="2406398"/>
              <a:ext cx="292609" cy="291084"/>
            </a:xfrm>
            <a:custGeom>
              <a:avLst/>
              <a:gdLst/>
              <a:ahLst/>
              <a:cxnLst/>
              <a:rect l="0" t="0" r="0" b="0"/>
              <a:pathLst>
                <a:path w="292609" h="291084">
                  <a:moveTo>
                    <a:pt x="146304" y="0"/>
                  </a:moveTo>
                  <a:lnTo>
                    <a:pt x="292609" y="102870"/>
                  </a:lnTo>
                  <a:lnTo>
                    <a:pt x="218694" y="102870"/>
                  </a:lnTo>
                  <a:lnTo>
                    <a:pt x="218694" y="291084"/>
                  </a:lnTo>
                  <a:lnTo>
                    <a:pt x="73914" y="291084"/>
                  </a:lnTo>
                  <a:lnTo>
                    <a:pt x="73914" y="102870"/>
                  </a:lnTo>
                  <a:lnTo>
                    <a:pt x="0" y="102870"/>
                  </a:lnTo>
                  <a:lnTo>
                    <a:pt x="14630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nl-NL"/>
            </a:p>
          </p:txBody>
        </p:sp>
        <p:sp>
          <p:nvSpPr>
            <p:cNvPr id="40" name="Shape 75"/>
            <p:cNvSpPr/>
            <p:nvPr/>
          </p:nvSpPr>
          <p:spPr>
            <a:xfrm>
              <a:off x="6499860" y="2406398"/>
              <a:ext cx="292609" cy="291084"/>
            </a:xfrm>
            <a:custGeom>
              <a:avLst/>
              <a:gdLst/>
              <a:ahLst/>
              <a:cxnLst/>
              <a:rect l="0" t="0" r="0" b="0"/>
              <a:pathLst>
                <a:path w="292609" h="291084">
                  <a:moveTo>
                    <a:pt x="0" y="102870"/>
                  </a:moveTo>
                  <a:lnTo>
                    <a:pt x="146304" y="0"/>
                  </a:lnTo>
                  <a:lnTo>
                    <a:pt x="292609" y="102870"/>
                  </a:lnTo>
                  <a:lnTo>
                    <a:pt x="218694" y="102870"/>
                  </a:lnTo>
                  <a:lnTo>
                    <a:pt x="218694" y="291084"/>
                  </a:lnTo>
                  <a:lnTo>
                    <a:pt x="73914" y="291084"/>
                  </a:lnTo>
                  <a:lnTo>
                    <a:pt x="73914" y="102870"/>
                  </a:lnTo>
                  <a:close/>
                </a:path>
              </a:pathLst>
            </a:custGeom>
            <a:ln w="9144" cap="flat">
              <a:miter lim="127000"/>
            </a:ln>
          </p:spPr>
          <p:style>
            <a:lnRef idx="1">
              <a:srgbClr val="000000"/>
            </a:lnRef>
            <a:fillRef idx="0">
              <a:srgbClr val="000000">
                <a:alpha val="0"/>
              </a:srgbClr>
            </a:fillRef>
            <a:effectRef idx="0">
              <a:scrgbClr r="0" g="0" b="0"/>
            </a:effectRef>
            <a:fontRef idx="none"/>
          </p:style>
          <p:txBody>
            <a:bodyPr/>
            <a:lstStyle/>
            <a:p>
              <a:endParaRPr lang="nl-NL"/>
            </a:p>
          </p:txBody>
        </p:sp>
        <p:sp>
          <p:nvSpPr>
            <p:cNvPr id="41" name="Shape 77"/>
            <p:cNvSpPr/>
            <p:nvPr/>
          </p:nvSpPr>
          <p:spPr>
            <a:xfrm>
              <a:off x="6805803" y="2459865"/>
              <a:ext cx="282448" cy="299212"/>
            </a:xfrm>
            <a:custGeom>
              <a:avLst/>
              <a:gdLst/>
              <a:ahLst/>
              <a:cxnLst/>
              <a:rect l="0" t="0" r="0" b="0"/>
              <a:pathLst>
                <a:path w="282448" h="299212">
                  <a:moveTo>
                    <a:pt x="167132" y="0"/>
                  </a:moveTo>
                  <a:lnTo>
                    <a:pt x="282448" y="136271"/>
                  </a:lnTo>
                  <a:lnTo>
                    <a:pt x="211074" y="117602"/>
                  </a:lnTo>
                  <a:lnTo>
                    <a:pt x="163576" y="299212"/>
                  </a:lnTo>
                  <a:lnTo>
                    <a:pt x="23876" y="262763"/>
                  </a:lnTo>
                  <a:lnTo>
                    <a:pt x="71374" y="81153"/>
                  </a:lnTo>
                  <a:lnTo>
                    <a:pt x="0" y="62484"/>
                  </a:lnTo>
                  <a:lnTo>
                    <a:pt x="167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nl-NL"/>
            </a:p>
          </p:txBody>
        </p:sp>
        <p:sp>
          <p:nvSpPr>
            <p:cNvPr id="42" name="Shape 79"/>
            <p:cNvSpPr/>
            <p:nvPr/>
          </p:nvSpPr>
          <p:spPr>
            <a:xfrm>
              <a:off x="6805803" y="2459865"/>
              <a:ext cx="282448" cy="299212"/>
            </a:xfrm>
            <a:custGeom>
              <a:avLst/>
              <a:gdLst/>
              <a:ahLst/>
              <a:cxnLst/>
              <a:rect l="0" t="0" r="0" b="0"/>
              <a:pathLst>
                <a:path w="282448" h="299212">
                  <a:moveTo>
                    <a:pt x="0" y="62484"/>
                  </a:moveTo>
                  <a:lnTo>
                    <a:pt x="167132" y="0"/>
                  </a:lnTo>
                  <a:lnTo>
                    <a:pt x="282448" y="136271"/>
                  </a:lnTo>
                  <a:lnTo>
                    <a:pt x="211074" y="117602"/>
                  </a:lnTo>
                  <a:lnTo>
                    <a:pt x="163576" y="299212"/>
                  </a:lnTo>
                  <a:lnTo>
                    <a:pt x="23876" y="262763"/>
                  </a:lnTo>
                  <a:lnTo>
                    <a:pt x="71374" y="81153"/>
                  </a:lnTo>
                  <a:close/>
                </a:path>
              </a:pathLst>
            </a:custGeom>
            <a:ln w="9525" cap="flat">
              <a:miter lim="127000"/>
            </a:ln>
          </p:spPr>
          <p:style>
            <a:lnRef idx="1">
              <a:srgbClr val="000000"/>
            </a:lnRef>
            <a:fillRef idx="0">
              <a:srgbClr val="000000">
                <a:alpha val="0"/>
              </a:srgbClr>
            </a:fillRef>
            <a:effectRef idx="0">
              <a:scrgbClr r="0" g="0" b="0"/>
            </a:effectRef>
            <a:fontRef idx="none"/>
          </p:style>
          <p:txBody>
            <a:bodyPr/>
            <a:lstStyle/>
            <a:p>
              <a:endParaRPr lang="nl-NL"/>
            </a:p>
          </p:txBody>
        </p:sp>
        <p:sp>
          <p:nvSpPr>
            <p:cNvPr id="43" name="Rectangle 80"/>
            <p:cNvSpPr/>
            <p:nvPr/>
          </p:nvSpPr>
          <p:spPr>
            <a:xfrm>
              <a:off x="6300216" y="4746453"/>
              <a:ext cx="973226" cy="296318"/>
            </a:xfrm>
            <a:prstGeom prst="rect">
              <a:avLst/>
            </a:prstGeom>
            <a:ln>
              <a:noFill/>
            </a:ln>
          </p:spPr>
          <p:txBody>
            <a:bodyPr vert="horz" lIns="0" tIns="0" rIns="0" bIns="0" rtlCol="0">
              <a:noAutofit/>
            </a:bodyPr>
            <a:lstStyle/>
            <a:p>
              <a:pPr>
                <a:lnSpc>
                  <a:spcPct val="107000"/>
                </a:lnSpc>
                <a:spcAft>
                  <a:spcPts val="800"/>
                </a:spcAft>
              </a:pPr>
              <a:r>
                <a:rPr lang="nl-NL" sz="1800">
                  <a:solidFill>
                    <a:srgbClr val="0A57A4"/>
                  </a:solidFill>
                  <a:effectLst/>
                  <a:latin typeface="Verdana" panose="020B0604030504040204" pitchFamily="34" charset="0"/>
                  <a:ea typeface="Verdana" panose="020B0604030504040204" pitchFamily="34" charset="0"/>
                  <a:cs typeface="Verdana" panose="020B0604030504040204" pitchFamily="34" charset="0"/>
                </a:rPr>
                <a:t>Straks</a:t>
              </a:r>
              <a:endParaRPr lang="nl-NL" sz="1100">
                <a:solidFill>
                  <a:srgbClr val="000000"/>
                </a:solidFill>
                <a:effectLst/>
                <a:latin typeface="Calibri" panose="020F0502020204030204" pitchFamily="34" charset="0"/>
                <a:ea typeface="Calibri" panose="020F0502020204030204" pitchFamily="34" charset="0"/>
              </a:endParaRPr>
            </a:p>
          </p:txBody>
        </p:sp>
        <p:pic>
          <p:nvPicPr>
            <p:cNvPr id="44" name="Picture 11731"/>
            <p:cNvPicPr/>
            <p:nvPr/>
          </p:nvPicPr>
          <p:blipFill>
            <a:blip r:embed="rId5"/>
            <a:stretch>
              <a:fillRect/>
            </a:stretch>
          </p:blipFill>
          <p:spPr>
            <a:xfrm>
              <a:off x="272288" y="1710946"/>
              <a:ext cx="3980688" cy="1600200"/>
            </a:xfrm>
            <a:prstGeom prst="rect">
              <a:avLst/>
            </a:prstGeom>
          </p:spPr>
        </p:pic>
        <p:sp>
          <p:nvSpPr>
            <p:cNvPr id="45" name="Shape 82"/>
            <p:cNvSpPr/>
            <p:nvPr/>
          </p:nvSpPr>
          <p:spPr>
            <a:xfrm>
              <a:off x="271272" y="1711454"/>
              <a:ext cx="3986784" cy="1597152"/>
            </a:xfrm>
            <a:custGeom>
              <a:avLst/>
              <a:gdLst/>
              <a:ahLst/>
              <a:cxnLst/>
              <a:rect l="0" t="0" r="0" b="0"/>
              <a:pathLst>
                <a:path w="3986784" h="1597152">
                  <a:moveTo>
                    <a:pt x="3986784" y="0"/>
                  </a:moveTo>
                  <a:lnTo>
                    <a:pt x="2885059" y="1597152"/>
                  </a:lnTo>
                  <a:lnTo>
                    <a:pt x="1101725" y="1597152"/>
                  </a:lnTo>
                  <a:lnTo>
                    <a:pt x="0" y="0"/>
                  </a:lnTo>
                  <a:lnTo>
                    <a:pt x="3986784" y="0"/>
                  </a:lnTo>
                  <a:close/>
                </a:path>
              </a:pathLst>
            </a:custGeom>
            <a:ln w="9144" cap="flat">
              <a:miter lim="127000"/>
            </a:ln>
          </p:spPr>
          <p:style>
            <a:lnRef idx="1">
              <a:srgbClr val="FFFFFF"/>
            </a:lnRef>
            <a:fillRef idx="0">
              <a:srgbClr val="000000">
                <a:alpha val="0"/>
              </a:srgbClr>
            </a:fillRef>
            <a:effectRef idx="0">
              <a:scrgbClr r="0" g="0" b="0"/>
            </a:effectRef>
            <a:fontRef idx="none"/>
          </p:style>
          <p:txBody>
            <a:bodyPr/>
            <a:lstStyle/>
            <a:p>
              <a:endParaRPr lang="nl-NL"/>
            </a:p>
          </p:txBody>
        </p:sp>
        <p:pic>
          <p:nvPicPr>
            <p:cNvPr id="46" name="Picture 11732"/>
            <p:cNvPicPr/>
            <p:nvPr/>
          </p:nvPicPr>
          <p:blipFill>
            <a:blip r:embed="rId6"/>
            <a:stretch>
              <a:fillRect/>
            </a:stretch>
          </p:blipFill>
          <p:spPr>
            <a:xfrm>
              <a:off x="1380744" y="3311146"/>
              <a:ext cx="1746504" cy="609600"/>
            </a:xfrm>
            <a:prstGeom prst="rect">
              <a:avLst/>
            </a:prstGeom>
          </p:spPr>
        </p:pic>
        <p:sp>
          <p:nvSpPr>
            <p:cNvPr id="47" name="Shape 84"/>
            <p:cNvSpPr/>
            <p:nvPr/>
          </p:nvSpPr>
          <p:spPr>
            <a:xfrm>
              <a:off x="1382268" y="3311654"/>
              <a:ext cx="1758696" cy="606552"/>
            </a:xfrm>
            <a:custGeom>
              <a:avLst/>
              <a:gdLst/>
              <a:ahLst/>
              <a:cxnLst/>
              <a:rect l="0" t="0" r="0" b="0"/>
              <a:pathLst>
                <a:path w="1758696" h="606552">
                  <a:moveTo>
                    <a:pt x="1758696" y="0"/>
                  </a:moveTo>
                  <a:lnTo>
                    <a:pt x="1331849" y="606552"/>
                  </a:lnTo>
                  <a:lnTo>
                    <a:pt x="426847" y="606552"/>
                  </a:lnTo>
                  <a:lnTo>
                    <a:pt x="0" y="0"/>
                  </a:lnTo>
                  <a:lnTo>
                    <a:pt x="1758696" y="0"/>
                  </a:lnTo>
                  <a:close/>
                </a:path>
              </a:pathLst>
            </a:custGeom>
            <a:ln w="9144" cap="flat">
              <a:miter lim="127000"/>
            </a:ln>
          </p:spPr>
          <p:style>
            <a:lnRef idx="1">
              <a:srgbClr val="FFFFFF"/>
            </a:lnRef>
            <a:fillRef idx="0">
              <a:srgbClr val="000000">
                <a:alpha val="0"/>
              </a:srgbClr>
            </a:fillRef>
            <a:effectRef idx="0">
              <a:scrgbClr r="0" g="0" b="0"/>
            </a:effectRef>
            <a:fontRef idx="none"/>
          </p:style>
          <p:txBody>
            <a:bodyPr/>
            <a:lstStyle/>
            <a:p>
              <a:endParaRPr lang="nl-NL"/>
            </a:p>
          </p:txBody>
        </p:sp>
        <p:sp>
          <p:nvSpPr>
            <p:cNvPr id="48" name="Shape 85"/>
            <p:cNvSpPr/>
            <p:nvPr/>
          </p:nvSpPr>
          <p:spPr>
            <a:xfrm>
              <a:off x="1805940" y="3918206"/>
              <a:ext cx="908304" cy="690372"/>
            </a:xfrm>
            <a:custGeom>
              <a:avLst/>
              <a:gdLst/>
              <a:ahLst/>
              <a:cxnLst/>
              <a:rect l="0" t="0" r="0" b="0"/>
              <a:pathLst>
                <a:path w="908304" h="690372">
                  <a:moveTo>
                    <a:pt x="0" y="0"/>
                  </a:moveTo>
                  <a:lnTo>
                    <a:pt x="908304" y="0"/>
                  </a:lnTo>
                  <a:lnTo>
                    <a:pt x="454152" y="690372"/>
                  </a:lnTo>
                  <a:lnTo>
                    <a:pt x="0" y="0"/>
                  </a:lnTo>
                  <a:close/>
                </a:path>
              </a:pathLst>
            </a:custGeom>
            <a:ln w="0" cap="flat">
              <a:miter lim="127000"/>
            </a:ln>
          </p:spPr>
          <p:style>
            <a:lnRef idx="0">
              <a:srgbClr val="000000">
                <a:alpha val="0"/>
              </a:srgbClr>
            </a:lnRef>
            <a:fillRef idx="1">
              <a:srgbClr val="9E1065"/>
            </a:fillRef>
            <a:effectRef idx="0">
              <a:scrgbClr r="0" g="0" b="0"/>
            </a:effectRef>
            <a:fontRef idx="none"/>
          </p:style>
          <p:txBody>
            <a:bodyPr/>
            <a:lstStyle/>
            <a:p>
              <a:endParaRPr lang="nl-NL"/>
            </a:p>
          </p:txBody>
        </p:sp>
        <p:sp>
          <p:nvSpPr>
            <p:cNvPr id="49" name="Shape 86"/>
            <p:cNvSpPr/>
            <p:nvPr/>
          </p:nvSpPr>
          <p:spPr>
            <a:xfrm>
              <a:off x="1805940" y="3918206"/>
              <a:ext cx="908304" cy="690372"/>
            </a:xfrm>
            <a:custGeom>
              <a:avLst/>
              <a:gdLst/>
              <a:ahLst/>
              <a:cxnLst/>
              <a:rect l="0" t="0" r="0" b="0"/>
              <a:pathLst>
                <a:path w="908304" h="690372">
                  <a:moveTo>
                    <a:pt x="908304" y="0"/>
                  </a:moveTo>
                  <a:lnTo>
                    <a:pt x="454152" y="690372"/>
                  </a:lnTo>
                  <a:lnTo>
                    <a:pt x="0" y="0"/>
                  </a:lnTo>
                  <a:close/>
                </a:path>
              </a:pathLst>
            </a:custGeom>
            <a:ln w="9144" cap="flat">
              <a:miter lim="127000"/>
            </a:ln>
          </p:spPr>
          <p:style>
            <a:lnRef idx="1">
              <a:srgbClr val="FFFFFF"/>
            </a:lnRef>
            <a:fillRef idx="0">
              <a:srgbClr val="000000">
                <a:alpha val="0"/>
              </a:srgbClr>
            </a:fillRef>
            <a:effectRef idx="0">
              <a:scrgbClr r="0" g="0" b="0"/>
            </a:effectRef>
            <a:fontRef idx="none"/>
          </p:style>
          <p:txBody>
            <a:bodyPr/>
            <a:lstStyle/>
            <a:p>
              <a:endParaRPr lang="nl-NL"/>
            </a:p>
          </p:txBody>
        </p:sp>
        <p:sp>
          <p:nvSpPr>
            <p:cNvPr id="50" name="Rectangle 87"/>
            <p:cNvSpPr/>
            <p:nvPr/>
          </p:nvSpPr>
          <p:spPr>
            <a:xfrm>
              <a:off x="2104009" y="4801063"/>
              <a:ext cx="419471" cy="296318"/>
            </a:xfrm>
            <a:prstGeom prst="rect">
              <a:avLst/>
            </a:prstGeom>
            <a:ln>
              <a:noFill/>
            </a:ln>
          </p:spPr>
          <p:txBody>
            <a:bodyPr vert="horz" lIns="0" tIns="0" rIns="0" bIns="0" rtlCol="0">
              <a:noAutofit/>
            </a:bodyPr>
            <a:lstStyle/>
            <a:p>
              <a:pPr>
                <a:lnSpc>
                  <a:spcPct val="107000"/>
                </a:lnSpc>
                <a:spcAft>
                  <a:spcPts val="800"/>
                </a:spcAft>
              </a:pPr>
              <a:r>
                <a:rPr lang="nl-NL" sz="1800">
                  <a:solidFill>
                    <a:srgbClr val="0A57A4"/>
                  </a:solidFill>
                  <a:effectLst/>
                  <a:latin typeface="Verdana" panose="020B0604030504040204" pitchFamily="34" charset="0"/>
                  <a:ea typeface="Verdana" panose="020B0604030504040204" pitchFamily="34" charset="0"/>
                  <a:cs typeface="Verdana" panose="020B0604030504040204" pitchFamily="34" charset="0"/>
                </a:rPr>
                <a:t>Nu</a:t>
              </a:r>
              <a:endParaRPr lang="nl-NL" sz="1100">
                <a:solidFill>
                  <a:srgbClr val="000000"/>
                </a:solidFill>
                <a:effectLst/>
                <a:latin typeface="Calibri" panose="020F0502020204030204" pitchFamily="34" charset="0"/>
                <a:ea typeface="Calibri" panose="020F0502020204030204" pitchFamily="34" charset="0"/>
              </a:endParaRPr>
            </a:p>
          </p:txBody>
        </p:sp>
        <p:sp>
          <p:nvSpPr>
            <p:cNvPr id="51" name="Rectangle 88"/>
            <p:cNvSpPr/>
            <p:nvPr/>
          </p:nvSpPr>
          <p:spPr>
            <a:xfrm>
              <a:off x="1818386" y="1806124"/>
              <a:ext cx="1446376" cy="231128"/>
            </a:xfrm>
            <a:prstGeom prst="rect">
              <a:avLst/>
            </a:prstGeom>
            <a:ln>
              <a:noFill/>
            </a:ln>
          </p:spPr>
          <p:txBody>
            <a:bodyPr vert="horz" lIns="0" tIns="0" rIns="0" bIns="0" rtlCol="0">
              <a:noAutofit/>
            </a:bodyPr>
            <a:lstStyle/>
            <a:p>
              <a:pPr>
                <a:lnSpc>
                  <a:spcPct val="107000"/>
                </a:lnSpc>
                <a:spcAft>
                  <a:spcPts val="800"/>
                </a:spcAft>
              </a:pPr>
              <a:r>
                <a:rPr lang="nl-NL" sz="1400" b="1">
                  <a:solidFill>
                    <a:srgbClr val="FFFFFF"/>
                  </a:solidFill>
                  <a:effectLst/>
                  <a:latin typeface="Verdana" panose="020B0604030504040204" pitchFamily="34" charset="0"/>
                  <a:ea typeface="Verdana" panose="020B0604030504040204" pitchFamily="34" charset="0"/>
                  <a:cs typeface="Verdana" panose="020B0604030504040204" pitchFamily="34" charset="0"/>
                </a:rPr>
                <a:t>Ziekenhuis</a:t>
              </a:r>
              <a:endParaRPr lang="nl-NL" sz="1100">
                <a:solidFill>
                  <a:srgbClr val="000000"/>
                </a:solidFill>
                <a:effectLst/>
                <a:latin typeface="Calibri" panose="020F0502020204030204" pitchFamily="34" charset="0"/>
                <a:ea typeface="Calibri" panose="020F0502020204030204" pitchFamily="34" charset="0"/>
              </a:endParaRPr>
            </a:p>
          </p:txBody>
        </p:sp>
        <p:sp>
          <p:nvSpPr>
            <p:cNvPr id="52" name="Rectangle 89"/>
            <p:cNvSpPr/>
            <p:nvPr/>
          </p:nvSpPr>
          <p:spPr>
            <a:xfrm>
              <a:off x="1985518" y="4075460"/>
              <a:ext cx="734019" cy="132356"/>
            </a:xfrm>
            <a:prstGeom prst="rect">
              <a:avLst/>
            </a:prstGeom>
            <a:ln>
              <a:noFill/>
            </a:ln>
          </p:spPr>
          <p:txBody>
            <a:bodyPr vert="horz" lIns="0" tIns="0" rIns="0" bIns="0" rtlCol="0">
              <a:noAutofit/>
            </a:bodyPr>
            <a:lstStyle/>
            <a:p>
              <a:pPr>
                <a:lnSpc>
                  <a:spcPct val="107000"/>
                </a:lnSpc>
                <a:spcAft>
                  <a:spcPts val="800"/>
                </a:spcAft>
              </a:pPr>
              <a:r>
                <a:rPr lang="nl-NL" sz="800" b="1">
                  <a:solidFill>
                    <a:srgbClr val="FFFFFF"/>
                  </a:solidFill>
                  <a:effectLst/>
                  <a:latin typeface="Verdana" panose="020B0604030504040204" pitchFamily="34" charset="0"/>
                  <a:ea typeface="Verdana" panose="020B0604030504040204" pitchFamily="34" charset="0"/>
                  <a:cs typeface="Verdana" panose="020B0604030504040204" pitchFamily="34" charset="0"/>
                </a:rPr>
                <a:t>Preventie</a:t>
              </a:r>
              <a:endParaRPr lang="nl-NL" sz="1100">
                <a:solidFill>
                  <a:srgbClr val="000000"/>
                </a:solidFill>
                <a:effectLst/>
                <a:latin typeface="Calibri" panose="020F0502020204030204" pitchFamily="34" charset="0"/>
                <a:ea typeface="Calibri" panose="020F0502020204030204" pitchFamily="34" charset="0"/>
              </a:endParaRPr>
            </a:p>
          </p:txBody>
        </p:sp>
        <p:sp>
          <p:nvSpPr>
            <p:cNvPr id="53" name="Rectangle 90"/>
            <p:cNvSpPr/>
            <p:nvPr/>
          </p:nvSpPr>
          <p:spPr>
            <a:xfrm>
              <a:off x="1682242" y="3444803"/>
              <a:ext cx="1694302" cy="197546"/>
            </a:xfrm>
            <a:prstGeom prst="rect">
              <a:avLst/>
            </a:prstGeom>
            <a:ln>
              <a:noFill/>
            </a:ln>
          </p:spPr>
          <p:txBody>
            <a:bodyPr vert="horz" lIns="0" tIns="0" rIns="0" bIns="0" rtlCol="0">
              <a:noAutofit/>
            </a:bodyPr>
            <a:lstStyle/>
            <a:p>
              <a:pPr>
                <a:lnSpc>
                  <a:spcPct val="107000"/>
                </a:lnSpc>
                <a:spcAft>
                  <a:spcPts val="800"/>
                </a:spcAft>
              </a:pPr>
              <a:r>
                <a:rPr lang="nl-NL" sz="1200" b="1">
                  <a:solidFill>
                    <a:srgbClr val="FFFFFF"/>
                  </a:solidFill>
                  <a:effectLst/>
                  <a:latin typeface="Verdana" panose="020B0604030504040204" pitchFamily="34" charset="0"/>
                  <a:ea typeface="Verdana" panose="020B0604030504040204" pitchFamily="34" charset="0"/>
                  <a:cs typeface="Verdana" panose="020B0604030504040204" pitchFamily="34" charset="0"/>
                </a:rPr>
                <a:t>Geïntegreerde </a:t>
              </a:r>
              <a:endParaRPr lang="nl-NL" sz="1100">
                <a:solidFill>
                  <a:srgbClr val="000000"/>
                </a:solidFill>
                <a:effectLst/>
                <a:latin typeface="Calibri" panose="020F0502020204030204" pitchFamily="34" charset="0"/>
                <a:ea typeface="Calibri" panose="020F0502020204030204" pitchFamily="34" charset="0"/>
              </a:endParaRPr>
            </a:p>
          </p:txBody>
        </p:sp>
        <p:sp>
          <p:nvSpPr>
            <p:cNvPr id="54" name="Rectangle 91"/>
            <p:cNvSpPr/>
            <p:nvPr/>
          </p:nvSpPr>
          <p:spPr>
            <a:xfrm>
              <a:off x="1859026" y="3627683"/>
              <a:ext cx="1153926" cy="197546"/>
            </a:xfrm>
            <a:prstGeom prst="rect">
              <a:avLst/>
            </a:prstGeom>
            <a:ln>
              <a:noFill/>
            </a:ln>
          </p:spPr>
          <p:txBody>
            <a:bodyPr vert="horz" lIns="0" tIns="0" rIns="0" bIns="0" rtlCol="0">
              <a:noAutofit/>
            </a:bodyPr>
            <a:lstStyle/>
            <a:p>
              <a:pPr>
                <a:lnSpc>
                  <a:spcPct val="107000"/>
                </a:lnSpc>
                <a:spcAft>
                  <a:spcPts val="800"/>
                </a:spcAft>
              </a:pPr>
              <a:r>
                <a:rPr lang="nl-NL" sz="1200" b="1">
                  <a:solidFill>
                    <a:srgbClr val="FFFFFF"/>
                  </a:solidFill>
                  <a:effectLst/>
                  <a:latin typeface="Verdana" panose="020B0604030504040204" pitchFamily="34" charset="0"/>
                  <a:ea typeface="Verdana" panose="020B0604030504040204" pitchFamily="34" charset="0"/>
                  <a:cs typeface="Verdana" panose="020B0604030504040204" pitchFamily="34" charset="0"/>
                </a:rPr>
                <a:t>eerste lijn</a:t>
              </a:r>
              <a:endParaRPr lang="nl-NL" sz="1100">
                <a:solidFill>
                  <a:srgbClr val="000000"/>
                </a:solidFill>
                <a:effectLst/>
                <a:latin typeface="Calibri" panose="020F0502020204030204" pitchFamily="34" charset="0"/>
                <a:ea typeface="Calibri" panose="020F0502020204030204" pitchFamily="34" charset="0"/>
              </a:endParaRPr>
            </a:p>
          </p:txBody>
        </p:sp>
        <p:sp>
          <p:nvSpPr>
            <p:cNvPr id="55" name="Shape 92"/>
            <p:cNvSpPr/>
            <p:nvPr/>
          </p:nvSpPr>
          <p:spPr>
            <a:xfrm>
              <a:off x="3581400" y="3328418"/>
              <a:ext cx="873252" cy="507492"/>
            </a:xfrm>
            <a:custGeom>
              <a:avLst/>
              <a:gdLst/>
              <a:ahLst/>
              <a:cxnLst/>
              <a:rect l="0" t="0" r="0" b="0"/>
              <a:pathLst>
                <a:path w="873252" h="507492">
                  <a:moveTo>
                    <a:pt x="655574" y="0"/>
                  </a:moveTo>
                  <a:lnTo>
                    <a:pt x="873252" y="253746"/>
                  </a:lnTo>
                  <a:lnTo>
                    <a:pt x="655574" y="507492"/>
                  </a:lnTo>
                  <a:lnTo>
                    <a:pt x="655574" y="380619"/>
                  </a:lnTo>
                  <a:lnTo>
                    <a:pt x="0" y="380619"/>
                  </a:lnTo>
                  <a:lnTo>
                    <a:pt x="0" y="126873"/>
                  </a:lnTo>
                  <a:lnTo>
                    <a:pt x="655574" y="126873"/>
                  </a:lnTo>
                  <a:lnTo>
                    <a:pt x="655574" y="0"/>
                  </a:lnTo>
                  <a:close/>
                </a:path>
              </a:pathLst>
            </a:custGeom>
            <a:ln w="0" cap="flat">
              <a:miter lim="127000"/>
            </a:ln>
          </p:spPr>
          <p:style>
            <a:lnRef idx="0">
              <a:srgbClr val="000000">
                <a:alpha val="0"/>
              </a:srgbClr>
            </a:lnRef>
            <a:fillRef idx="1">
              <a:srgbClr val="4F81BD"/>
            </a:fillRef>
            <a:effectRef idx="0">
              <a:scrgbClr r="0" g="0" b="0"/>
            </a:effectRef>
            <a:fontRef idx="none"/>
          </p:style>
          <p:txBody>
            <a:bodyPr/>
            <a:lstStyle/>
            <a:p>
              <a:endParaRPr lang="nl-NL"/>
            </a:p>
          </p:txBody>
        </p:sp>
        <p:sp>
          <p:nvSpPr>
            <p:cNvPr id="56" name="Shape 93"/>
            <p:cNvSpPr/>
            <p:nvPr/>
          </p:nvSpPr>
          <p:spPr>
            <a:xfrm>
              <a:off x="3581400" y="3328418"/>
              <a:ext cx="873252" cy="507492"/>
            </a:xfrm>
            <a:custGeom>
              <a:avLst/>
              <a:gdLst/>
              <a:ahLst/>
              <a:cxnLst/>
              <a:rect l="0" t="0" r="0" b="0"/>
              <a:pathLst>
                <a:path w="873252" h="507492">
                  <a:moveTo>
                    <a:pt x="0" y="126873"/>
                  </a:moveTo>
                  <a:lnTo>
                    <a:pt x="655574" y="126873"/>
                  </a:lnTo>
                  <a:lnTo>
                    <a:pt x="655574" y="0"/>
                  </a:lnTo>
                  <a:lnTo>
                    <a:pt x="873252" y="253746"/>
                  </a:lnTo>
                  <a:lnTo>
                    <a:pt x="655574" y="507492"/>
                  </a:lnTo>
                  <a:lnTo>
                    <a:pt x="655574" y="380619"/>
                  </a:lnTo>
                  <a:lnTo>
                    <a:pt x="0" y="380619"/>
                  </a:lnTo>
                  <a:close/>
                </a:path>
              </a:pathLst>
            </a:custGeom>
            <a:ln w="9144" cap="flat">
              <a:miter lim="127000"/>
            </a:ln>
          </p:spPr>
          <p:style>
            <a:lnRef idx="1">
              <a:srgbClr val="000000"/>
            </a:lnRef>
            <a:fillRef idx="0">
              <a:srgbClr val="000000">
                <a:alpha val="0"/>
              </a:srgbClr>
            </a:fillRef>
            <a:effectRef idx="0">
              <a:scrgbClr r="0" g="0" b="0"/>
            </a:effectRef>
            <a:fontRef idx="none"/>
          </p:style>
          <p:txBody>
            <a:bodyPr/>
            <a:lstStyle/>
            <a:p>
              <a:endParaRPr lang="nl-NL"/>
            </a:p>
          </p:txBody>
        </p:sp>
        <p:sp>
          <p:nvSpPr>
            <p:cNvPr id="57" name="Shape 94"/>
            <p:cNvSpPr/>
            <p:nvPr/>
          </p:nvSpPr>
          <p:spPr>
            <a:xfrm>
              <a:off x="2609850" y="1693928"/>
              <a:ext cx="510540" cy="1620012"/>
            </a:xfrm>
            <a:custGeom>
              <a:avLst/>
              <a:gdLst/>
              <a:ahLst/>
              <a:cxnLst/>
              <a:rect l="0" t="0" r="0" b="0"/>
              <a:pathLst>
                <a:path w="510540" h="1620012">
                  <a:moveTo>
                    <a:pt x="510540" y="0"/>
                  </a:moveTo>
                  <a:lnTo>
                    <a:pt x="0" y="1620012"/>
                  </a:lnTo>
                </a:path>
              </a:pathLst>
            </a:custGeom>
            <a:ln w="19812" cap="flat">
              <a:custDash>
                <a:ds d="624000" sp="468000"/>
              </a:custDash>
              <a:round/>
            </a:ln>
          </p:spPr>
          <p:style>
            <a:lnRef idx="1">
              <a:srgbClr val="FFFFFF"/>
            </a:lnRef>
            <a:fillRef idx="0">
              <a:srgbClr val="000000">
                <a:alpha val="0"/>
              </a:srgbClr>
            </a:fillRef>
            <a:effectRef idx="0">
              <a:scrgbClr r="0" g="0" b="0"/>
            </a:effectRef>
            <a:fontRef idx="none"/>
          </p:style>
          <p:txBody>
            <a:bodyPr/>
            <a:lstStyle/>
            <a:p>
              <a:endParaRPr lang="nl-NL"/>
            </a:p>
          </p:txBody>
        </p:sp>
        <p:sp>
          <p:nvSpPr>
            <p:cNvPr id="58" name="Shape 95"/>
            <p:cNvSpPr/>
            <p:nvPr/>
          </p:nvSpPr>
          <p:spPr>
            <a:xfrm>
              <a:off x="1520190" y="1693928"/>
              <a:ext cx="435864" cy="1601724"/>
            </a:xfrm>
            <a:custGeom>
              <a:avLst/>
              <a:gdLst/>
              <a:ahLst/>
              <a:cxnLst/>
              <a:rect l="0" t="0" r="0" b="0"/>
              <a:pathLst>
                <a:path w="435864" h="1601724">
                  <a:moveTo>
                    <a:pt x="0" y="0"/>
                  </a:moveTo>
                  <a:lnTo>
                    <a:pt x="435864" y="1601724"/>
                  </a:lnTo>
                </a:path>
              </a:pathLst>
            </a:custGeom>
            <a:ln w="19812" cap="flat">
              <a:custDash>
                <a:ds d="624000" sp="468000"/>
              </a:custDash>
              <a:round/>
            </a:ln>
          </p:spPr>
          <p:style>
            <a:lnRef idx="1">
              <a:srgbClr val="FFFFFF"/>
            </a:lnRef>
            <a:fillRef idx="0">
              <a:srgbClr val="000000">
                <a:alpha val="0"/>
              </a:srgbClr>
            </a:fillRef>
            <a:effectRef idx="0">
              <a:scrgbClr r="0" g="0" b="0"/>
            </a:effectRef>
            <a:fontRef idx="none"/>
          </p:style>
          <p:txBody>
            <a:bodyPr/>
            <a:lstStyle/>
            <a:p>
              <a:endParaRPr lang="nl-NL"/>
            </a:p>
          </p:txBody>
        </p:sp>
        <p:sp>
          <p:nvSpPr>
            <p:cNvPr id="59" name="Rectangle 96"/>
            <p:cNvSpPr/>
            <p:nvPr/>
          </p:nvSpPr>
          <p:spPr>
            <a:xfrm>
              <a:off x="796442" y="1811862"/>
              <a:ext cx="624363" cy="262736"/>
            </a:xfrm>
            <a:prstGeom prst="rect">
              <a:avLst/>
            </a:prstGeom>
            <a:ln>
              <a:noFill/>
            </a:ln>
          </p:spPr>
          <p:txBody>
            <a:bodyPr vert="horz" lIns="0" tIns="0" rIns="0" bIns="0" rtlCol="0">
              <a:noAutofit/>
            </a:bodyPr>
            <a:lstStyle/>
            <a:p>
              <a:pPr>
                <a:lnSpc>
                  <a:spcPct val="107000"/>
                </a:lnSpc>
                <a:spcAft>
                  <a:spcPts val="800"/>
                </a:spcAft>
              </a:pPr>
              <a:r>
                <a:rPr lang="nl-NL" sz="1600" b="1">
                  <a:solidFill>
                    <a:srgbClr val="FFFFFF"/>
                  </a:solidFill>
                  <a:effectLst/>
                  <a:latin typeface="Verdana" panose="020B0604030504040204" pitchFamily="34" charset="0"/>
                  <a:ea typeface="Verdana" panose="020B0604030504040204" pitchFamily="34" charset="0"/>
                  <a:cs typeface="Verdana" panose="020B0604030504040204" pitchFamily="34" charset="0"/>
                </a:rPr>
                <a:t>GGZ</a:t>
              </a:r>
              <a:endParaRPr lang="nl-NL" sz="1100">
                <a:solidFill>
                  <a:srgbClr val="000000"/>
                </a:solidFill>
                <a:effectLst/>
                <a:latin typeface="Calibri" panose="020F0502020204030204" pitchFamily="34" charset="0"/>
                <a:ea typeface="Calibri" panose="020F0502020204030204" pitchFamily="34" charset="0"/>
              </a:endParaRPr>
            </a:p>
          </p:txBody>
        </p:sp>
        <p:sp>
          <p:nvSpPr>
            <p:cNvPr id="60" name="Rectangle 97"/>
            <p:cNvSpPr/>
            <p:nvPr/>
          </p:nvSpPr>
          <p:spPr>
            <a:xfrm>
              <a:off x="3310382" y="1811862"/>
              <a:ext cx="688239" cy="262736"/>
            </a:xfrm>
            <a:prstGeom prst="rect">
              <a:avLst/>
            </a:prstGeom>
            <a:ln>
              <a:noFill/>
            </a:ln>
          </p:spPr>
          <p:txBody>
            <a:bodyPr vert="horz" lIns="0" tIns="0" rIns="0" bIns="0" rtlCol="0">
              <a:noAutofit/>
            </a:bodyPr>
            <a:lstStyle/>
            <a:p>
              <a:pPr>
                <a:lnSpc>
                  <a:spcPct val="107000"/>
                </a:lnSpc>
                <a:spcAft>
                  <a:spcPts val="800"/>
                </a:spcAft>
              </a:pPr>
              <a:r>
                <a:rPr lang="nl-NL" sz="1600" b="1">
                  <a:solidFill>
                    <a:srgbClr val="FFFFFF"/>
                  </a:solidFill>
                  <a:effectLst/>
                  <a:latin typeface="Verdana" panose="020B0604030504040204" pitchFamily="34" charset="0"/>
                  <a:ea typeface="Verdana" panose="020B0604030504040204" pitchFamily="34" charset="0"/>
                  <a:cs typeface="Verdana" panose="020B0604030504040204" pitchFamily="34" charset="0"/>
                </a:rPr>
                <a:t>Care</a:t>
              </a:r>
              <a:endParaRPr lang="nl-NL" sz="1100">
                <a:solidFill>
                  <a:srgbClr val="000000"/>
                </a:solidFill>
                <a:effectLst/>
                <a:latin typeface="Calibri" panose="020F0502020204030204" pitchFamily="34" charset="0"/>
                <a:ea typeface="Calibri" panose="020F0502020204030204" pitchFamily="34" charset="0"/>
              </a:endParaRPr>
            </a:p>
          </p:txBody>
        </p:sp>
        <p:sp>
          <p:nvSpPr>
            <p:cNvPr id="61" name="Rectangle 98"/>
            <p:cNvSpPr/>
            <p:nvPr/>
          </p:nvSpPr>
          <p:spPr>
            <a:xfrm>
              <a:off x="250241" y="5717593"/>
              <a:ext cx="541998" cy="226001"/>
            </a:xfrm>
            <a:prstGeom prst="rect">
              <a:avLst/>
            </a:prstGeom>
            <a:ln>
              <a:noFill/>
            </a:ln>
          </p:spPr>
          <p:txBody>
            <a:bodyPr vert="horz" lIns="0" tIns="0" rIns="0" bIns="0" rtlCol="0">
              <a:noAutofit/>
            </a:bodyPr>
            <a:lstStyle/>
            <a:p>
              <a:pPr>
                <a:lnSpc>
                  <a:spcPct val="107000"/>
                </a:lnSpc>
                <a:spcAft>
                  <a:spcPts val="800"/>
                </a:spcAft>
              </a:pPr>
              <a:r>
                <a:rPr lang="nl-NL" sz="1200">
                  <a:solidFill>
                    <a:srgbClr val="000000"/>
                  </a:solidFill>
                  <a:effectLst/>
                  <a:latin typeface="Arial" panose="020B0604020202020204" pitchFamily="34" charset="0"/>
                  <a:ea typeface="Arial" panose="020B0604020202020204" pitchFamily="34" charset="0"/>
                </a:rPr>
                <a:t>Bron: </a:t>
              </a:r>
              <a:endParaRPr lang="nl-NL" sz="1100">
                <a:solidFill>
                  <a:srgbClr val="000000"/>
                </a:solidFill>
                <a:effectLst/>
                <a:latin typeface="Calibri" panose="020F0502020204030204" pitchFamily="34" charset="0"/>
                <a:ea typeface="Calibri" panose="020F0502020204030204" pitchFamily="34" charset="0"/>
              </a:endParaRPr>
            </a:p>
          </p:txBody>
        </p:sp>
        <p:sp>
          <p:nvSpPr>
            <p:cNvPr id="62" name="Rectangle 99"/>
            <p:cNvSpPr/>
            <p:nvPr/>
          </p:nvSpPr>
          <p:spPr>
            <a:xfrm>
              <a:off x="657149" y="5717593"/>
              <a:ext cx="640507" cy="226001"/>
            </a:xfrm>
            <a:prstGeom prst="rect">
              <a:avLst/>
            </a:prstGeom>
            <a:ln>
              <a:noFill/>
            </a:ln>
          </p:spPr>
          <p:txBody>
            <a:bodyPr vert="horz" lIns="0" tIns="0" rIns="0" bIns="0" rtlCol="0">
              <a:noAutofit/>
            </a:bodyPr>
            <a:lstStyle/>
            <a:p>
              <a:pPr>
                <a:lnSpc>
                  <a:spcPct val="107000"/>
                </a:lnSpc>
                <a:spcAft>
                  <a:spcPts val="800"/>
                </a:spcAft>
              </a:pPr>
              <a:r>
                <a:rPr lang="nl-NL" sz="1200">
                  <a:solidFill>
                    <a:srgbClr val="000000"/>
                  </a:solidFill>
                  <a:effectLst/>
                  <a:latin typeface="Arial" panose="020B0604020202020204" pitchFamily="34" charset="0"/>
                  <a:ea typeface="Arial" panose="020B0604020202020204" pitchFamily="34" charset="0"/>
                </a:rPr>
                <a:t>Menzis</a:t>
              </a:r>
              <a:endParaRPr lang="nl-NL" sz="1100">
                <a:solidFill>
                  <a:srgbClr val="000000"/>
                </a:solidFill>
                <a:effectLst/>
                <a:latin typeface="Calibri" panose="020F0502020204030204" pitchFamily="34" charset="0"/>
                <a:ea typeface="Calibri" panose="020F0502020204030204" pitchFamily="34" charset="0"/>
              </a:endParaRPr>
            </a:p>
          </p:txBody>
        </p:sp>
        <p:sp>
          <p:nvSpPr>
            <p:cNvPr id="63" name="Rectangle 100"/>
            <p:cNvSpPr/>
            <p:nvPr/>
          </p:nvSpPr>
          <p:spPr>
            <a:xfrm>
              <a:off x="1138733" y="5717593"/>
              <a:ext cx="519905" cy="226001"/>
            </a:xfrm>
            <a:prstGeom prst="rect">
              <a:avLst/>
            </a:prstGeom>
            <a:ln>
              <a:noFill/>
            </a:ln>
          </p:spPr>
          <p:txBody>
            <a:bodyPr vert="horz" lIns="0" tIns="0" rIns="0" bIns="0" rtlCol="0">
              <a:noAutofit/>
            </a:bodyPr>
            <a:lstStyle/>
            <a:p>
              <a:pPr>
                <a:lnSpc>
                  <a:spcPct val="107000"/>
                </a:lnSpc>
                <a:spcAft>
                  <a:spcPts val="800"/>
                </a:spcAft>
              </a:pPr>
              <a:r>
                <a:rPr lang="nl-NL" sz="1200">
                  <a:solidFill>
                    <a:srgbClr val="000000"/>
                  </a:solidFill>
                  <a:effectLst/>
                  <a:latin typeface="Arial" panose="020B0604020202020204" pitchFamily="34" charset="0"/>
                  <a:ea typeface="Arial" panose="020B0604020202020204" pitchFamily="34" charset="0"/>
                </a:rPr>
                <a:t>, Bas </a:t>
              </a:r>
              <a:endParaRPr lang="nl-NL" sz="1100">
                <a:solidFill>
                  <a:srgbClr val="000000"/>
                </a:solidFill>
                <a:effectLst/>
                <a:latin typeface="Calibri" panose="020F0502020204030204" pitchFamily="34" charset="0"/>
                <a:ea typeface="Calibri" panose="020F0502020204030204" pitchFamily="34" charset="0"/>
              </a:endParaRPr>
            </a:p>
          </p:txBody>
        </p:sp>
        <p:sp>
          <p:nvSpPr>
            <p:cNvPr id="64" name="Rectangle 101"/>
            <p:cNvSpPr/>
            <p:nvPr/>
          </p:nvSpPr>
          <p:spPr>
            <a:xfrm>
              <a:off x="1529207" y="5717593"/>
              <a:ext cx="666046" cy="226001"/>
            </a:xfrm>
            <a:prstGeom prst="rect">
              <a:avLst/>
            </a:prstGeom>
            <a:ln>
              <a:noFill/>
            </a:ln>
          </p:spPr>
          <p:txBody>
            <a:bodyPr vert="horz" lIns="0" tIns="0" rIns="0" bIns="0" rtlCol="0">
              <a:noAutofit/>
            </a:bodyPr>
            <a:lstStyle/>
            <a:p>
              <a:pPr>
                <a:lnSpc>
                  <a:spcPct val="107000"/>
                </a:lnSpc>
                <a:spcAft>
                  <a:spcPts val="800"/>
                </a:spcAft>
              </a:pPr>
              <a:r>
                <a:rPr lang="nl-NL" sz="1200">
                  <a:solidFill>
                    <a:srgbClr val="000000"/>
                  </a:solidFill>
                  <a:effectLst/>
                  <a:latin typeface="Arial" panose="020B0604020202020204" pitchFamily="34" charset="0"/>
                  <a:ea typeface="Arial" panose="020B0604020202020204" pitchFamily="34" charset="0"/>
                </a:rPr>
                <a:t>Leerink</a:t>
              </a:r>
              <a:endParaRPr lang="nl-NL" sz="1100">
                <a:solidFill>
                  <a:srgbClr val="000000"/>
                </a:solidFill>
                <a:effectLst/>
                <a:latin typeface="Calibri" panose="020F0502020204030204" pitchFamily="34" charset="0"/>
                <a:ea typeface="Calibri" panose="020F0502020204030204" pitchFamily="34" charset="0"/>
              </a:endParaRPr>
            </a:p>
          </p:txBody>
        </p:sp>
        <p:sp>
          <p:nvSpPr>
            <p:cNvPr id="65" name="Rectangle 102"/>
            <p:cNvSpPr/>
            <p:nvPr/>
          </p:nvSpPr>
          <p:spPr>
            <a:xfrm>
              <a:off x="2030603" y="5717593"/>
              <a:ext cx="1727951" cy="226001"/>
            </a:xfrm>
            <a:prstGeom prst="rect">
              <a:avLst/>
            </a:prstGeom>
            <a:ln>
              <a:noFill/>
            </a:ln>
          </p:spPr>
          <p:txBody>
            <a:bodyPr vert="horz" lIns="0" tIns="0" rIns="0" bIns="0" rtlCol="0">
              <a:noAutofit/>
            </a:bodyPr>
            <a:lstStyle/>
            <a:p>
              <a:pPr>
                <a:lnSpc>
                  <a:spcPct val="107000"/>
                </a:lnSpc>
                <a:spcAft>
                  <a:spcPts val="800"/>
                </a:spcAft>
              </a:pPr>
              <a:r>
                <a:rPr lang="nl-NL" sz="1200">
                  <a:solidFill>
                    <a:srgbClr val="000000"/>
                  </a:solidFill>
                  <a:effectLst/>
                  <a:latin typeface="Arial" panose="020B0604020202020204" pitchFamily="34" charset="0"/>
                  <a:ea typeface="Arial" panose="020B0604020202020204" pitchFamily="34" charset="0"/>
                </a:rPr>
                <a:t>, Raad van Bestuur</a:t>
              </a:r>
              <a:endParaRPr lang="nl-NL" sz="1100">
                <a:solidFill>
                  <a:srgbClr val="000000"/>
                </a:solidFill>
                <a:effectLst/>
                <a:latin typeface="Calibri" panose="020F0502020204030204" pitchFamily="34" charset="0"/>
                <a:ea typeface="Calibri" panose="020F0502020204030204" pitchFamily="34" charset="0"/>
              </a:endParaRPr>
            </a:p>
          </p:txBody>
        </p:sp>
      </p:grpSp>
    </p:spTree>
    <p:extLst>
      <p:ext uri="{BB962C8B-B14F-4D97-AF65-F5344CB8AC3E}">
        <p14:creationId xmlns:p14="http://schemas.microsoft.com/office/powerpoint/2010/main" val="17058037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684213" y="-603448"/>
            <a:ext cx="7704137" cy="5328591"/>
          </a:xfrm>
        </p:spPr>
        <p:txBody>
          <a:bodyPr/>
          <a:lstStyle/>
          <a:p>
            <a:pPr marL="571500" indent="-571500">
              <a:buFont typeface="Arial" panose="020B0604020202020204" pitchFamily="34" charset="0"/>
              <a:buChar char="•"/>
            </a:pPr>
            <a:r>
              <a:rPr lang="nl-NL" dirty="0" smtClean="0"/>
              <a:t/>
            </a:r>
            <a:br>
              <a:rPr lang="nl-NL" dirty="0" smtClean="0"/>
            </a:br>
            <a:r>
              <a:rPr lang="nl-NL" dirty="0" smtClean="0"/>
              <a:t/>
            </a:r>
            <a:br>
              <a:rPr lang="nl-NL" dirty="0" smtClean="0"/>
            </a:br>
            <a:r>
              <a:rPr lang="nl-NL" dirty="0" smtClean="0"/>
              <a:t/>
            </a:r>
            <a:br>
              <a:rPr lang="nl-NL" dirty="0" smtClean="0"/>
            </a:br>
            <a:r>
              <a:rPr lang="nl-NL" dirty="0" smtClean="0"/>
              <a:t/>
            </a:r>
            <a:br>
              <a:rPr lang="nl-NL" dirty="0" smtClean="0"/>
            </a:br>
            <a:r>
              <a:rPr lang="nl-NL" dirty="0" smtClean="0"/>
              <a:t/>
            </a:r>
            <a:br>
              <a:rPr lang="nl-NL" dirty="0" smtClean="0"/>
            </a:br>
            <a:r>
              <a:rPr lang="nl-NL" sz="2400" b="1" dirty="0" smtClean="0"/>
              <a:t>Positieve gezondheid  binnen Tinten</a:t>
            </a:r>
            <a:r>
              <a:rPr lang="nl-NL" sz="2800" b="1" dirty="0" smtClean="0"/>
              <a:t/>
            </a:r>
            <a:br>
              <a:rPr lang="nl-NL" sz="2800" b="1" dirty="0" smtClean="0"/>
            </a:br>
            <a:r>
              <a:rPr lang="nl-NL" sz="2800" dirty="0" smtClean="0"/>
              <a:t/>
            </a:r>
            <a:br>
              <a:rPr lang="nl-NL" sz="2800" dirty="0" smtClean="0"/>
            </a:br>
            <a:r>
              <a:rPr lang="nl-NL" sz="1600" b="1" dirty="0" smtClean="0">
                <a:solidFill>
                  <a:schemeClr val="tx1"/>
                </a:solidFill>
              </a:rPr>
              <a:t>Kaderbrief 2019:</a:t>
            </a:r>
            <a:br>
              <a:rPr lang="nl-NL" sz="1600" b="1" dirty="0" smtClean="0">
                <a:solidFill>
                  <a:schemeClr val="tx1"/>
                </a:solidFill>
              </a:rPr>
            </a:br>
            <a:r>
              <a:rPr lang="nl-NL" sz="1600" dirty="0" smtClean="0">
                <a:solidFill>
                  <a:schemeClr val="tx1"/>
                </a:solidFill>
              </a:rPr>
              <a:t/>
            </a:r>
            <a:br>
              <a:rPr lang="nl-NL" sz="1600" dirty="0" smtClean="0">
                <a:solidFill>
                  <a:schemeClr val="tx1"/>
                </a:solidFill>
              </a:rPr>
            </a:br>
            <a:r>
              <a:rPr lang="nl-NL" sz="1600" dirty="0" smtClean="0">
                <a:solidFill>
                  <a:schemeClr val="tx1"/>
                </a:solidFill>
              </a:rPr>
              <a:t>Vanuit Visie van </a:t>
            </a:r>
            <a:r>
              <a:rPr lang="nl-NL" sz="1600" dirty="0" err="1" smtClean="0">
                <a:solidFill>
                  <a:schemeClr val="tx1"/>
                </a:solidFill>
              </a:rPr>
              <a:t>Nussbaum</a:t>
            </a:r>
            <a:r>
              <a:rPr lang="nl-NL" sz="1600" dirty="0" smtClean="0">
                <a:solidFill>
                  <a:schemeClr val="tx1"/>
                </a:solidFill>
              </a:rPr>
              <a:t> en Huber vindt de Transformatie op inhoud plaats</a:t>
            </a:r>
            <a:br>
              <a:rPr lang="nl-NL" sz="1600" dirty="0" smtClean="0">
                <a:solidFill>
                  <a:schemeClr val="tx1"/>
                </a:solidFill>
              </a:rPr>
            </a:br>
            <a:r>
              <a:rPr lang="nl-NL" sz="1600" dirty="0" smtClean="0">
                <a:solidFill>
                  <a:schemeClr val="tx1"/>
                </a:solidFill>
              </a:rPr>
              <a:t>speerpunt is het integreren van ‘positieve gezondheid’. </a:t>
            </a:r>
            <a:r>
              <a:rPr lang="nl-NL" sz="1600" dirty="0" smtClean="0"/>
              <a:t/>
            </a:r>
            <a:br>
              <a:rPr lang="nl-NL" sz="1600" dirty="0" smtClean="0"/>
            </a:br>
            <a:r>
              <a:rPr lang="nl-NL" sz="1600" dirty="0" smtClean="0">
                <a:solidFill>
                  <a:schemeClr val="tx1"/>
                </a:solidFill>
              </a:rPr>
              <a:t>Doel om concept vanuit onze Visie toe te passen in alle strategische programma’s zoals</a:t>
            </a:r>
            <a:br>
              <a:rPr lang="nl-NL" sz="1600" dirty="0" smtClean="0">
                <a:solidFill>
                  <a:schemeClr val="tx1"/>
                </a:solidFill>
              </a:rPr>
            </a:br>
            <a:r>
              <a:rPr lang="nl-NL" sz="1600" dirty="0" smtClean="0">
                <a:solidFill>
                  <a:schemeClr val="tx1"/>
                </a:solidFill>
              </a:rPr>
              <a:t>‘Trots op je Werk’, collectieve activiteiten, HR-beleid en verder integreren in denken en doen.</a:t>
            </a:r>
            <a:r>
              <a:rPr lang="nl-NL" sz="1600" dirty="0">
                <a:solidFill>
                  <a:schemeClr val="tx1"/>
                </a:solidFill>
              </a:rPr>
              <a:t/>
            </a:r>
            <a:br>
              <a:rPr lang="nl-NL" sz="1600" dirty="0">
                <a:solidFill>
                  <a:schemeClr val="tx1"/>
                </a:solidFill>
              </a:rPr>
            </a:br>
            <a:r>
              <a:rPr lang="nl-NL" sz="1600" dirty="0" smtClean="0"/>
              <a:t/>
            </a:r>
            <a:br>
              <a:rPr lang="nl-NL" sz="1600" dirty="0" smtClean="0"/>
            </a:br>
            <a:r>
              <a:rPr lang="nl-NL" sz="1600" dirty="0" smtClean="0">
                <a:solidFill>
                  <a:schemeClr val="tx1"/>
                </a:solidFill>
              </a:rPr>
              <a:t>                       </a:t>
            </a:r>
            <a:r>
              <a:rPr lang="nl-NL" sz="1600" i="1" dirty="0" smtClean="0">
                <a:solidFill>
                  <a:schemeClr val="tx1"/>
                </a:solidFill>
              </a:rPr>
              <a:t>Hoe krijgen we Tinten in beweging?</a:t>
            </a:r>
            <a:br>
              <a:rPr lang="nl-NL" sz="1600" i="1" dirty="0" smtClean="0">
                <a:solidFill>
                  <a:schemeClr val="tx1"/>
                </a:solidFill>
              </a:rPr>
            </a:br>
            <a:r>
              <a:rPr lang="nl-NL" sz="1600" i="1" dirty="0">
                <a:solidFill>
                  <a:schemeClr val="tx1"/>
                </a:solidFill>
              </a:rPr>
              <a:t> </a:t>
            </a:r>
            <a:r>
              <a:rPr lang="nl-NL" sz="1600" i="1" dirty="0" smtClean="0">
                <a:solidFill>
                  <a:schemeClr val="tx1"/>
                </a:solidFill>
              </a:rPr>
              <a:t>                      Wat hebben medewerkers hierin nodig?</a:t>
            </a:r>
            <a:br>
              <a:rPr lang="nl-NL" sz="1600" i="1" dirty="0" smtClean="0">
                <a:solidFill>
                  <a:schemeClr val="tx1"/>
                </a:solidFill>
              </a:rPr>
            </a:br>
            <a:r>
              <a:rPr lang="nl-NL" sz="1600" i="1" dirty="0" smtClean="0">
                <a:solidFill>
                  <a:schemeClr val="tx1"/>
                </a:solidFill>
              </a:rPr>
              <a:t>                       Welke acties zijn nodig op strategisch niveau?</a:t>
            </a:r>
            <a:br>
              <a:rPr lang="nl-NL" sz="1600" i="1" dirty="0" smtClean="0">
                <a:solidFill>
                  <a:schemeClr val="tx1"/>
                </a:solidFill>
              </a:rPr>
            </a:br>
            <a:r>
              <a:rPr lang="nl-NL" sz="1600" i="1" dirty="0" smtClean="0">
                <a:solidFill>
                  <a:schemeClr val="tx1"/>
                </a:solidFill>
              </a:rPr>
              <a:t>                       Wat zijn de risico’s en hoe kunnen we die voorkomen?</a:t>
            </a:r>
            <a:br>
              <a:rPr lang="nl-NL" sz="1600" i="1" dirty="0" smtClean="0">
                <a:solidFill>
                  <a:schemeClr val="tx1"/>
                </a:solidFill>
              </a:rPr>
            </a:br>
            <a:r>
              <a:rPr lang="nl-NL" sz="1600" i="1" dirty="0" smtClean="0">
                <a:solidFill>
                  <a:schemeClr val="tx1"/>
                </a:solidFill>
              </a:rPr>
              <a:t/>
            </a:r>
            <a:br>
              <a:rPr lang="nl-NL" sz="1600" i="1" dirty="0" smtClean="0">
                <a:solidFill>
                  <a:schemeClr val="tx1"/>
                </a:solidFill>
              </a:rPr>
            </a:br>
            <a:r>
              <a:rPr lang="nl-NL" sz="1600" dirty="0" smtClean="0">
                <a:solidFill>
                  <a:schemeClr val="tx1"/>
                </a:solidFill>
              </a:rPr>
              <a:t/>
            </a:r>
            <a:br>
              <a:rPr lang="nl-NL" sz="1600" dirty="0" smtClean="0">
                <a:solidFill>
                  <a:schemeClr val="tx1"/>
                </a:solidFill>
              </a:rPr>
            </a:br>
            <a:r>
              <a:rPr lang="nl-NL" sz="1400" dirty="0" smtClean="0">
                <a:solidFill>
                  <a:schemeClr val="tx1"/>
                </a:solidFill>
              </a:rPr>
              <a:t/>
            </a:r>
            <a:br>
              <a:rPr lang="nl-NL" sz="1400" dirty="0" smtClean="0">
                <a:solidFill>
                  <a:schemeClr val="tx1"/>
                </a:solidFill>
              </a:rPr>
            </a:br>
            <a:r>
              <a:rPr lang="nl-NL" sz="1400" dirty="0" smtClean="0">
                <a:solidFill>
                  <a:schemeClr val="tx1"/>
                </a:solidFill>
              </a:rPr>
              <a:t/>
            </a:r>
            <a:br>
              <a:rPr lang="nl-NL" sz="1400" dirty="0" smtClean="0">
                <a:solidFill>
                  <a:schemeClr val="tx1"/>
                </a:solidFill>
              </a:rPr>
            </a:br>
            <a:r>
              <a:rPr lang="nl-NL" sz="1400" dirty="0" smtClean="0">
                <a:solidFill>
                  <a:schemeClr val="tx1"/>
                </a:solidFill>
              </a:rPr>
              <a:t/>
            </a:r>
            <a:br>
              <a:rPr lang="nl-NL" sz="1400" dirty="0" smtClean="0">
                <a:solidFill>
                  <a:schemeClr val="tx1"/>
                </a:solidFill>
              </a:rPr>
            </a:br>
            <a:endParaRPr lang="nl-NL" sz="1400" dirty="0">
              <a:solidFill>
                <a:schemeClr val="tx1"/>
              </a:solidFill>
            </a:endParaRPr>
          </a:p>
        </p:txBody>
      </p:sp>
    </p:spTree>
    <p:extLst>
      <p:ext uri="{BB962C8B-B14F-4D97-AF65-F5344CB8AC3E}">
        <p14:creationId xmlns:p14="http://schemas.microsoft.com/office/powerpoint/2010/main" val="10962220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fbeeldingsresultaat voor positieve gezondheid spinnenweb">
            <a:hlinkClick r:id="rId2"/>
          </p:cNvPr>
          <p:cNvPicPr>
            <a:picLocks noGrp="1" noChangeAspect="1" noChangeArrowheads="1"/>
          </p:cNvPicPr>
          <p:nvPr>
            <p:ph idx="4294967295"/>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56612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270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1043608" y="1443841"/>
            <a:ext cx="7344816" cy="4216539"/>
          </a:xfrm>
          <a:prstGeom prst="rect">
            <a:avLst/>
          </a:prstGeom>
        </p:spPr>
        <p:txBody>
          <a:bodyPr wrap="square">
            <a:spAutoFit/>
          </a:bodyPr>
          <a:lstStyle/>
          <a:p>
            <a:endParaRPr lang="nl-NL" b="1" dirty="0" smtClean="0"/>
          </a:p>
          <a:p>
            <a:r>
              <a:rPr lang="nl-NL" b="1" dirty="0" smtClean="0">
                <a:latin typeface="Calibri" panose="020F0502020204030204" pitchFamily="34" charset="0"/>
                <a:cs typeface="Calibri" panose="020F0502020204030204" pitchFamily="34" charset="0"/>
              </a:rPr>
              <a:t>Brede </a:t>
            </a:r>
            <a:r>
              <a:rPr lang="nl-NL" b="1" dirty="0">
                <a:latin typeface="Calibri" panose="020F0502020204030204" pitchFamily="34" charset="0"/>
                <a:cs typeface="Calibri" panose="020F0502020204030204" pitchFamily="34" charset="0"/>
              </a:rPr>
              <a:t>blik </a:t>
            </a:r>
            <a:r>
              <a:rPr lang="nl-NL" dirty="0">
                <a:latin typeface="Calibri" panose="020F0502020204030204" pitchFamily="34" charset="0"/>
                <a:cs typeface="Calibri" panose="020F0502020204030204" pitchFamily="34" charset="0"/>
              </a:rPr>
              <a:t> </a:t>
            </a:r>
            <a:r>
              <a:rPr lang="nl-NL" dirty="0" smtClean="0">
                <a:latin typeface="Calibri" panose="020F0502020204030204" pitchFamily="34" charset="0"/>
                <a:cs typeface="Calibri" panose="020F0502020204030204" pitchFamily="34" charset="0"/>
              </a:rPr>
              <a:t>                :  Spinnenweb diagram</a:t>
            </a:r>
          </a:p>
          <a:p>
            <a:r>
              <a:rPr lang="nl-NL" b="1" dirty="0" smtClean="0">
                <a:latin typeface="Calibri" panose="020F0502020204030204" pitchFamily="34" charset="0"/>
                <a:cs typeface="Calibri" panose="020F0502020204030204" pitchFamily="34" charset="0"/>
              </a:rPr>
              <a:t>Het andere gesprek </a:t>
            </a:r>
            <a:r>
              <a:rPr lang="nl-NL" dirty="0" smtClean="0">
                <a:latin typeface="Calibri" panose="020F0502020204030204" pitchFamily="34" charset="0"/>
                <a:cs typeface="Calibri" panose="020F0502020204030204" pitchFamily="34" charset="0"/>
              </a:rPr>
              <a:t>:  Wat is voor u echt belangrijk</a:t>
            </a:r>
          </a:p>
          <a:p>
            <a:pPr lvl="0"/>
            <a:r>
              <a:rPr lang="nl-NL" dirty="0" smtClean="0">
                <a:latin typeface="Calibri" panose="020F0502020204030204" pitchFamily="34" charset="0"/>
                <a:cs typeface="Calibri" panose="020F0502020204030204" pitchFamily="34" charset="0"/>
              </a:rPr>
              <a:t>                                        Wat zou u willen veranderen</a:t>
            </a:r>
          </a:p>
          <a:p>
            <a:r>
              <a:rPr lang="nl-NL" b="1" dirty="0" smtClean="0">
                <a:latin typeface="Calibri" panose="020F0502020204030204" pitchFamily="34" charset="0"/>
                <a:cs typeface="Calibri" panose="020F0502020204030204" pitchFamily="34" charset="0"/>
              </a:rPr>
              <a:t>Hoe ga je handelen </a:t>
            </a:r>
            <a:r>
              <a:rPr lang="nl-NL" dirty="0" smtClean="0">
                <a:latin typeface="Calibri" panose="020F0502020204030204" pitchFamily="34" charset="0"/>
                <a:cs typeface="Calibri" panose="020F0502020204030204" pitchFamily="34" charset="0"/>
              </a:rPr>
              <a:t>:   Begeleiden of coachen van de persoon bij </a:t>
            </a:r>
          </a:p>
          <a:p>
            <a:r>
              <a:rPr lang="nl-NL" dirty="0" smtClean="0">
                <a:latin typeface="Calibri" panose="020F0502020204030204" pitchFamily="34" charset="0"/>
                <a:cs typeface="Calibri" panose="020F0502020204030204" pitchFamily="34" charset="0"/>
              </a:rPr>
              <a:t>                                        de keuze die hij/ zij maakt</a:t>
            </a:r>
          </a:p>
          <a:p>
            <a:endParaRPr lang="nl-NL" dirty="0" smtClean="0">
              <a:latin typeface="Calibri" panose="020F0502020204030204" pitchFamily="34" charset="0"/>
              <a:cs typeface="Calibri" panose="020F0502020204030204" pitchFamily="34" charset="0"/>
            </a:endParaRPr>
          </a:p>
          <a:p>
            <a:endParaRPr lang="nl-NL" dirty="0"/>
          </a:p>
          <a:p>
            <a:endParaRPr lang="nl-NL" dirty="0" smtClean="0"/>
          </a:p>
          <a:p>
            <a:r>
              <a:rPr lang="nl-NL" dirty="0">
                <a:latin typeface="Calibri" panose="020F0502020204030204" pitchFamily="34" charset="0"/>
                <a:cs typeface="Calibri" panose="020F0502020204030204" pitchFamily="34" charset="0"/>
              </a:rPr>
              <a:t>S</a:t>
            </a:r>
            <a:r>
              <a:rPr lang="nl-NL" dirty="0" smtClean="0">
                <a:latin typeface="Calibri" panose="020F0502020204030204" pitchFamily="34" charset="0"/>
                <a:cs typeface="Calibri" panose="020F0502020204030204" pitchFamily="34" charset="0"/>
              </a:rPr>
              <a:t>luit </a:t>
            </a:r>
            <a:r>
              <a:rPr lang="nl-NL" dirty="0">
                <a:latin typeface="Calibri" panose="020F0502020204030204" pitchFamily="34" charset="0"/>
                <a:cs typeface="Calibri" panose="020F0502020204030204" pitchFamily="34" charset="0"/>
              </a:rPr>
              <a:t>aan op </a:t>
            </a:r>
            <a:r>
              <a:rPr lang="nl-NL" b="1" dirty="0" smtClean="0">
                <a:latin typeface="Calibri" panose="020F0502020204030204" pitchFamily="34" charset="0"/>
                <a:cs typeface="Calibri" panose="020F0502020204030204" pitchFamily="34" charset="0"/>
              </a:rPr>
              <a:t>presentietheorie</a:t>
            </a:r>
            <a:r>
              <a:rPr lang="nl-NL" dirty="0" smtClean="0">
                <a:latin typeface="Calibri" panose="020F0502020204030204" pitchFamily="34" charset="0"/>
                <a:cs typeface="Calibri" panose="020F0502020204030204" pitchFamily="34" charset="0"/>
              </a:rPr>
              <a:t> </a:t>
            </a:r>
            <a:r>
              <a:rPr lang="nl-NL" dirty="0">
                <a:latin typeface="Calibri" panose="020F0502020204030204" pitchFamily="34" charset="0"/>
                <a:cs typeface="Calibri" panose="020F0502020204030204" pitchFamily="34" charset="0"/>
              </a:rPr>
              <a:t>en </a:t>
            </a:r>
            <a:r>
              <a:rPr lang="nl-NL" b="1" dirty="0">
                <a:latin typeface="Calibri" panose="020F0502020204030204" pitchFamily="34" charset="0"/>
                <a:cs typeface="Calibri" panose="020F0502020204030204" pitchFamily="34" charset="0"/>
              </a:rPr>
              <a:t>oplossingsgericht</a:t>
            </a:r>
            <a:r>
              <a:rPr lang="nl-NL" dirty="0">
                <a:latin typeface="Calibri" panose="020F0502020204030204" pitchFamily="34" charset="0"/>
                <a:cs typeface="Calibri" panose="020F0502020204030204" pitchFamily="34" charset="0"/>
              </a:rPr>
              <a:t> werken.</a:t>
            </a:r>
          </a:p>
          <a:p>
            <a:endParaRPr lang="nl-NL" dirty="0">
              <a:latin typeface="Calibri" panose="020F0502020204030204" pitchFamily="34" charset="0"/>
              <a:cs typeface="Calibri" panose="020F0502020204030204" pitchFamily="34" charset="0"/>
            </a:endParaRPr>
          </a:p>
          <a:p>
            <a:r>
              <a:rPr lang="nl-NL" dirty="0">
                <a:latin typeface="Calibri" panose="020F0502020204030204" pitchFamily="34" charset="0"/>
                <a:cs typeface="Calibri" panose="020F0502020204030204" pitchFamily="34" charset="0"/>
              </a:rPr>
              <a:t>Spreken van een </a:t>
            </a:r>
            <a:r>
              <a:rPr lang="nl-NL" b="1" dirty="0">
                <a:latin typeface="Calibri" panose="020F0502020204030204" pitchFamily="34" charset="0"/>
                <a:cs typeface="Calibri" panose="020F0502020204030204" pitchFamily="34" charset="0"/>
              </a:rPr>
              <a:t>gezamenlijke taal </a:t>
            </a:r>
          </a:p>
          <a:p>
            <a:r>
              <a:rPr lang="nl-NL" dirty="0" smtClean="0">
                <a:latin typeface="Calibri" panose="020F0502020204030204" pitchFamily="34" charset="0"/>
                <a:cs typeface="Calibri" panose="020F0502020204030204" pitchFamily="34" charset="0"/>
              </a:rPr>
              <a:t>Op Individueel niveau en op het gebied van leefbaarheid</a:t>
            </a:r>
            <a:endParaRPr lang="nl-NL" dirty="0">
              <a:latin typeface="Calibri" panose="020F0502020204030204" pitchFamily="34" charset="0"/>
              <a:cs typeface="Calibri" panose="020F0502020204030204" pitchFamily="34" charset="0"/>
            </a:endParaRPr>
          </a:p>
          <a:p>
            <a:endParaRPr lang="nl-NL" sz="1600" dirty="0" smtClean="0">
              <a:latin typeface="Calibri" panose="020F0502020204030204" pitchFamily="34" charset="0"/>
              <a:cs typeface="Calibri" panose="020F0502020204030204" pitchFamily="34" charset="0"/>
            </a:endParaRPr>
          </a:p>
          <a:p>
            <a:endParaRPr lang="nl-NL" dirty="0"/>
          </a:p>
        </p:txBody>
      </p:sp>
      <p:sp>
        <p:nvSpPr>
          <p:cNvPr id="3" name="Titel 2"/>
          <p:cNvSpPr>
            <a:spLocks noGrp="1"/>
          </p:cNvSpPr>
          <p:nvPr>
            <p:ph type="title"/>
          </p:nvPr>
        </p:nvSpPr>
        <p:spPr>
          <a:xfrm>
            <a:off x="684213" y="620713"/>
            <a:ext cx="7704137" cy="823128"/>
          </a:xfrm>
        </p:spPr>
        <p:txBody>
          <a:bodyPr/>
          <a:lstStyle/>
          <a:p>
            <a:r>
              <a:rPr lang="nl-NL" dirty="0"/>
              <a:t/>
            </a:r>
            <a:br>
              <a:rPr lang="nl-NL" dirty="0"/>
            </a:br>
            <a:r>
              <a:rPr lang="nl-NL" sz="2400" b="1" dirty="0" smtClean="0"/>
              <a:t>Focus op mens als geheel, veerkracht en betekenis</a:t>
            </a:r>
            <a:r>
              <a:rPr lang="nl-NL" b="1" dirty="0" smtClean="0"/>
              <a:t/>
            </a:r>
            <a:br>
              <a:rPr lang="nl-NL" b="1" dirty="0" smtClean="0"/>
            </a:br>
            <a:r>
              <a:rPr lang="nl-NL" dirty="0" smtClean="0"/>
              <a:t>                             </a:t>
            </a:r>
            <a:endParaRPr lang="nl-NL" dirty="0"/>
          </a:p>
        </p:txBody>
      </p:sp>
    </p:spTree>
    <p:extLst>
      <p:ext uri="{BB962C8B-B14F-4D97-AF65-F5344CB8AC3E}">
        <p14:creationId xmlns:p14="http://schemas.microsoft.com/office/powerpoint/2010/main" val="1800434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755576" y="1720840"/>
            <a:ext cx="7992888" cy="3416320"/>
          </a:xfrm>
          <a:prstGeom prst="rect">
            <a:avLst/>
          </a:prstGeom>
        </p:spPr>
        <p:txBody>
          <a:bodyPr wrap="square">
            <a:spAutoFit/>
          </a:bodyPr>
          <a:lstStyle/>
          <a:p>
            <a:pPr>
              <a:spcAft>
                <a:spcPts val="0"/>
              </a:spcAft>
            </a:pPr>
            <a:r>
              <a:rPr lang="nl-NL" dirty="0" smtClean="0">
                <a:latin typeface="Calibri" panose="020F0502020204030204" pitchFamily="34" charset="0"/>
                <a:ea typeface="Calibri" panose="020F0502020204030204" pitchFamily="34" charset="0"/>
                <a:cs typeface="Times New Roman" panose="02020603050405020304" pitchFamily="18" charset="0"/>
              </a:rPr>
              <a:t>In </a:t>
            </a:r>
            <a:r>
              <a:rPr lang="nl-NL" dirty="0">
                <a:latin typeface="Calibri" panose="020F0502020204030204" pitchFamily="34" charset="0"/>
                <a:ea typeface="Calibri" panose="020F0502020204030204" pitchFamily="34" charset="0"/>
                <a:cs typeface="Times New Roman" panose="02020603050405020304" pitchFamily="18" charset="0"/>
              </a:rPr>
              <a:t>de positieve gezondheid zijn de principes van de Blue Zones en de </a:t>
            </a:r>
            <a:r>
              <a:rPr lang="nl-NL" dirty="0" err="1">
                <a:latin typeface="Calibri" panose="020F0502020204030204" pitchFamily="34" charset="0"/>
                <a:ea typeface="Calibri" panose="020F0502020204030204" pitchFamily="34" charset="0"/>
                <a:cs typeface="Times New Roman" panose="02020603050405020304" pitchFamily="18" charset="0"/>
              </a:rPr>
              <a:t>Sence</a:t>
            </a:r>
            <a:r>
              <a:rPr lang="nl-NL" dirty="0">
                <a:latin typeface="Calibri" panose="020F0502020204030204" pitchFamily="34" charset="0"/>
                <a:ea typeface="Calibri" panose="020F0502020204030204" pitchFamily="34" charset="0"/>
                <a:cs typeface="Times New Roman" panose="02020603050405020304" pitchFamily="18" charset="0"/>
              </a:rPr>
              <a:t> of </a:t>
            </a:r>
            <a:r>
              <a:rPr lang="nl-NL" dirty="0" err="1">
                <a:latin typeface="Calibri" panose="020F0502020204030204" pitchFamily="34" charset="0"/>
                <a:ea typeface="Calibri" panose="020F0502020204030204" pitchFamily="34" charset="0"/>
                <a:cs typeface="Times New Roman" panose="02020603050405020304" pitchFamily="18" charset="0"/>
              </a:rPr>
              <a:t>Coherence</a:t>
            </a:r>
            <a:r>
              <a:rPr lang="nl-NL" dirty="0">
                <a:latin typeface="Calibri" panose="020F0502020204030204" pitchFamily="34" charset="0"/>
                <a:ea typeface="Calibri" panose="020F0502020204030204" pitchFamily="34" charset="0"/>
                <a:cs typeface="Times New Roman" panose="02020603050405020304" pitchFamily="18" charset="0"/>
              </a:rPr>
              <a:t> opgenomen</a:t>
            </a:r>
          </a:p>
          <a:p>
            <a:pPr marL="342900" lvl="0" indent="-342900">
              <a:spcAft>
                <a:spcPts val="0"/>
              </a:spcAft>
              <a:buFont typeface="Calibri" panose="020F0502020204030204" pitchFamily="34" charset="0"/>
              <a:buChar char="-"/>
            </a:pPr>
            <a:r>
              <a:rPr lang="nl-NL" dirty="0">
                <a:latin typeface="Calibri" panose="020F0502020204030204" pitchFamily="34" charset="0"/>
                <a:ea typeface="Calibri" panose="020F0502020204030204" pitchFamily="34" charset="0"/>
                <a:cs typeface="Times New Roman" panose="02020603050405020304" pitchFamily="18" charset="0"/>
              </a:rPr>
              <a:t>Het raakt aan beweging, voeding, zingeving en sociale inbedding</a:t>
            </a:r>
          </a:p>
          <a:p>
            <a:pPr marL="342900" lvl="0" indent="-342900">
              <a:spcAft>
                <a:spcPts val="0"/>
              </a:spcAft>
              <a:buFont typeface="Calibri" panose="020F0502020204030204" pitchFamily="34" charset="0"/>
              <a:buChar char="-"/>
            </a:pPr>
            <a:r>
              <a:rPr lang="nl-NL" dirty="0">
                <a:latin typeface="Calibri" panose="020F0502020204030204" pitchFamily="34" charset="0"/>
                <a:ea typeface="Calibri" panose="020F0502020204030204" pitchFamily="34" charset="0"/>
                <a:cs typeface="Times New Roman" panose="02020603050405020304" pitchFamily="18" charset="0"/>
              </a:rPr>
              <a:t>Het helpt mensen overzicht te krijgen over hun leven: het te begrijpen</a:t>
            </a:r>
          </a:p>
          <a:p>
            <a:pPr marL="342900" lvl="0" indent="-342900">
              <a:spcAft>
                <a:spcPts val="0"/>
              </a:spcAft>
              <a:buFont typeface="Calibri" panose="020F0502020204030204" pitchFamily="34" charset="0"/>
              <a:buChar char="-"/>
            </a:pPr>
            <a:r>
              <a:rPr lang="nl-NL" dirty="0">
                <a:latin typeface="Calibri" panose="020F0502020204030204" pitchFamily="34" charset="0"/>
                <a:ea typeface="Calibri" panose="020F0502020204030204" pitchFamily="34" charset="0"/>
                <a:cs typeface="Times New Roman" panose="02020603050405020304" pitchFamily="18" charset="0"/>
              </a:rPr>
              <a:t>Het helpt mensen beetje bij beetje greep te krijgen op hun leven</a:t>
            </a:r>
          </a:p>
          <a:p>
            <a:pPr>
              <a:spcAft>
                <a:spcPts val="0"/>
              </a:spcAft>
            </a:pPr>
            <a:r>
              <a:rPr lang="nl-NL" dirty="0" smtClean="0">
                <a:latin typeface="Calibri" panose="020F0502020204030204" pitchFamily="34" charset="0"/>
                <a:ea typeface="Calibri" panose="020F0502020204030204" pitchFamily="34" charset="0"/>
                <a:cs typeface="Times New Roman" panose="02020603050405020304" pitchFamily="18" charset="0"/>
              </a:rPr>
              <a:t>-     Het </a:t>
            </a:r>
            <a:r>
              <a:rPr lang="nl-NL" dirty="0">
                <a:latin typeface="Calibri" panose="020F0502020204030204" pitchFamily="34" charset="0"/>
                <a:ea typeface="Calibri" panose="020F0502020204030204" pitchFamily="34" charset="0"/>
                <a:cs typeface="Times New Roman" panose="02020603050405020304" pitchFamily="18" charset="0"/>
              </a:rPr>
              <a:t>spreekt mensen aan op wat voor hen belangrijk is. </a:t>
            </a:r>
            <a:endParaRPr lang="nl-NL" dirty="0" smtClean="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endParaRPr lang="nl-NL"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nl-NL" dirty="0" smtClean="0">
                <a:latin typeface="Calibri" panose="020F0502020204030204" pitchFamily="34" charset="0"/>
                <a:ea typeface="Calibri" panose="020F0502020204030204" pitchFamily="34" charset="0"/>
                <a:cs typeface="Times New Roman" panose="02020603050405020304" pitchFamily="18" charset="0"/>
              </a:rPr>
              <a:t>Positieve gezondheid  is het bevorderen van :</a:t>
            </a:r>
          </a:p>
          <a:p>
            <a:pPr>
              <a:spcAft>
                <a:spcPts val="0"/>
              </a:spcAft>
            </a:pPr>
            <a:endParaRPr lang="nl-NL"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nl-NL" dirty="0">
                <a:latin typeface="Calibri" panose="020F0502020204030204" pitchFamily="34" charset="0"/>
                <a:ea typeface="Calibri" panose="020F0502020204030204" pitchFamily="34" charset="0"/>
                <a:cs typeface="Times New Roman" panose="02020603050405020304" pitchFamily="18" charset="0"/>
              </a:rPr>
              <a:t>‘Veerkrachtig en betekenisvol leven……</a:t>
            </a:r>
          </a:p>
          <a:p>
            <a:pPr>
              <a:spcAft>
                <a:spcPts val="0"/>
              </a:spcAft>
            </a:pPr>
            <a:r>
              <a:rPr lang="nl-NL" dirty="0">
                <a:latin typeface="Calibri" panose="020F0502020204030204" pitchFamily="34" charset="0"/>
                <a:ea typeface="Calibri" panose="020F0502020204030204" pitchFamily="34" charset="0"/>
                <a:cs typeface="Times New Roman" panose="02020603050405020304" pitchFamily="18" charset="0"/>
              </a:rPr>
              <a:t>  ……. In een gezondheid bevorderende omgeving!</a:t>
            </a:r>
          </a:p>
          <a:p>
            <a:pPr marL="342900" lvl="0" indent="-342900">
              <a:spcAft>
                <a:spcPts val="0"/>
              </a:spcAft>
              <a:buFont typeface="Calibri" panose="020F0502020204030204" pitchFamily="34" charset="0"/>
              <a:buChar char="-"/>
            </a:pP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itel 2"/>
          <p:cNvSpPr>
            <a:spLocks noGrp="1"/>
          </p:cNvSpPr>
          <p:nvPr>
            <p:ph type="title"/>
          </p:nvPr>
        </p:nvSpPr>
        <p:spPr/>
        <p:txBody>
          <a:bodyPr/>
          <a:lstStyle/>
          <a:p>
            <a:r>
              <a:rPr lang="nl-NL" sz="2400" b="1" dirty="0">
                <a:ea typeface="Calibri" panose="020F0502020204030204" pitchFamily="34" charset="0"/>
                <a:cs typeface="Times New Roman" panose="02020603050405020304" pitchFamily="18" charset="0"/>
              </a:rPr>
              <a:t>Wat kan de waarde van deze benadering zijn:</a:t>
            </a:r>
            <a:br>
              <a:rPr lang="nl-NL" sz="2400" b="1" dirty="0">
                <a:ea typeface="Calibri" panose="020F0502020204030204" pitchFamily="34" charset="0"/>
                <a:cs typeface="Times New Roman" panose="02020603050405020304" pitchFamily="18" charset="0"/>
              </a:rPr>
            </a:br>
            <a:endParaRPr lang="nl-NL" sz="2400" b="1" dirty="0"/>
          </a:p>
        </p:txBody>
      </p:sp>
    </p:spTree>
    <p:extLst>
      <p:ext uri="{BB962C8B-B14F-4D97-AF65-F5344CB8AC3E}">
        <p14:creationId xmlns:p14="http://schemas.microsoft.com/office/powerpoint/2010/main" val="822040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1043608" y="1582341"/>
            <a:ext cx="7056784" cy="2585323"/>
          </a:xfrm>
          <a:prstGeom prst="rect">
            <a:avLst/>
          </a:prstGeom>
        </p:spPr>
        <p:txBody>
          <a:bodyPr wrap="square">
            <a:spAutoFit/>
          </a:bodyPr>
          <a:lstStyle/>
          <a:p>
            <a:pPr>
              <a:spcAft>
                <a:spcPts val="0"/>
              </a:spcAft>
            </a:pPr>
            <a:r>
              <a:rPr lang="nl-NL" dirty="0">
                <a:latin typeface="Calibri" panose="020F0502020204030204" pitchFamily="34" charset="0"/>
                <a:ea typeface="Calibri" panose="020F0502020204030204" pitchFamily="34" charset="0"/>
                <a:cs typeface="Times New Roman" panose="02020603050405020304" pitchFamily="18" charset="0"/>
              </a:rPr>
              <a:t> </a:t>
            </a:r>
          </a:p>
          <a:p>
            <a:pPr>
              <a:spcAft>
                <a:spcPts val="0"/>
              </a:spcAft>
            </a:pPr>
            <a:r>
              <a:rPr lang="nl-NL" dirty="0">
                <a:latin typeface="Calibri" panose="020F0502020204030204" pitchFamily="34" charset="0"/>
                <a:ea typeface="Calibri" panose="020F0502020204030204" pitchFamily="34" charset="0"/>
                <a:cs typeface="Times New Roman" panose="02020603050405020304" pitchFamily="18" charset="0"/>
              </a:rPr>
              <a:t> </a:t>
            </a:r>
          </a:p>
          <a:p>
            <a:pPr>
              <a:spcAft>
                <a:spcPts val="0"/>
              </a:spcAft>
            </a:pPr>
            <a:r>
              <a:rPr lang="nl-NL" dirty="0" smtClean="0">
                <a:latin typeface="Calibri" panose="020F0502020204030204" pitchFamily="34" charset="0"/>
                <a:ea typeface="Calibri" panose="020F0502020204030204" pitchFamily="34" charset="0"/>
                <a:cs typeface="Times New Roman" panose="02020603050405020304" pitchFamily="18" charset="0"/>
              </a:rPr>
              <a:t>Conclusie: </a:t>
            </a:r>
          </a:p>
          <a:p>
            <a:pPr>
              <a:spcAft>
                <a:spcPts val="0"/>
              </a:spcAft>
            </a:pPr>
            <a:endParaRPr lang="nl-NL"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nl-NL" dirty="0">
                <a:latin typeface="Calibri" panose="020F0502020204030204" pitchFamily="34" charset="0"/>
                <a:ea typeface="Calibri" panose="020F0502020204030204" pitchFamily="34" charset="0"/>
                <a:cs typeface="Times New Roman" panose="02020603050405020304" pitchFamily="18" charset="0"/>
              </a:rPr>
              <a:t>Twee elkaar aanvullende instrumenten in de interactie tussen cliënt en professional. ZRM objectief en normatief meetinstrument. MPG een subjectief gespreksinstrument. </a:t>
            </a:r>
            <a:endParaRPr lang="nl-NL" dirty="0" smtClean="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nl-NL" sz="1800" dirty="0" smtClean="0">
                <a:effectLst/>
                <a:latin typeface="Calibri" panose="020F0502020204030204" pitchFamily="34" charset="0"/>
                <a:ea typeface="Calibri" panose="020F0502020204030204" pitchFamily="34" charset="0"/>
                <a:cs typeface="Times New Roman" panose="02020603050405020304" pitchFamily="18" charset="0"/>
              </a:rPr>
              <a:t>Niet inwisselbaar </a:t>
            </a:r>
          </a:p>
          <a:p>
            <a:pPr>
              <a:spcAft>
                <a:spcPts val="0"/>
              </a:spcAft>
            </a:pPr>
            <a:r>
              <a:rPr lang="nl-NL" dirty="0" smtClean="0">
                <a:latin typeface="Calibri" panose="020F0502020204030204" pitchFamily="34" charset="0"/>
                <a:ea typeface="Calibri" panose="020F0502020204030204" pitchFamily="34" charset="0"/>
                <a:cs typeface="Times New Roman" panose="02020603050405020304" pitchFamily="18" charset="0"/>
              </a:rPr>
              <a:t>Kunnen goed naast elkaar gebruikt worden</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itel 2"/>
          <p:cNvSpPr>
            <a:spLocks noGrp="1"/>
          </p:cNvSpPr>
          <p:nvPr>
            <p:ph type="title"/>
          </p:nvPr>
        </p:nvSpPr>
        <p:spPr/>
        <p:txBody>
          <a:bodyPr/>
          <a:lstStyle/>
          <a:p>
            <a:r>
              <a:rPr lang="nl-NL" sz="2400" b="1" dirty="0" smtClean="0">
                <a:ea typeface="Calibri" panose="020F0502020204030204" pitchFamily="34" charset="0"/>
                <a:cs typeface="Times New Roman" panose="02020603050405020304" pitchFamily="18" charset="0"/>
              </a:rPr>
              <a:t>   Positieve </a:t>
            </a:r>
            <a:r>
              <a:rPr lang="nl-NL" sz="2400" b="1" dirty="0">
                <a:ea typeface="Calibri" panose="020F0502020204030204" pitchFamily="34" charset="0"/>
                <a:cs typeface="Times New Roman" panose="02020603050405020304" pitchFamily="18" charset="0"/>
              </a:rPr>
              <a:t>Gezondheid  </a:t>
            </a:r>
            <a:r>
              <a:rPr lang="nl-NL" sz="2400" dirty="0">
                <a:ea typeface="Calibri" panose="020F0502020204030204" pitchFamily="34" charset="0"/>
                <a:cs typeface="Times New Roman" panose="02020603050405020304" pitchFamily="18" charset="0"/>
              </a:rPr>
              <a:t>versus </a:t>
            </a:r>
            <a:r>
              <a:rPr lang="nl-NL" sz="2400" b="1" dirty="0">
                <a:ea typeface="Calibri" panose="020F0502020204030204" pitchFamily="34" charset="0"/>
                <a:cs typeface="Times New Roman" panose="02020603050405020304" pitchFamily="18" charset="0"/>
              </a:rPr>
              <a:t>Zelfredzaamheid-Matrix</a:t>
            </a:r>
            <a:br>
              <a:rPr lang="nl-NL" sz="2400" b="1" dirty="0">
                <a:ea typeface="Calibri" panose="020F0502020204030204" pitchFamily="34" charset="0"/>
                <a:cs typeface="Times New Roman" panose="02020603050405020304" pitchFamily="18" charset="0"/>
              </a:rPr>
            </a:br>
            <a:endParaRPr lang="nl-NL" sz="2400" dirty="0"/>
          </a:p>
        </p:txBody>
      </p:sp>
    </p:spTree>
    <p:extLst>
      <p:ext uri="{BB962C8B-B14F-4D97-AF65-F5344CB8AC3E}">
        <p14:creationId xmlns:p14="http://schemas.microsoft.com/office/powerpoint/2010/main" val="1117986060"/>
      </p:ext>
    </p:extLst>
  </p:cSld>
  <p:clrMapOvr>
    <a:masterClrMapping/>
  </p:clrMapOvr>
</p:sld>
</file>

<file path=ppt/theme/theme1.xml><?xml version="1.0" encoding="utf-8"?>
<a:theme xmlns:a="http://schemas.openxmlformats.org/drawingml/2006/main" name="Standaardontwerp">
  <a:themeElements>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ardontwerp">
      <a:majorFont>
        <a:latin typeface="Arial Rounded MT Bold"/>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ardontwerp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ardontwerp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ardontwerp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ardontwerp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ardontwerp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ardontwerp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ardontwerp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ardontwerp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ardontwerp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ardontwerp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ardontwerp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owerpoint_De_Badde_leeg" id="{8367863A-A2AD-4A13-8795-DD3838DA8B3F}" vid="{6233D392-22DD-4474-A10C-0A54659483F9}"/>
    </a:ext>
  </a:extLst>
</a:theme>
</file>

<file path=ppt/theme/theme2.xml><?xml version="1.0" encoding="utf-8"?>
<a:theme xmlns:a="http://schemas.openxmlformats.org/drawingml/2006/main" name="Kantoor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EA48F44DC4FA74280D9B09FA1F19ACC" ma:contentTypeVersion="0" ma:contentTypeDescription="Een nieuw document maken." ma:contentTypeScope="" ma:versionID="1a71e75d45f9acbb6abb486645963b5b">
  <xsd:schema xmlns:xsd="http://www.w3.org/2001/XMLSchema" xmlns:xs="http://www.w3.org/2001/XMLSchema" xmlns:p="http://schemas.microsoft.com/office/2006/metadata/properties" targetNamespace="http://schemas.microsoft.com/office/2006/metadata/properties" ma:root="true" ma:fieldsID="1978a156f712f99d6452530788f7ffe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BF80B45-456B-4383-B86E-B8433FCC5164}">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F0DFC5C7-CA13-44F2-9D8C-4BF07B71A08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B112123D-AECC-4A5D-89A7-C1B2D7744B4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Powerpoint_Impuls_leeg</Template>
  <TotalTime>518</TotalTime>
  <Words>219</Words>
  <Application>Microsoft Office PowerPoint</Application>
  <PresentationFormat>Diavoorstelling (4:3)</PresentationFormat>
  <Paragraphs>74</Paragraphs>
  <Slides>7</Slides>
  <Notes>0</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7</vt:i4>
      </vt:variant>
    </vt:vector>
  </HeadingPairs>
  <TitlesOfParts>
    <vt:vector size="14" baseType="lpstr">
      <vt:lpstr>Arial</vt:lpstr>
      <vt:lpstr>Arial Rounded MT Bold</vt:lpstr>
      <vt:lpstr>Barmeno</vt:lpstr>
      <vt:lpstr>Calibri</vt:lpstr>
      <vt:lpstr>Times New Roman</vt:lpstr>
      <vt:lpstr>Verdana</vt:lpstr>
      <vt:lpstr>Standaardontwerp</vt:lpstr>
      <vt:lpstr>  Positieve gezondheid “het vermogen je aan te passen en je eigen regie te voeren in het licht      van de sociale, fysieke en emotionele uitdagingen van het leven.”    </vt:lpstr>
      <vt:lpstr>PowerPoint-presentatie</vt:lpstr>
      <vt:lpstr>     Positieve gezondheid  binnen Tinten  Kaderbrief 2019:  Vanuit Visie van Nussbaum en Huber vindt de Transformatie op inhoud plaats speerpunt is het integreren van ‘positieve gezondheid’.  Doel om concept vanuit onze Visie toe te passen in alle strategische programma’s zoals ‘Trots op je Werk’, collectieve activiteiten, HR-beleid en verder integreren in denken en doen.                         Hoe krijgen we Tinten in beweging?                        Wat hebben medewerkers hierin nodig?                        Welke acties zijn nodig op strategisch niveau?                        Wat zijn de risico’s en hoe kunnen we die voorkomen?      </vt:lpstr>
      <vt:lpstr>PowerPoint-presentatie</vt:lpstr>
      <vt:lpstr> Focus op mens als geheel, veerkracht en betekenis                              </vt:lpstr>
      <vt:lpstr>Wat kan de waarde van deze benadering zijn: </vt:lpstr>
      <vt:lpstr>   Positieve Gezondheid  versus Zelfredzaamheid-Matrix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Impuls 2018</dc:title>
  <dc:creator>Marieke de Vries</dc:creator>
  <cp:lastModifiedBy>Annet Lammersen - Impuls</cp:lastModifiedBy>
  <cp:revision>132</cp:revision>
  <cp:lastPrinted>2019-06-18T13:41:08Z</cp:lastPrinted>
  <dcterms:created xsi:type="dcterms:W3CDTF">2018-07-24T13:44:21Z</dcterms:created>
  <dcterms:modified xsi:type="dcterms:W3CDTF">2019-07-15T14:17:27Z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eSynDocOpportunityDesc">
    <vt:lpwstr>
    </vt:lpwstr>
  </property>
  <property fmtid="{D5CDD505-2E9C-101B-9397-08002B2CF9AE}" pid="3" name="eSynDocOpportunityID">
    <vt:lpwstr>
    </vt:lpwstr>
  </property>
  <property fmtid="{D5CDD505-2E9C-101B-9397-08002B2CF9AE}" pid="4" name="eSynDocAttachmentID">
    <vt:lpwstr>{fbe875ec-a57c-4d17-b9e7-e1b24422ddc9}</vt:lpwstr>
  </property>
  <property fmtid="{D5CDD505-2E9C-101B-9397-08002B2CF9AE}" pid="5" name="eSynDocContactDesc">
    <vt:lpwstr>
    </vt:lpwstr>
  </property>
  <property fmtid="{D5CDD505-2E9C-101B-9397-08002B2CF9AE}" pid="6" name="eSynDocAccountDesc">
    <vt:lpwstr>Tintranet</vt:lpwstr>
  </property>
  <property fmtid="{D5CDD505-2E9C-101B-9397-08002B2CF9AE}" pid="7" name="eSynDocProjectDesc">
    <vt:lpwstr>
    </vt:lpwstr>
  </property>
  <property fmtid="{D5CDD505-2E9C-101B-9397-08002B2CF9AE}" pid="8" name="eSynDocTransactionDesc">
    <vt:lpwstr>
    </vt:lpwstr>
  </property>
  <property fmtid="{D5CDD505-2E9C-101B-9397-08002B2CF9AE}" pid="9" name="eSynDocSerialDesc">
    <vt:lpwstr>
    </vt:lpwstr>
  </property>
  <property fmtid="{D5CDD505-2E9C-101B-9397-08002B2CF9AE}" pid="10" name="eSynDocItemDesc">
    <vt:lpwstr>
    </vt:lpwstr>
  </property>
  <property fmtid="{D5CDD505-2E9C-101B-9397-08002B2CF9AE}" pid="11" name="eSynDocResourceDesc">
    <vt:lpwstr>
    </vt:lpwstr>
  </property>
  <property fmtid="{D5CDD505-2E9C-101B-9397-08002B2CF9AE}" pid="12" name="eSynTransactionEntryKey">
    <vt:lpwstr>
    </vt:lpwstr>
  </property>
  <property fmtid="{D5CDD505-2E9C-101B-9397-08002B2CF9AE}" pid="13" name="eSynDocVersionStartDate">
    <vt:lpwstr>
    </vt:lpwstr>
  </property>
  <property fmtid="{D5CDD505-2E9C-101B-9397-08002B2CF9AE}" pid="14" name="eSynDocVersion">
    <vt:lpwstr>
    </vt:lpwstr>
  </property>
  <property fmtid="{D5CDD505-2E9C-101B-9397-08002B2CF9AE}" pid="15" name="eSynDocAttachFileName">
    <vt:lpwstr>Powerpoint_Impuls_leeg.potx</vt:lpwstr>
  </property>
  <property fmtid="{D5CDD505-2E9C-101B-9397-08002B2CF9AE}" pid="16" name="eSynDocSummary">
    <vt:lpwstr>Powerpoint IMPULS</vt:lpwstr>
  </property>
  <property fmtid="{D5CDD505-2E9C-101B-9397-08002B2CF9AE}" pid="17" name="eSynDocPublish">
    <vt:lpwstr>1</vt:lpwstr>
  </property>
  <property fmtid="{D5CDD505-2E9C-101B-9397-08002B2CF9AE}" pid="18" name="eSynDocTypeID">
    <vt:lpwstr>208</vt:lpwstr>
  </property>
  <property fmtid="{D5CDD505-2E9C-101B-9397-08002B2CF9AE}" pid="19" name="eSynDocSerialNumber">
    <vt:lpwstr>
    </vt:lpwstr>
  </property>
  <property fmtid="{D5CDD505-2E9C-101B-9397-08002B2CF9AE}" pid="20" name="eSynDocSubject">
    <vt:lpwstr>Powerpoint IMPULS</vt:lpwstr>
  </property>
  <property fmtid="{D5CDD505-2E9C-101B-9397-08002B2CF9AE}" pid="21" name="eSynDocItem">
    <vt:lpwstr>
    </vt:lpwstr>
  </property>
  <property fmtid="{D5CDD505-2E9C-101B-9397-08002B2CF9AE}" pid="22" name="eSynDocAcctContact">
    <vt:lpwstr>
    </vt:lpwstr>
  </property>
  <property fmtid="{D5CDD505-2E9C-101B-9397-08002B2CF9AE}" pid="23" name="eSynDocContactID">
    <vt:lpwstr>
    </vt:lpwstr>
  </property>
  <property fmtid="{D5CDD505-2E9C-101B-9397-08002B2CF9AE}" pid="24" name="eSynDocAccount">
    <vt:lpwstr>900000</vt:lpwstr>
  </property>
  <property fmtid="{D5CDD505-2E9C-101B-9397-08002B2CF9AE}" pid="25" name="eSynDocResource">
    <vt:lpwstr>
    </vt:lpwstr>
  </property>
  <property fmtid="{D5CDD505-2E9C-101B-9397-08002B2CF9AE}" pid="26" name="eSynDocProjectNr">
    <vt:lpwstr>
    </vt:lpwstr>
  </property>
  <property fmtid="{D5CDD505-2E9C-101B-9397-08002B2CF9AE}" pid="27" name="eSynDocSecurity">
    <vt:lpwstr>10</vt:lpwstr>
  </property>
  <property fmtid="{D5CDD505-2E9C-101B-9397-08002B2CF9AE}" pid="28" name="eSynDocAssortment">
    <vt:lpwstr>
    </vt:lpwstr>
  </property>
  <property fmtid="{D5CDD505-2E9C-101B-9397-08002B2CF9AE}" pid="29" name="eSynDocLanguageCode">
    <vt:lpwstr>
    </vt:lpwstr>
  </property>
  <property fmtid="{D5CDD505-2E9C-101B-9397-08002B2CF9AE}" pid="30" name="eSynDocDivisionDesc">
    <vt:lpwstr>
    </vt:lpwstr>
  </property>
  <property fmtid="{D5CDD505-2E9C-101B-9397-08002B2CF9AE}" pid="31" name="eSynDocDivision">
    <vt:lpwstr>
    </vt:lpwstr>
  </property>
  <property fmtid="{D5CDD505-2E9C-101B-9397-08002B2CF9AE}" pid="32" name="eSynDocParentDocument">
    <vt:lpwstr>
    </vt:lpwstr>
  </property>
  <property fmtid="{D5CDD505-2E9C-101B-9397-08002B2CF9AE}" pid="33" name="eSynDocSubCategory">
    <vt:lpwstr>
    </vt:lpwstr>
  </property>
  <property fmtid="{D5CDD505-2E9C-101B-9397-08002B2CF9AE}" pid="34" name="eSynDocCategoryID">
    <vt:lpwstr>
    </vt:lpwstr>
  </property>
  <property fmtid="{D5CDD505-2E9C-101B-9397-08002B2CF9AE}" pid="35" name="eSynDocGroupDesc">
    <vt:lpwstr>Documenten uit back-office</vt:lpwstr>
  </property>
  <property fmtid="{D5CDD505-2E9C-101B-9397-08002B2CF9AE}" pid="36" name="eSynDocGroupID">
    <vt:lpwstr>0</vt:lpwstr>
  </property>
  <property fmtid="{D5CDD505-2E9C-101B-9397-08002B2CF9AE}" pid="37" name="eSynDocHID">
    <vt:lpwstr>67847</vt:lpwstr>
  </property>
  <property fmtid="{D5CDD505-2E9C-101B-9397-08002B2CF9AE}" pid="38" name="eSynCleanUp07/24/2018 15:44:19">
    <vt:i4>1</vt:i4>
  </property>
  <property fmtid="{D5CDD505-2E9C-101B-9397-08002B2CF9AE}" pid="39" name="ContentTypeId">
    <vt:lpwstr>0x0101007EA48F44DC4FA74280D9B09FA1F19ACC</vt:lpwstr>
  </property>
</Properties>
</file>