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46"/>
  </p:notesMasterIdLst>
  <p:handoutMasterIdLst>
    <p:handoutMasterId r:id="rId47"/>
  </p:handoutMasterIdLst>
  <p:sldIdLst>
    <p:sldId id="280" r:id="rId2"/>
    <p:sldId id="294" r:id="rId3"/>
    <p:sldId id="295" r:id="rId4"/>
    <p:sldId id="334" r:id="rId5"/>
    <p:sldId id="290" r:id="rId6"/>
    <p:sldId id="293" r:id="rId7"/>
    <p:sldId id="305" r:id="rId8"/>
    <p:sldId id="320" r:id="rId9"/>
    <p:sldId id="297" r:id="rId10"/>
    <p:sldId id="303" r:id="rId11"/>
    <p:sldId id="304" r:id="rId12"/>
    <p:sldId id="306" r:id="rId13"/>
    <p:sldId id="335" r:id="rId14"/>
    <p:sldId id="310" r:id="rId15"/>
    <p:sldId id="307" r:id="rId16"/>
    <p:sldId id="308" r:id="rId17"/>
    <p:sldId id="309" r:id="rId18"/>
    <p:sldId id="311" r:id="rId19"/>
    <p:sldId id="312" r:id="rId20"/>
    <p:sldId id="313" r:id="rId21"/>
    <p:sldId id="314" r:id="rId22"/>
    <p:sldId id="315" r:id="rId23"/>
    <p:sldId id="316" r:id="rId24"/>
    <p:sldId id="317" r:id="rId25"/>
    <p:sldId id="318" r:id="rId26"/>
    <p:sldId id="319" r:id="rId27"/>
    <p:sldId id="302" r:id="rId28"/>
    <p:sldId id="298" r:id="rId29"/>
    <p:sldId id="299" r:id="rId30"/>
    <p:sldId id="300" r:id="rId31"/>
    <p:sldId id="301" r:id="rId32"/>
    <p:sldId id="266" r:id="rId33"/>
    <p:sldId id="321" r:id="rId34"/>
    <p:sldId id="323" r:id="rId35"/>
    <p:sldId id="324" r:id="rId36"/>
    <p:sldId id="325" r:id="rId37"/>
    <p:sldId id="326" r:id="rId38"/>
    <p:sldId id="327" r:id="rId39"/>
    <p:sldId id="328" r:id="rId40"/>
    <p:sldId id="329" r:id="rId41"/>
    <p:sldId id="330" r:id="rId42"/>
    <p:sldId id="331" r:id="rId43"/>
    <p:sldId id="332" r:id="rId44"/>
    <p:sldId id="333" r:id="rId45"/>
  </p:sldIdLst>
  <p:sldSz cx="9144000" cy="6858000" type="screen4x3"/>
  <p:notesSz cx="9926638" cy="6797675"/>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p15:clr>
            <a:srgbClr val="A4A3A4"/>
          </p15:clr>
        </p15:guide>
        <p15:guide id="2" orient="horz" pos="3871">
          <p15:clr>
            <a:srgbClr val="A4A3A4"/>
          </p15:clr>
        </p15:guide>
        <p15:guide id="3" pos="2880">
          <p15:clr>
            <a:srgbClr val="A4A3A4"/>
          </p15:clr>
        </p15:guide>
        <p15:guide id="4" pos="310">
          <p15:clr>
            <a:srgbClr val="A4A3A4"/>
          </p15:clr>
        </p15:guide>
        <p15:guide id="5" pos="5498">
          <p15:clr>
            <a:srgbClr val="A4A3A4"/>
          </p15:clr>
        </p15:guide>
        <p15:guide id="6" orient="horz" pos="1026">
          <p15:clr>
            <a:srgbClr val="A4A3A4"/>
          </p15:clr>
        </p15:guide>
        <p15:guide id="7" pos="55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41">
          <p15:clr>
            <a:srgbClr val="A4A3A4"/>
          </p15:clr>
        </p15:guide>
        <p15:guide id="4"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p:cViewPr varScale="1">
        <p:scale>
          <a:sx n="91" d="100"/>
          <a:sy n="91" d="100"/>
        </p:scale>
        <p:origin x="1704" y="184"/>
      </p:cViewPr>
      <p:guideLst>
        <p:guide orient="horz" pos="1013"/>
        <p:guide orient="horz" pos="3871"/>
        <p:guide pos="2880"/>
        <p:guide pos="310"/>
        <p:guide pos="5498"/>
        <p:guide orient="horz" pos="1026"/>
        <p:guide pos="5545"/>
      </p:guideLst>
    </p:cSldViewPr>
  </p:slideViewPr>
  <p:outlineViewPr>
    <p:cViewPr>
      <p:scale>
        <a:sx n="33" d="100"/>
        <a:sy n="33" d="100"/>
      </p:scale>
      <p:origin x="0" y="-9472"/>
    </p:cViewPr>
  </p:outlineViewPr>
  <p:notesTextViewPr>
    <p:cViewPr>
      <p:scale>
        <a:sx n="100" d="100"/>
        <a:sy n="100" d="100"/>
      </p:scale>
      <p:origin x="0" y="0"/>
    </p:cViewPr>
  </p:notesTextViewPr>
  <p:notesViewPr>
    <p:cSldViewPr>
      <p:cViewPr varScale="1">
        <p:scale>
          <a:sx n="62" d="100"/>
          <a:sy n="62" d="100"/>
        </p:scale>
        <p:origin x="-2626" y="-77"/>
      </p:cViewPr>
      <p:guideLst>
        <p:guide orient="horz" pos="2880"/>
        <p:guide pos="2160"/>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DE7F393C-6EC8-45EA-8A7B-CAE425F76153}" type="datetimeFigureOut">
              <a:rPr lang="nl-NL" smtClean="0"/>
              <a:pPr/>
              <a:t>06-02-19</a:t>
            </a:fld>
            <a:endParaRPr lang="nl-NL" dirty="0"/>
          </a:p>
        </p:txBody>
      </p:sp>
      <p:sp>
        <p:nvSpPr>
          <p:cNvPr id="4" name="Tijdelijke aanduiding voor voettekst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6F57E2F9-E7B3-403F-BF57-C22921875C4F}" type="slidenum">
              <a:rPr lang="nl-NL" smtClean="0"/>
              <a:pPr/>
              <a:t>‹nr.›</a:t>
            </a:fld>
            <a:endParaRPr lang="nl-NL" dirty="0"/>
          </a:p>
        </p:txBody>
      </p:sp>
    </p:spTree>
    <p:extLst>
      <p:ext uri="{BB962C8B-B14F-4D97-AF65-F5344CB8AC3E}">
        <p14:creationId xmlns:p14="http://schemas.microsoft.com/office/powerpoint/2010/main" val="16998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7CAC0B33-3943-42F1-973C-9CDD51C76BBD}" type="datetimeFigureOut">
              <a:rPr lang="nl-NL" smtClean="0"/>
              <a:pPr/>
              <a:t>06-02-19</a:t>
            </a:fld>
            <a:endParaRPr lang="nl-NL" dirty="0"/>
          </a:p>
        </p:txBody>
      </p:sp>
      <p:sp>
        <p:nvSpPr>
          <p:cNvPr id="4" name="Tijdelijke aanduiding voor dia-afbeelding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18057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30</a:t>
            </a:fld>
            <a:endParaRPr lang="nl-NL" dirty="0"/>
          </a:p>
        </p:txBody>
      </p:sp>
    </p:spTree>
    <p:extLst>
      <p:ext uri="{BB962C8B-B14F-4D97-AF65-F5344CB8AC3E}">
        <p14:creationId xmlns:p14="http://schemas.microsoft.com/office/powerpoint/2010/main" val="192742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met ruimte voor eigen foto">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 name="Groep 8"/>
          <p:cNvGrpSpPr>
            <a:grpSpLocks noSelect="1"/>
          </p:cNvGrpSpPr>
          <p:nvPr userDrawn="1"/>
        </p:nvGrpSpPr>
        <p:grpSpPr bwMode="black">
          <a:xfrm>
            <a:off x="182563" y="108649"/>
            <a:ext cx="2563812"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8949"/>
            <a:ext cx="7344000" cy="1836000"/>
          </a:xfrm>
        </p:spPr>
        <p:txBody>
          <a:bodyPr anchor="t" anchorCtr="0"/>
          <a:lstStyle>
            <a:lvl1pPr algn="l">
              <a:defRPr sz="5500">
                <a:solidFill>
                  <a:schemeClr val="bg1"/>
                </a:solidFill>
              </a:defRPr>
            </a:lvl1pPr>
          </a:lstStyle>
          <a:p>
            <a:r>
              <a:rPr lang="nl-NL" noProof="1" smtClean="0"/>
              <a:t>Titel</a:t>
            </a:r>
            <a:endParaRPr lang="nl-NL" noProof="1"/>
          </a:p>
        </p:txBody>
      </p:sp>
      <p:sp>
        <p:nvSpPr>
          <p:cNvPr id="3" name="Ondertitel 2"/>
          <p:cNvSpPr>
            <a:spLocks noGrp="1" noSelect="1"/>
          </p:cNvSpPr>
          <p:nvPr userDrawn="1">
            <p:ph type="subTitle" idx="1" hasCustomPrompt="1"/>
          </p:nvPr>
        </p:nvSpPr>
        <p:spPr bwMode="gray">
          <a:xfrm>
            <a:off x="981045" y="3603786"/>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jaar / subtitel</a:t>
            </a:r>
            <a:endParaRPr lang="nl-NL" noProof="1"/>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2B73D82E-34C7-4443-9795-4B5B5DED72AE}" type="datetime1">
              <a:rPr lang="nl-NL" noProof="1" smtClean="0"/>
              <a:t>06-02-19</a:t>
            </a:fld>
            <a:endParaRPr lang="nl-NL" noProof="1"/>
          </a:p>
        </p:txBody>
      </p:sp>
      <p:sp>
        <p:nvSpPr>
          <p:cNvPr id="33" name="Afgeronde rechthoek 32"/>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smtClean="0">
                <a:solidFill>
                  <a:schemeClr val="tx1"/>
                </a:solidFill>
              </a:rPr>
              <a:t>Deze dia  is zo gemaakt dat je zelf een afbeelding kan invoegen. </a:t>
            </a:r>
          </a:p>
          <a:p>
            <a:pPr algn="l"/>
            <a:endParaRPr lang="nl-NL" sz="1000" noProof="1" smtClean="0">
              <a:solidFill>
                <a:schemeClr val="tx1"/>
              </a:solidFill>
            </a:endParaRPr>
          </a:p>
          <a:p>
            <a:pPr algn="l"/>
            <a:r>
              <a:rPr lang="nl-NL" sz="1000" noProof="1" smtClean="0">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smtClean="0">
              <a:solidFill>
                <a:schemeClr val="tx1"/>
              </a:solidFill>
            </a:endParaRPr>
          </a:p>
          <a:p>
            <a:pPr algn="l"/>
            <a:r>
              <a:rPr lang="nl-NL" sz="1000" noProof="1" smtClean="0">
                <a:solidFill>
                  <a:schemeClr val="tx1"/>
                </a:solidFill>
              </a:rPr>
              <a:t>Klik niet op Overal toepassen omdat de afbeelding dan op alle dia’s komt. Met ctrl + z kan je dit ongedaan maken.</a:t>
            </a:r>
          </a:p>
          <a:p>
            <a:pPr algn="l"/>
            <a:endParaRPr lang="nl-NL" sz="1000" noProof="1" smtClean="0">
              <a:solidFill>
                <a:schemeClr val="tx1"/>
              </a:solidFill>
            </a:endParaRPr>
          </a:p>
          <a:p>
            <a:pPr algn="l"/>
            <a:r>
              <a:rPr lang="nl-NL" sz="1000" noProof="1" smtClean="0">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smtClean="0"/>
              <a:t>Titel</a:t>
            </a:r>
            <a:endParaRPr lang="nl-NL" noProof="1"/>
          </a:p>
        </p:txBody>
      </p:sp>
      <p:sp>
        <p:nvSpPr>
          <p:cNvPr id="3" name="Tijdelijke aanduiding voor datum 2"/>
          <p:cNvSpPr>
            <a:spLocks noGrp="1" noSelect="1"/>
          </p:cNvSpPr>
          <p:nvPr>
            <p:ph type="dt" sz="half" idx="10"/>
          </p:nvPr>
        </p:nvSpPr>
        <p:spPr bwMode="gray"/>
        <p:txBody>
          <a:bodyPr/>
          <a:lstStyle/>
          <a:p>
            <a:fld id="{1A77BA14-42C5-46AA-9FAD-892BA193696F}" type="datetime1">
              <a:rPr lang="nl-NL" smtClean="0"/>
              <a:t>06-02-19</a:t>
            </a:fld>
            <a:endParaRPr lang="nl-NL" dirty="0"/>
          </a:p>
        </p:txBody>
      </p:sp>
      <p:sp>
        <p:nvSpPr>
          <p:cNvPr id="4" name="Tijdelijke aanduiding voor voettekst 3"/>
          <p:cNvSpPr>
            <a:spLocks noGrp="1" noSelect="1"/>
          </p:cNvSpPr>
          <p:nvPr>
            <p:ph type="ftr" sz="quarter" idx="11"/>
          </p:nvPr>
        </p:nvSpPr>
        <p:spPr bwMode="gray"/>
        <p:txBody>
          <a:bodyPr/>
          <a:lstStyle/>
          <a:p>
            <a:r>
              <a:rPr lang="nl-NL" dirty="0" smtClean="0"/>
              <a:t>Via Invoegen | Koptekst en voettekst kunt u de tekst wijzigen</a:t>
            </a:r>
            <a:endParaRPr lang="nl-NL" dirty="0"/>
          </a:p>
        </p:txBody>
      </p:sp>
      <p:sp>
        <p:nvSpPr>
          <p:cNvPr id="5" name="Tijdelijke aanduiding voor dianummer 4"/>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D87E8CE-33A9-43EE-B25B-F09963B573BA}" type="datetime1">
              <a:rPr lang="nl-NL" smtClean="0"/>
              <a:t>06-02-19</a:t>
            </a:fld>
            <a:endParaRPr lang="nl-NL" dirty="0"/>
          </a:p>
        </p:txBody>
      </p:sp>
      <p:sp>
        <p:nvSpPr>
          <p:cNvPr id="3" name="Tijdelijke aanduiding voor voettekst 2"/>
          <p:cNvSpPr>
            <a:spLocks noGrp="1" noSelect="1"/>
          </p:cNvSpPr>
          <p:nvPr>
            <p:ph type="ftr" sz="quarter" idx="11"/>
          </p:nvPr>
        </p:nvSpPr>
        <p:spPr bwMode="gray"/>
        <p:txBody>
          <a:bodyPr/>
          <a:lstStyle/>
          <a:p>
            <a:r>
              <a:rPr lang="nl-NL" dirty="0" smtClean="0"/>
              <a:t>Via Invoegen | Koptekst en voettekst kunt u de tekst wijzigen</a:t>
            </a:r>
            <a:endParaRPr lang="nl-NL" dirty="0"/>
          </a:p>
        </p:txBody>
      </p:sp>
      <p:sp>
        <p:nvSpPr>
          <p:cNvPr id="4" name="Tijdelijke aanduiding voor dianummer 3"/>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1BCA4B4-8389-46FE-AE0C-0A1FAFD8F720}" type="datetime1">
              <a:rPr lang="nl-NL" smtClean="0"/>
              <a:t>06-02-19</a:t>
            </a:fld>
            <a:endParaRPr lang="nl-NL" dirty="0"/>
          </a:p>
        </p:txBody>
      </p:sp>
      <p:sp>
        <p:nvSpPr>
          <p:cNvPr id="3" name="Tijdelijke aanduiding voor voettekst 2"/>
          <p:cNvSpPr>
            <a:spLocks noGrp="1" noSelect="1"/>
          </p:cNvSpPr>
          <p:nvPr>
            <p:ph type="ftr" sz="quarter" idx="11"/>
          </p:nvPr>
        </p:nvSpPr>
        <p:spPr bwMode="gray"/>
        <p:txBody>
          <a:bodyPr/>
          <a:lstStyle/>
          <a:p>
            <a:r>
              <a:rPr lang="nl-NL" dirty="0" smtClean="0"/>
              <a:t>Via Invoegen | Koptekst en voettekst kunt u de tekst wijzigen</a:t>
            </a:r>
            <a:endParaRPr lang="nl-NL" dirty="0"/>
          </a:p>
        </p:txBody>
      </p:sp>
      <p:sp>
        <p:nvSpPr>
          <p:cNvPr id="4" name="Tijdelijke aanduiding voor dianummer 3"/>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smtClean="0"/>
              <a:t>Titel</a:t>
            </a:r>
            <a:endParaRPr lang="nl-NL" noProof="1"/>
          </a:p>
        </p:txBody>
      </p:sp>
      <p:sp>
        <p:nvSpPr>
          <p:cNvPr id="3" name="Tijdelijke aanduiding voor inhoud 2"/>
          <p:cNvSpPr>
            <a:spLocks noGrp="1" noSelect="1"/>
          </p:cNvSpPr>
          <p:nvPr>
            <p:ph idx="1"/>
          </p:nvPr>
        </p:nvSpPr>
        <p:spPr bwMode="gray"/>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4" name="Tijdelijke aanduiding voor datum 3"/>
          <p:cNvSpPr>
            <a:spLocks noGrp="1" noSelect="1"/>
          </p:cNvSpPr>
          <p:nvPr>
            <p:ph type="dt" sz="half" idx="10"/>
          </p:nvPr>
        </p:nvSpPr>
        <p:spPr bwMode="gray"/>
        <p:txBody>
          <a:bodyPr/>
          <a:lstStyle/>
          <a:p>
            <a:fld id="{71936F60-D347-4247-AE22-ECCF67410F82}" type="datetime1">
              <a:rPr lang="nl-NL" smtClean="0"/>
              <a:t>06-02-19</a:t>
            </a:fld>
            <a:endParaRPr lang="nl-NL" dirty="0"/>
          </a:p>
        </p:txBody>
      </p:sp>
      <p:sp>
        <p:nvSpPr>
          <p:cNvPr id="5" name="Tijdelijke aanduiding voor voettekst 4"/>
          <p:cNvSpPr>
            <a:spLocks noGrp="1" noSelect="1"/>
          </p:cNvSpPr>
          <p:nvPr>
            <p:ph type="ftr" sz="quarter" idx="11"/>
          </p:nvPr>
        </p:nvSpPr>
        <p:spPr bwMode="gray"/>
        <p:txBody>
          <a:bodyPr/>
          <a:lstStyle/>
          <a:p>
            <a:r>
              <a:rPr lang="nl-NL" dirty="0" smtClean="0"/>
              <a:t>Via Invoegen | Koptekst en voettekst kunt u de tekst wijzigen</a:t>
            </a:r>
            <a:endParaRPr lang="nl-NL" dirty="0"/>
          </a:p>
        </p:txBody>
      </p:sp>
      <p:sp>
        <p:nvSpPr>
          <p:cNvPr id="6" name="Tijdelijke aanduiding voor dianummer 5"/>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0"/>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grpSp>
        <p:nvGrpSpPr>
          <p:cNvPr id="5" name="Groep 4"/>
          <p:cNvGrpSpPr>
            <a:grpSpLocks noSelect="1"/>
          </p:cNvGrpSpPr>
          <p:nvPr userDrawn="1"/>
        </p:nvGrpSpPr>
        <p:grpSpPr bwMode="black">
          <a:xfrm>
            <a:off x="182563" y="163513"/>
            <a:ext cx="2563812"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0071"/>
            <a:ext cx="7344000" cy="1836000"/>
          </a:xfrm>
        </p:spPr>
        <p:txBody>
          <a:bodyPr anchor="t" anchorCtr="0"/>
          <a:lstStyle>
            <a:lvl1pPr algn="l">
              <a:defRPr sz="5500">
                <a:solidFill>
                  <a:schemeClr val="bg1"/>
                </a:solidFill>
              </a:defRPr>
            </a:lvl1pPr>
          </a:lstStyle>
          <a:p>
            <a:r>
              <a:rPr lang="nl-NL" noProof="1" smtClean="0"/>
              <a:t>Titel</a:t>
            </a:r>
            <a:endParaRPr lang="nl-NL" noProof="1"/>
          </a:p>
        </p:txBody>
      </p:sp>
      <p:sp>
        <p:nvSpPr>
          <p:cNvPr id="3" name="Ondertitel 2"/>
          <p:cNvSpPr>
            <a:spLocks noGrp="1" noSelect="1"/>
          </p:cNvSpPr>
          <p:nvPr userDrawn="1">
            <p:ph type="subTitle" idx="1" hasCustomPrompt="1"/>
          </p:nvPr>
        </p:nvSpPr>
        <p:spPr bwMode="gray">
          <a:xfrm>
            <a:off x="981045" y="3594908"/>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jaar / subtitel</a:t>
            </a:r>
            <a:endParaRPr lang="nl-NL" noProof="1"/>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50B920D6-429A-4D24-80D4-83EA9CF7A845}" type="datetime1">
              <a:rPr lang="nl-NL" noProof="1" smtClean="0"/>
              <a:t>06-02-19</a:t>
            </a:fld>
            <a:endParaRPr lang="nl-NL" noProof="1"/>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8"/>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noSelect="1"/>
          </p:cNvSpPr>
          <p:nvPr userDrawn="1">
            <p:ph type="subTitle" idx="1" hasCustomPrompt="1"/>
          </p:nvPr>
        </p:nvSpPr>
        <p:spPr bwMode="gray">
          <a:xfrm>
            <a:off x="981045" y="2752261"/>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Subtitel</a:t>
            </a:r>
            <a:endParaRPr lang="nl-NL" noProof="1"/>
          </a:p>
        </p:txBody>
      </p:sp>
      <p:sp>
        <p:nvSpPr>
          <p:cNvPr id="2" name="Titel 1"/>
          <p:cNvSpPr>
            <a:spLocks noGrp="1" noSelect="1"/>
          </p:cNvSpPr>
          <p:nvPr userDrawn="1">
            <p:ph type="ctrTitle" hasCustomPrompt="1"/>
          </p:nvPr>
        </p:nvSpPr>
        <p:spPr bwMode="gray">
          <a:xfrm>
            <a:off x="981045" y="1758949"/>
            <a:ext cx="7344000" cy="1039967"/>
          </a:xfrm>
        </p:spPr>
        <p:txBody>
          <a:bodyPr anchor="t" anchorCtr="0"/>
          <a:lstStyle>
            <a:lvl1pPr algn="l">
              <a:defRPr sz="5500">
                <a:solidFill>
                  <a:schemeClr val="bg1"/>
                </a:solidFill>
              </a:defRPr>
            </a:lvl1pPr>
          </a:lstStyle>
          <a:p>
            <a:r>
              <a:rPr lang="nl-NL" noProof="1" smtClean="0"/>
              <a:t>Titel</a:t>
            </a:r>
            <a:endParaRPr lang="nl-NL" noProof="1"/>
          </a:p>
        </p:txBody>
      </p:sp>
      <p:grpSp>
        <p:nvGrpSpPr>
          <p:cNvPr id="31" name="Groep 4"/>
          <p:cNvGrpSpPr>
            <a:grpSpLocks noSelect="1"/>
          </p:cNvGrpSpPr>
          <p:nvPr userDrawn="1"/>
        </p:nvGrpSpPr>
        <p:grpSpPr bwMode="black">
          <a:xfrm>
            <a:off x="182563" y="163513"/>
            <a:ext cx="2563812"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4337934" y="2053441"/>
            <a:ext cx="4464000" cy="4428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6" name="Tijdelijke aanduiding voor afbeelding 5"/>
          <p:cNvSpPr>
            <a:spLocks noGrp="1" noSelect="1"/>
          </p:cNvSpPr>
          <p:nvPr>
            <p:ph type="pic" sz="quarter" idx="10" hasCustomPrompt="1"/>
          </p:nvPr>
        </p:nvSpPr>
        <p:spPr bwMode="gray">
          <a:xfrm>
            <a:off x="820800" y="2124000"/>
            <a:ext cx="3268800" cy="4248000"/>
          </a:xfrm>
        </p:spPr>
        <p:txBody>
          <a:bodyPr/>
          <a:lstStyle>
            <a:lvl1pPr marL="0" indent="0">
              <a:buNone/>
              <a:defRPr b="0" baseline="0"/>
            </a:lvl1pPr>
          </a:lstStyle>
          <a:p>
            <a:r>
              <a:rPr lang="nl-NL" dirty="0" smtClean="0"/>
              <a:t>Afbeelding formaat: 367 x 476 pixels.</a:t>
            </a:r>
            <a:endParaRPr lang="nl-NL" dirty="0"/>
          </a:p>
        </p:txBody>
      </p:sp>
      <p:sp>
        <p:nvSpPr>
          <p:cNvPr id="2" name="Tijdelijke aanduiding voor datum 1"/>
          <p:cNvSpPr>
            <a:spLocks noGrp="1" noSelect="1"/>
          </p:cNvSpPr>
          <p:nvPr>
            <p:ph type="dt" sz="half" idx="11"/>
          </p:nvPr>
        </p:nvSpPr>
        <p:spPr bwMode="gray"/>
        <p:txBody>
          <a:bodyPr/>
          <a:lstStyle/>
          <a:p>
            <a:fld id="{FCBAE101-7B56-4F70-B433-BCD6A308CBE8}" type="datetime1">
              <a:rPr lang="nl-NL" smtClean="0"/>
              <a:t>06-02-19</a:t>
            </a:fld>
            <a:endParaRPr lang="nl-NL" dirty="0"/>
          </a:p>
        </p:txBody>
      </p:sp>
      <p:sp>
        <p:nvSpPr>
          <p:cNvPr id="4" name="Tijdelijke aanduiding voor voettekst 3"/>
          <p:cNvSpPr>
            <a:spLocks noGrp="1" noSelect="1"/>
          </p:cNvSpPr>
          <p:nvPr>
            <p:ph type="ftr" sz="quarter" idx="12"/>
          </p:nvPr>
        </p:nvSpPr>
        <p:spPr bwMode="gray"/>
        <p:txBody>
          <a:bodyPr/>
          <a:lstStyle/>
          <a:p>
            <a:r>
              <a:rPr lang="nl-NL" dirty="0" smtClean="0"/>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6689901" y="2053441"/>
            <a:ext cx="2088000" cy="4176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6" name="Tijdelijke aanduiding voor afbeelding 5"/>
          <p:cNvSpPr>
            <a:spLocks noGrp="1" noSelect="1"/>
          </p:cNvSpPr>
          <p:nvPr>
            <p:ph type="pic" sz="quarter" idx="10" hasCustomPrompt="1"/>
          </p:nvPr>
        </p:nvSpPr>
        <p:spPr bwMode="gray">
          <a:xfrm>
            <a:off x="766800" y="2124000"/>
            <a:ext cx="5720400" cy="3812400"/>
          </a:xfrm>
        </p:spPr>
        <p:txBody>
          <a:bodyPr/>
          <a:lstStyle>
            <a:lvl1pPr marL="0" indent="0">
              <a:buNone/>
              <a:defRPr b="0" baseline="0"/>
            </a:lvl1pPr>
          </a:lstStyle>
          <a:p>
            <a:r>
              <a:rPr lang="nl-NL" dirty="0" smtClean="0"/>
              <a:t>Afbeelding formaat: 641 x 427 pixels.</a:t>
            </a:r>
            <a:endParaRPr lang="nl-NL" dirty="0"/>
          </a:p>
        </p:txBody>
      </p:sp>
      <p:sp>
        <p:nvSpPr>
          <p:cNvPr id="2" name="Tijdelijke aanduiding voor datum 1"/>
          <p:cNvSpPr>
            <a:spLocks noGrp="1" noSelect="1"/>
          </p:cNvSpPr>
          <p:nvPr>
            <p:ph type="dt" sz="half" idx="11"/>
          </p:nvPr>
        </p:nvSpPr>
        <p:spPr bwMode="gray"/>
        <p:txBody>
          <a:bodyPr/>
          <a:lstStyle/>
          <a:p>
            <a:fld id="{FE38F4F4-8539-4950-8887-781FE15DA1C9}" type="datetime1">
              <a:rPr lang="nl-NL" smtClean="0"/>
              <a:t>06-02-19</a:t>
            </a:fld>
            <a:endParaRPr lang="nl-NL" dirty="0"/>
          </a:p>
        </p:txBody>
      </p:sp>
      <p:sp>
        <p:nvSpPr>
          <p:cNvPr id="4" name="Tijdelijke aanduiding voor voettekst 3"/>
          <p:cNvSpPr>
            <a:spLocks noGrp="1" noSelect="1"/>
          </p:cNvSpPr>
          <p:nvPr>
            <p:ph type="ftr" sz="quarter" idx="12"/>
          </p:nvPr>
        </p:nvSpPr>
        <p:spPr bwMode="gray"/>
        <p:txBody>
          <a:bodyPr/>
          <a:lstStyle/>
          <a:p>
            <a:r>
              <a:rPr lang="nl-NL" dirty="0" smtClean="0"/>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792000" y="0"/>
            <a:ext cx="4950000" cy="6858000"/>
          </a:xfrm>
        </p:spPr>
        <p:txBody>
          <a:bodyPr/>
          <a:lstStyle>
            <a:lvl1pPr marL="0" indent="0">
              <a:buNone/>
              <a:defRPr b="0" baseline="0"/>
            </a:lvl1pPr>
          </a:lstStyle>
          <a:p>
            <a:r>
              <a:rPr lang="nl-NL" dirty="0" smtClean="0"/>
              <a:t>Afbeelding formaat: 367 x 476 pixels.</a:t>
            </a:r>
            <a:endParaRPr lang="nl-NL" dirty="0"/>
          </a:p>
        </p:txBody>
      </p:sp>
      <p:sp>
        <p:nvSpPr>
          <p:cNvPr id="3" name="Tijdelijke aanduiding voor inhoud 2"/>
          <p:cNvSpPr>
            <a:spLocks noGrp="1" noSelect="1"/>
          </p:cNvSpPr>
          <p:nvPr>
            <p:ph idx="1"/>
          </p:nvPr>
        </p:nvSpPr>
        <p:spPr bwMode="gray">
          <a:xfrm>
            <a:off x="6040767" y="2053441"/>
            <a:ext cx="2736000" cy="4428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2" name="Tijdelijke aanduiding voor datum 1"/>
          <p:cNvSpPr>
            <a:spLocks noGrp="1" noSelect="1"/>
          </p:cNvSpPr>
          <p:nvPr>
            <p:ph type="dt" sz="half" idx="11"/>
          </p:nvPr>
        </p:nvSpPr>
        <p:spPr bwMode="gray"/>
        <p:txBody>
          <a:bodyPr/>
          <a:lstStyle/>
          <a:p>
            <a:fld id="{89DEDE49-9D2D-42AE-A648-4B38FBF7B534}" type="datetime1">
              <a:rPr lang="nl-NL" smtClean="0"/>
              <a:t>06-02-19</a:t>
            </a:fld>
            <a:endParaRPr lang="nl-NL" dirty="0"/>
          </a:p>
        </p:txBody>
      </p:sp>
      <p:sp>
        <p:nvSpPr>
          <p:cNvPr id="4" name="Tijdelijke aanduiding voor voettekst 3"/>
          <p:cNvSpPr>
            <a:spLocks noGrp="1" noSelect="1"/>
          </p:cNvSpPr>
          <p:nvPr>
            <p:ph type="ftr" sz="quarter" idx="12"/>
          </p:nvPr>
        </p:nvSpPr>
        <p:spPr bwMode="gray"/>
        <p:txBody>
          <a:bodyPr/>
          <a:lstStyle/>
          <a:p>
            <a:r>
              <a:rPr lang="nl-NL" dirty="0" smtClean="0"/>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4975971" y="3366000"/>
            <a:ext cx="3816000" cy="27864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11" name="Tijdelijke aanduiding voor inhoud 10"/>
          <p:cNvSpPr>
            <a:spLocks noGrp="1" noSelect="1"/>
          </p:cNvSpPr>
          <p:nvPr>
            <p:ph sz="quarter" idx="14"/>
          </p:nvPr>
        </p:nvSpPr>
        <p:spPr bwMode="gray">
          <a:xfrm>
            <a:off x="781971" y="3366000"/>
            <a:ext cx="3816000" cy="27864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2" name="Tijdelijke aanduiding voor datum 1"/>
          <p:cNvSpPr>
            <a:spLocks noGrp="1" noSelect="1"/>
          </p:cNvSpPr>
          <p:nvPr>
            <p:ph type="dt" sz="half" idx="15"/>
          </p:nvPr>
        </p:nvSpPr>
        <p:spPr bwMode="gray"/>
        <p:txBody>
          <a:bodyPr/>
          <a:lstStyle/>
          <a:p>
            <a:fld id="{2D1277E9-F704-4CFD-B73A-443B538B0297}" type="datetime1">
              <a:rPr lang="nl-NL" smtClean="0"/>
              <a:t>06-02-19</a:t>
            </a:fld>
            <a:endParaRPr lang="nl-NL" dirty="0"/>
          </a:p>
        </p:txBody>
      </p:sp>
      <p:sp>
        <p:nvSpPr>
          <p:cNvPr id="3" name="Tijdelijke aanduiding voor voettekst 2"/>
          <p:cNvSpPr>
            <a:spLocks noGrp="1" noSelect="1"/>
          </p:cNvSpPr>
          <p:nvPr>
            <p:ph type="ftr" sz="quarter" idx="16"/>
          </p:nvPr>
        </p:nvSpPr>
        <p:spPr bwMode="gray"/>
        <p:txBody>
          <a:bodyPr/>
          <a:lstStyle/>
          <a:p>
            <a:r>
              <a:rPr lang="nl-NL" dirty="0" smtClean="0"/>
              <a:t>Via Invoegen | Koptekst en voettekst kunt u de tekst wijzigen</a:t>
            </a:r>
            <a:endParaRPr lang="nl-NL" dirty="0"/>
          </a:p>
        </p:txBody>
      </p:sp>
      <p:sp>
        <p:nvSpPr>
          <p:cNvPr id="4" name="Tijdelijke aanduiding voor dianummer 3"/>
          <p:cNvSpPr>
            <a:spLocks noGrp="1" noSelect="1"/>
          </p:cNvSpPr>
          <p:nvPr>
            <p:ph type="sldNum" sz="quarter" idx="17"/>
          </p:nvPr>
        </p:nvSpPr>
        <p:spPr bwMode="gray"/>
        <p:txBody>
          <a:bodyPr/>
          <a:lstStyle/>
          <a:p>
            <a:r>
              <a:rPr lang="nl-NL" dirty="0" smtClean="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781971" y="1998333"/>
            <a:ext cx="8010000" cy="1143000"/>
          </a:xfrm>
        </p:spPr>
        <p:txBody>
          <a:bodyPr/>
          <a:lstStyle>
            <a:lvl1pPr>
              <a:defRPr/>
            </a:lvl1pPr>
          </a:lstStyle>
          <a:p>
            <a:r>
              <a:rPr lang="nl-NL" dirty="0" smtClean="0"/>
              <a:t>Titel</a:t>
            </a:r>
            <a:endParaRPr lang="nl-N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dia">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smtClean="0">
                <a:solidFill>
                  <a:schemeClr val="tx1"/>
                </a:solidFill>
              </a:rPr>
              <a:t>Deze dia  is zo gemaakt dat je zelf een afbeelding kan invoegen. </a:t>
            </a:r>
          </a:p>
          <a:p>
            <a:pPr algn="l"/>
            <a:endParaRPr lang="nl-NL" sz="1000" noProof="1" smtClean="0">
              <a:solidFill>
                <a:schemeClr val="tx1"/>
              </a:solidFill>
            </a:endParaRPr>
          </a:p>
          <a:p>
            <a:pPr algn="l"/>
            <a:r>
              <a:rPr lang="nl-NL" sz="1000" noProof="1" smtClean="0">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smtClean="0">
              <a:solidFill>
                <a:schemeClr val="tx1"/>
              </a:solidFill>
            </a:endParaRPr>
          </a:p>
          <a:p>
            <a:pPr algn="l"/>
            <a:r>
              <a:rPr lang="nl-NL" sz="1000" noProof="1" smtClean="0">
                <a:solidFill>
                  <a:schemeClr val="tx1"/>
                </a:solidFill>
              </a:rPr>
              <a:t>Klik niet op Overal toepassen omdat de afbeelding dan op alle dia’s komt. Met ctrl + z kan je dit ongedaan maken.</a:t>
            </a:r>
          </a:p>
          <a:p>
            <a:pPr algn="l"/>
            <a:endParaRPr lang="nl-NL" sz="1000" noProof="1" smtClean="0">
              <a:solidFill>
                <a:schemeClr val="tx1"/>
              </a:solidFill>
            </a:endParaRPr>
          </a:p>
          <a:p>
            <a:pPr algn="l"/>
            <a:r>
              <a:rPr lang="nl-NL" sz="1000" noProof="1" smtClean="0">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3" name="Groep 30"/>
          <p:cNvGrpSpPr>
            <a:grpSpLocks noSelect="1"/>
          </p:cNvGrpSpPr>
          <p:nvPr userDrawn="1"/>
        </p:nvGrpSpPr>
        <p:grpSpPr bwMode="black">
          <a:xfrm>
            <a:off x="182563" y="163513"/>
            <a:ext cx="425450"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4" name="Tijdelijke aanduiding voor datum 3"/>
          <p:cNvSpPr>
            <a:spLocks noGrp="1" noSelect="1"/>
          </p:cNvSpPr>
          <p:nvPr userDrawn="1">
            <p:ph type="dt" sz="half" idx="10"/>
          </p:nvPr>
        </p:nvSpPr>
        <p:spPr bwMode="gray"/>
        <p:txBody>
          <a:bodyPr/>
          <a:lstStyle/>
          <a:p>
            <a:fld id="{AB71B66F-B9F3-4AD6-A701-448160D8D8F1}" type="datetime1">
              <a:rPr lang="nl-NL" smtClean="0"/>
              <a:t>06-02-19</a:t>
            </a:fld>
            <a:endParaRPr lang="nl-NL" dirty="0"/>
          </a:p>
        </p:txBody>
      </p:sp>
      <p:sp>
        <p:nvSpPr>
          <p:cNvPr id="5" name="Tijdelijke aanduiding voor voettekst 4"/>
          <p:cNvSpPr>
            <a:spLocks noGrp="1" noSelect="1"/>
          </p:cNvSpPr>
          <p:nvPr userDrawn="1">
            <p:ph type="ftr" sz="quarter" idx="11"/>
          </p:nvPr>
        </p:nvSpPr>
        <p:spPr bwMode="gray"/>
        <p:txBody>
          <a:bodyPr/>
          <a:lstStyle/>
          <a:p>
            <a:r>
              <a:rPr lang="nl-NL" dirty="0" smtClean="0"/>
              <a:t>Via Invoegen | Koptekst en voettekst kunt u de tekst wijzigen</a:t>
            </a:r>
            <a:endParaRPr lang="nl-NL" dirty="0"/>
          </a:p>
        </p:txBody>
      </p:sp>
      <p:sp>
        <p:nvSpPr>
          <p:cNvPr id="6" name="Tijdelijke aanduiding voor dianummer 5"/>
          <p:cNvSpPr>
            <a:spLocks noGrp="1" noSelect="1"/>
          </p:cNvSpPr>
          <p:nvPr userDrawn="1">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1"/>
        </a:solidFill>
        <a:effectLst/>
      </p:bgPr>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182563" y="163513"/>
            <a:ext cx="425450"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781971" y="1998333"/>
            <a:ext cx="8010000" cy="1143000"/>
          </a:xfrm>
          <a:prstGeom prst="rect">
            <a:avLst/>
          </a:prstGeom>
        </p:spPr>
        <p:txBody>
          <a:bodyPr vert="horz" lIns="0" tIns="0" rIns="0" bIns="0" rtlCol="0" anchor="t">
            <a:noAutofit/>
          </a:bodyPr>
          <a:lstStyle/>
          <a:p>
            <a:r>
              <a:rPr lang="nl-NL" noProof="1" smtClean="0"/>
              <a:t>Klik om de stijl te bewerken</a:t>
            </a:r>
            <a:endParaRPr lang="nl-NL" noProof="1"/>
          </a:p>
        </p:txBody>
      </p:sp>
      <p:sp>
        <p:nvSpPr>
          <p:cNvPr id="3" name="Tijdelijke aanduiding voor tekst 2"/>
          <p:cNvSpPr>
            <a:spLocks noGrp="1" noSelect="1"/>
          </p:cNvSpPr>
          <p:nvPr>
            <p:ph type="body" idx="1"/>
          </p:nvPr>
        </p:nvSpPr>
        <p:spPr bwMode="gray">
          <a:xfrm>
            <a:off x="781563" y="3367563"/>
            <a:ext cx="8010000" cy="2787175"/>
          </a:xfrm>
          <a:prstGeom prst="rect">
            <a:avLst/>
          </a:prstGeom>
        </p:spPr>
        <p:txBody>
          <a:bodyPr vert="horz" lIns="0" tIns="0" rIns="0" bIns="0" rtlCol="0">
            <a:noAutofit/>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p>
          <a:p>
            <a:pPr lvl="5"/>
            <a:r>
              <a:rPr lang="nl-NL" noProof="1" smtClean="0"/>
              <a:t>Zesde niveau</a:t>
            </a:r>
          </a:p>
          <a:p>
            <a:pPr lvl="6"/>
            <a:r>
              <a:rPr lang="nl-NL" noProof="1" smtClean="0"/>
              <a:t>Zevende niveau</a:t>
            </a:r>
          </a:p>
          <a:p>
            <a:pPr lvl="7"/>
            <a:r>
              <a:rPr lang="nl-NL" noProof="1" smtClean="0"/>
              <a:t>Achtste niveau</a:t>
            </a:r>
          </a:p>
          <a:p>
            <a:pPr lvl="8"/>
            <a:r>
              <a:rPr lang="nl-NL" noProof="1" smtClean="0"/>
              <a:t>Negende niveau</a:t>
            </a:r>
            <a:endParaRPr lang="nl-NL" noProof="1"/>
          </a:p>
        </p:txBody>
      </p:sp>
      <p:grpSp>
        <p:nvGrpSpPr>
          <p:cNvPr id="20" name="Groep 19"/>
          <p:cNvGrpSpPr>
            <a:grpSpLocks noSelect="1"/>
          </p:cNvGrpSpPr>
          <p:nvPr/>
        </p:nvGrpSpPr>
        <p:grpSpPr bwMode="gray">
          <a:xfrm>
            <a:off x="9252624" y="-47626"/>
            <a:ext cx="1609522"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smtClean="0">
                  <a:solidFill>
                    <a:schemeClr val="tx1"/>
                  </a:solidFill>
                </a:rPr>
                <a:t>Klik op het pijltje naast Nieuwe dia om een nieuwe dia aan te maken. Kies een van de indelingen.</a:t>
              </a:r>
            </a:p>
            <a:p>
              <a:pPr algn="l"/>
              <a:endParaRPr lang="nl-NL" sz="900" noProof="1" smtClean="0">
                <a:solidFill>
                  <a:schemeClr val="tx1"/>
                </a:solidFill>
              </a:endParaRPr>
            </a:p>
            <a:p>
              <a:pPr algn="l"/>
              <a:r>
                <a:rPr lang="nl-NL" sz="900" noProof="1" smtClean="0">
                  <a:solidFill>
                    <a:schemeClr val="tx1"/>
                  </a:solidFill>
                </a:rPr>
                <a:t>Klik op Indeling als de dia opnieuw moet worden aangepast aan de huidige indeling, of om een andere indeling toe te passen.</a:t>
              </a:r>
            </a:p>
            <a:p>
              <a:pPr algn="l"/>
              <a:endParaRPr lang="nl-NL" sz="900" noProof="1" smtClean="0">
                <a:solidFill>
                  <a:schemeClr val="tx1"/>
                </a:solidFill>
              </a:endParaRPr>
            </a:p>
            <a:p>
              <a:pPr algn="l"/>
              <a:r>
                <a:rPr lang="nl-NL" sz="900" noProof="1" smtClean="0">
                  <a:solidFill>
                    <a:schemeClr val="tx1"/>
                  </a:solidFill>
                </a:rPr>
                <a:t>De tekstvakken van de dia’s hebben allen 9 niveaus.</a:t>
              </a:r>
            </a:p>
            <a:p>
              <a:pPr algn="l"/>
              <a:r>
                <a:rPr lang="nl-NL" sz="900" noProof="1" smtClean="0">
                  <a:solidFill>
                    <a:schemeClr val="tx1"/>
                  </a:solidFill>
                </a:rPr>
                <a:t>Eerste, tweede en derde niveau hebben</a:t>
              </a:r>
              <a:r>
                <a:rPr lang="nl-NL" sz="900" baseline="0" noProof="1" smtClean="0">
                  <a:solidFill>
                    <a:schemeClr val="tx1"/>
                  </a:solidFill>
                </a:rPr>
                <a:t> een opsomming. Het vierde niveau is bold en geschikt voor een kopje.</a:t>
              </a:r>
            </a:p>
            <a:p>
              <a:pPr algn="l"/>
              <a:r>
                <a:rPr lang="nl-NL" sz="900" baseline="0" noProof="1" smtClean="0">
                  <a:solidFill>
                    <a:schemeClr val="tx1"/>
                  </a:solidFill>
                </a:rPr>
                <a:t>Het vijfde niveau is voor de basistekst. Zowel niveau  vier als vijf lijnen automatisch uit aan de linkerkantlijn.</a:t>
              </a:r>
            </a:p>
            <a:p>
              <a:pPr algn="l"/>
              <a:r>
                <a:rPr lang="nl-NL" sz="900" baseline="0" noProof="1" smtClean="0">
                  <a:solidFill>
                    <a:schemeClr val="tx1"/>
                  </a:solidFill>
                </a:rPr>
                <a:t>Het zesde, zevende en achtste niveau lijnen uit onder resp. eerste, tweede en derde opsomming.</a:t>
              </a:r>
            </a:p>
            <a:p>
              <a:pPr algn="l"/>
              <a:r>
                <a:rPr lang="nl-NL" sz="900" baseline="0" noProof="1" smtClean="0">
                  <a:solidFill>
                    <a:schemeClr val="tx1"/>
                  </a:solidFill>
                </a:rPr>
                <a:t>Het negende niveau is een kleiner lettertype dat uitlijnt aan de linkermarge. Deze is geschikt voor bijvoorbeeld een bijschrift.</a:t>
              </a:r>
            </a:p>
            <a:p>
              <a:pPr algn="l"/>
              <a:endParaRPr lang="nl-NL" sz="900" baseline="0" noProof="1" smtClean="0">
                <a:solidFill>
                  <a:schemeClr val="tx1"/>
                </a:solidFill>
              </a:endParaRPr>
            </a:p>
            <a:p>
              <a:pPr algn="l"/>
              <a:r>
                <a:rPr lang="nl-NL" sz="900" b="1" baseline="0" noProof="1" smtClean="0">
                  <a:solidFill>
                    <a:schemeClr val="tx1"/>
                  </a:solidFill>
                </a:rPr>
                <a:t>Let op:</a:t>
              </a:r>
              <a:r>
                <a:rPr lang="nl-NL" sz="900" b="0" baseline="0" noProof="1" smtClean="0">
                  <a:solidFill>
                    <a:schemeClr val="tx1"/>
                  </a:solidFill>
                </a:rPr>
                <a:t>  Let op: wissel van stijl met de knoppen              voor lijstniveau verhogen of verlagen, of in MS Office met verkorte toetscombinatie Alt+Shift+← of Alt+Shift+→</a:t>
              </a:r>
            </a:p>
            <a:p>
              <a:pPr algn="l"/>
              <a:endParaRPr lang="nl-NL" sz="900" b="0" baseline="0" noProof="1" smtClean="0">
                <a:solidFill>
                  <a:schemeClr val="tx1"/>
                </a:solidFill>
              </a:endParaRPr>
            </a:p>
            <a:p>
              <a:pPr algn="l"/>
              <a:endParaRPr lang="nl-NL" sz="900" b="0" baseline="0" noProof="1" smtClean="0">
                <a:solidFill>
                  <a:schemeClr val="tx1"/>
                </a:solidFill>
              </a:endParaRPr>
            </a:p>
            <a:p>
              <a:pPr algn="l"/>
              <a:r>
                <a:rPr lang="nl-NL" sz="900" b="0" baseline="0" noProof="1" smtClean="0">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7706281" y="6489408"/>
            <a:ext cx="756000" cy="180000"/>
          </a:xfrm>
          <a:prstGeom prst="rect">
            <a:avLst/>
          </a:prstGeom>
        </p:spPr>
        <p:txBody>
          <a:bodyPr vert="horz" lIns="0" tIns="0" rIns="0" bIns="0" rtlCol="0" anchor="t"/>
          <a:lstStyle>
            <a:lvl1pPr algn="r">
              <a:defRPr sz="1000">
                <a:solidFill>
                  <a:schemeClr val="bg2"/>
                </a:solidFill>
              </a:defRPr>
            </a:lvl1pPr>
          </a:lstStyle>
          <a:p>
            <a:fld id="{36921589-CD93-4D20-8A8E-09CA9DDD5301}" type="datetime1">
              <a:rPr lang="nl-NL" smtClean="0"/>
              <a:t>06-02-19</a:t>
            </a:fld>
            <a:endParaRPr lang="nl-NL" dirty="0"/>
          </a:p>
        </p:txBody>
      </p:sp>
      <p:sp>
        <p:nvSpPr>
          <p:cNvPr id="5" name="Tijdelijke aanduiding voor voettekst 4"/>
          <p:cNvSpPr>
            <a:spLocks noGrp="1" noSelect="1"/>
          </p:cNvSpPr>
          <p:nvPr>
            <p:ph type="ftr" sz="quarter" idx="3"/>
          </p:nvPr>
        </p:nvSpPr>
        <p:spPr bwMode="gray">
          <a:xfrm>
            <a:off x="781563" y="6489408"/>
            <a:ext cx="6192000" cy="180000"/>
          </a:xfrm>
          <a:prstGeom prst="rect">
            <a:avLst/>
          </a:prstGeom>
        </p:spPr>
        <p:txBody>
          <a:bodyPr vert="horz" lIns="0" tIns="0" rIns="0" bIns="0" rtlCol="0" anchor="t"/>
          <a:lstStyle>
            <a:lvl1pPr algn="l">
              <a:defRPr sz="1000">
                <a:solidFill>
                  <a:schemeClr val="bg2"/>
                </a:solidFill>
              </a:defRPr>
            </a:lvl1pPr>
          </a:lstStyle>
          <a:p>
            <a:r>
              <a:rPr lang="nl-NL" dirty="0" smtClean="0"/>
              <a:t>Via Invoegen | Koptekst en voettekst kunt u de tekst wijzigen</a:t>
            </a:r>
            <a:endParaRPr lang="nl-NL" dirty="0"/>
          </a:p>
        </p:txBody>
      </p:sp>
      <p:sp>
        <p:nvSpPr>
          <p:cNvPr id="6" name="Tijdelijke aanduiding voor dianummer 5"/>
          <p:cNvSpPr>
            <a:spLocks noGrp="1" noSelect="1"/>
          </p:cNvSpPr>
          <p:nvPr>
            <p:ph type="sldNum" sz="quarter" idx="4"/>
          </p:nvPr>
        </p:nvSpPr>
        <p:spPr bwMode="gray">
          <a:xfrm>
            <a:off x="8496808" y="6489408"/>
            <a:ext cx="288000" cy="180000"/>
          </a:xfrm>
          <a:prstGeom prst="rect">
            <a:avLst/>
          </a:prstGeom>
        </p:spPr>
        <p:txBody>
          <a:bodyPr vert="horz" lIns="0" tIns="0" rIns="0" bIns="0" rtlCol="0" anchor="t"/>
          <a:lstStyle>
            <a:lvl1pPr algn="l">
              <a:defRPr sz="1000">
                <a:solidFill>
                  <a:schemeClr val="bg2"/>
                </a:solidFill>
              </a:defRPr>
            </a:lvl1pPr>
          </a:lstStyle>
          <a:p>
            <a:r>
              <a:rPr lang="nl-NL" dirty="0" smtClean="0"/>
              <a:t>| </a:t>
            </a:r>
            <a:fld id="{5A73F218-DCB0-4894-9B51-05C25669D534}"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727" r:id="rId1"/>
    <p:sldLayoutId id="2147483719" r:id="rId2"/>
    <p:sldLayoutId id="2147483718" r:id="rId3"/>
    <p:sldLayoutId id="2147483728" r:id="rId4"/>
    <p:sldLayoutId id="2147483725" r:id="rId5"/>
    <p:sldLayoutId id="2147483730" r:id="rId6"/>
    <p:sldLayoutId id="2147483732" r:id="rId7"/>
    <p:sldLayoutId id="2147483720" r:id="rId8"/>
    <p:sldLayoutId id="2147483735" r:id="rId9"/>
    <p:sldLayoutId id="2147483722" r:id="rId10"/>
    <p:sldLayoutId id="2147483723" r:id="rId11"/>
    <p:sldLayoutId id="2147483736" r:id="rId12"/>
  </p:sldLayoutIdLst>
  <p:timing>
    <p:tnLst>
      <p:par>
        <p:cTn id="1" dur="indefinite" restart="never" nodeType="tmRoot"/>
      </p:par>
    </p:tnLst>
  </p:timing>
  <p:hf hdr="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sz="4400" dirty="0" smtClean="0"/>
              <a:t/>
            </a:r>
            <a:br>
              <a:rPr lang="nl-NL" sz="4400" dirty="0" smtClean="0"/>
            </a:br>
            <a:r>
              <a:rPr lang="nl-NL" sz="4400" dirty="0" smtClean="0"/>
              <a:t>Grip op kwaliteit</a:t>
            </a:r>
            <a:br>
              <a:rPr lang="nl-NL" sz="4400" dirty="0" smtClean="0"/>
            </a:br>
            <a:r>
              <a:rPr lang="nl-NL" dirty="0" smtClean="0"/>
              <a:t/>
            </a:r>
            <a:br>
              <a:rPr lang="nl-NL" dirty="0" smtClean="0"/>
            </a:br>
            <a:endParaRPr lang="nl-NL" sz="3200" dirty="0"/>
          </a:p>
        </p:txBody>
      </p:sp>
      <p:sp>
        <p:nvSpPr>
          <p:cNvPr id="3" name="Ondertitel 2"/>
          <p:cNvSpPr>
            <a:spLocks noGrp="1"/>
          </p:cNvSpPr>
          <p:nvPr>
            <p:ph type="subTitle" idx="1"/>
          </p:nvPr>
        </p:nvSpPr>
        <p:spPr/>
        <p:txBody>
          <a:bodyPr>
            <a:normAutofit/>
          </a:bodyPr>
          <a:lstStyle/>
          <a:p>
            <a:pPr algn="ctr"/>
            <a:r>
              <a:rPr lang="nl-NL" sz="3600" dirty="0"/>
              <a:t>Kwaliteit Sociaal Raadslieden in beeld</a:t>
            </a:r>
            <a:endParaRPr lang="nl-NL" sz="3600" dirty="0">
              <a:solidFill>
                <a:schemeClr val="tx1"/>
              </a:solidFill>
            </a:endParaRPr>
          </a:p>
        </p:txBody>
      </p:sp>
    </p:spTree>
    <p:extLst>
      <p:ext uri="{BB962C8B-B14F-4D97-AF65-F5344CB8AC3E}">
        <p14:creationId xmlns:p14="http://schemas.microsoft.com/office/powerpoint/2010/main" val="501803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Doel concrete dienstverlening</a:t>
            </a:r>
            <a:endParaRPr lang="nl-NL" dirty="0"/>
          </a:p>
        </p:txBody>
      </p:sp>
      <p:sp>
        <p:nvSpPr>
          <p:cNvPr id="3" name="Tijdelijke aanduiding voor inhoud 2"/>
          <p:cNvSpPr>
            <a:spLocks noGrp="1"/>
          </p:cNvSpPr>
          <p:nvPr>
            <p:ph idx="1"/>
          </p:nvPr>
        </p:nvSpPr>
        <p:spPr>
          <a:xfrm>
            <a:off x="781563" y="1700809"/>
            <a:ext cx="8010000" cy="4453930"/>
          </a:xfrm>
        </p:spPr>
        <p:txBody>
          <a:bodyPr/>
          <a:lstStyle/>
          <a:p>
            <a:r>
              <a:rPr lang="nl-NL" dirty="0" smtClean="0"/>
              <a:t>Concrete dienstverlening (voornaamste activiteit)</a:t>
            </a:r>
          </a:p>
          <a:p>
            <a:endParaRPr lang="nl-NL" dirty="0"/>
          </a:p>
          <a:p>
            <a:pPr>
              <a:buFont typeface="Wingdings" charset="2"/>
              <a:buChar char="Ø"/>
            </a:pPr>
            <a:r>
              <a:rPr lang="nl-NL" dirty="0" smtClean="0"/>
              <a:t>Belangenbehartiging op </a:t>
            </a:r>
            <a:r>
              <a:rPr lang="nl-NL" dirty="0"/>
              <a:t>sociaaljuridisch gebied.</a:t>
            </a:r>
          </a:p>
          <a:p>
            <a:pPr>
              <a:buFont typeface="Wingdings" charset="2"/>
              <a:buChar char="Ø"/>
            </a:pPr>
            <a:r>
              <a:rPr lang="nl-NL" dirty="0"/>
              <a:t>Sociaaljuridische dienstverlening (SJD) beslaat een breed terrein; Uitkeringen, Werken, Belastingen en Toeslagen, Wonen, Consumentenzaken, Juridische Kwesties, Personen </a:t>
            </a:r>
            <a:r>
              <a:rPr lang="mr-IN" dirty="0"/>
              <a:t>–</a:t>
            </a:r>
            <a:r>
              <a:rPr lang="nl-NL" dirty="0"/>
              <a:t>en Familierecht, Onderwijs en Zorg &amp; </a:t>
            </a:r>
            <a:r>
              <a:rPr lang="nl-NL" dirty="0" smtClean="0"/>
              <a:t>Welzijn*</a:t>
            </a:r>
          </a:p>
          <a:p>
            <a:pPr>
              <a:buFont typeface="Wingdings" charset="2"/>
              <a:buChar char="Ø"/>
            </a:pPr>
            <a:r>
              <a:rPr lang="nl-NL" dirty="0" smtClean="0"/>
              <a:t>Niet </a:t>
            </a:r>
            <a:r>
              <a:rPr lang="nl-NL" dirty="0"/>
              <a:t>alleen bezwaar en beroep, vooral toepassen </a:t>
            </a:r>
            <a:r>
              <a:rPr lang="nl-NL" dirty="0" err="1"/>
              <a:t>wet-en</a:t>
            </a:r>
            <a:r>
              <a:rPr lang="nl-NL" dirty="0"/>
              <a:t> regelgeving, in belang van de burger</a:t>
            </a:r>
            <a:r>
              <a:rPr lang="nl-NL" dirty="0" smtClean="0"/>
              <a:t>.</a:t>
            </a:r>
          </a:p>
          <a:p>
            <a:pPr>
              <a:buFont typeface="Wingdings" charset="2"/>
              <a:buChar char="Ø"/>
            </a:pPr>
            <a:endParaRPr lang="nl-NL" dirty="0" smtClean="0"/>
          </a:p>
          <a:p>
            <a:pPr>
              <a:buFont typeface="Wingdings" charset="2"/>
              <a:buChar char="§"/>
            </a:pPr>
            <a:r>
              <a:rPr lang="nl-NL" dirty="0"/>
              <a:t>SR </a:t>
            </a:r>
            <a:r>
              <a:rPr lang="nl-NL" dirty="0" smtClean="0"/>
              <a:t>steeds vaker financieel </a:t>
            </a:r>
            <a:r>
              <a:rPr lang="nl-NL" dirty="0"/>
              <a:t>gepositioneerd, maar in 2006 iets meer dan 50% vragen betrekking op inkomen </a:t>
            </a:r>
            <a:r>
              <a:rPr lang="nl-NL" dirty="0" smtClean="0"/>
              <a:t> </a:t>
            </a:r>
          </a:p>
          <a:p>
            <a:pPr>
              <a:buFont typeface="Wingdings" charset="2"/>
              <a:buChar char="§"/>
            </a:pPr>
            <a:r>
              <a:rPr lang="nl-NL" dirty="0" smtClean="0"/>
              <a:t>Wel toename na 2006 door Toeslagen. Actuele </a:t>
            </a:r>
            <a:r>
              <a:rPr lang="nl-NL" dirty="0"/>
              <a:t>cijfers </a:t>
            </a:r>
            <a:r>
              <a:rPr lang="nl-NL" dirty="0" smtClean="0"/>
              <a:t>ontbreken.</a:t>
            </a:r>
            <a:endParaRPr lang="nl-NL" dirty="0"/>
          </a:p>
          <a:p>
            <a:pPr>
              <a:buFont typeface="Wingdings" charset="2"/>
              <a:buChar char="Ø"/>
            </a:pPr>
            <a:endParaRPr lang="nl-NL" dirty="0"/>
          </a:p>
          <a:p>
            <a:pPr marL="0" indent="0">
              <a:buNone/>
            </a:pPr>
            <a:r>
              <a:rPr lang="nl-NL" dirty="0"/>
              <a:t>    </a:t>
            </a:r>
            <a:r>
              <a:rPr lang="nl-NL" sz="1400" dirty="0"/>
              <a:t>(* De Grote Almanak voor informatie en advies)</a:t>
            </a:r>
          </a:p>
        </p:txBody>
      </p:sp>
    </p:spTree>
    <p:extLst>
      <p:ext uri="{BB962C8B-B14F-4D97-AF65-F5344CB8AC3E}">
        <p14:creationId xmlns:p14="http://schemas.microsoft.com/office/powerpoint/2010/main" val="33782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Doelgroep: </a:t>
            </a:r>
            <a:r>
              <a:rPr lang="nl-NL" dirty="0" smtClean="0"/>
              <a:t>kenmerken, </a:t>
            </a:r>
            <a:br>
              <a:rPr lang="nl-NL" dirty="0" smtClean="0"/>
            </a:br>
            <a:r>
              <a:rPr lang="nl-NL" dirty="0" smtClean="0"/>
              <a:t>oorzaken kwetsbaarheid</a:t>
            </a:r>
            <a:endParaRPr lang="nl-NL" dirty="0"/>
          </a:p>
        </p:txBody>
      </p:sp>
      <p:sp>
        <p:nvSpPr>
          <p:cNvPr id="3" name="Tijdelijke aanduiding voor inhoud 2"/>
          <p:cNvSpPr>
            <a:spLocks noGrp="1"/>
          </p:cNvSpPr>
          <p:nvPr>
            <p:ph idx="1"/>
          </p:nvPr>
        </p:nvSpPr>
        <p:spPr>
          <a:xfrm>
            <a:off x="781563" y="1844823"/>
            <a:ext cx="8010000" cy="4309915"/>
          </a:xfrm>
        </p:spPr>
        <p:txBody>
          <a:bodyPr/>
          <a:lstStyle/>
          <a:p>
            <a:r>
              <a:rPr lang="nl-NL" dirty="0" smtClean="0"/>
              <a:t>Toegankelijk </a:t>
            </a:r>
            <a:r>
              <a:rPr lang="nl-NL" dirty="0"/>
              <a:t>voor alle burgers, maar vooral gericht op </a:t>
            </a:r>
            <a:r>
              <a:rPr lang="nl-NL" u="sng" dirty="0"/>
              <a:t>kwetsbare </a:t>
            </a:r>
            <a:r>
              <a:rPr lang="nl-NL" u="sng" dirty="0" smtClean="0"/>
              <a:t>burgers</a:t>
            </a:r>
            <a:r>
              <a:rPr lang="nl-NL" dirty="0" smtClean="0"/>
              <a:t>. Meest prominente kenmerken* in ons onderzoek:</a:t>
            </a:r>
          </a:p>
          <a:p>
            <a:endParaRPr lang="nl-NL" dirty="0"/>
          </a:p>
          <a:p>
            <a:pPr>
              <a:buFont typeface="Wingdings" charset="2"/>
              <a:buChar char="Ø"/>
            </a:pPr>
            <a:r>
              <a:rPr lang="nl-NL" dirty="0"/>
              <a:t>Burgers met een niet-westerse achtergrond (taalachterstand en cultuurverschillen) </a:t>
            </a:r>
          </a:p>
          <a:p>
            <a:pPr>
              <a:buFont typeface="Wingdings" charset="2"/>
              <a:buChar char="Ø"/>
            </a:pPr>
            <a:r>
              <a:rPr lang="nl-NL" dirty="0"/>
              <a:t>Burgers met een laag inkomen (afhankelijkheid van inkomensvoorzieningen en bijkomende procedures en </a:t>
            </a:r>
            <a:r>
              <a:rPr lang="nl-NL" dirty="0" smtClean="0"/>
              <a:t>regelgeving)</a:t>
            </a:r>
            <a:endParaRPr lang="nl-NL" dirty="0"/>
          </a:p>
          <a:p>
            <a:pPr>
              <a:buFont typeface="Wingdings" charset="2"/>
              <a:buChar char="Ø"/>
            </a:pPr>
            <a:r>
              <a:rPr lang="nl-NL" dirty="0"/>
              <a:t>Burgers met een laag opleidingsniveau (minder begripsvermogen bij procedures en regelgeving). </a:t>
            </a:r>
          </a:p>
          <a:p>
            <a:pPr>
              <a:buFont typeface="Wingdings" charset="2"/>
              <a:buChar char="Ø"/>
            </a:pPr>
            <a:endParaRPr lang="nl-NL" dirty="0" smtClean="0"/>
          </a:p>
          <a:p>
            <a:r>
              <a:rPr lang="nl-NL" dirty="0"/>
              <a:t>K</a:t>
            </a:r>
            <a:r>
              <a:rPr lang="nl-NL" dirty="0" smtClean="0"/>
              <a:t>wetsbare groepen die hierbij niet in beeld komen zijn mensen met psychische en fysieke problemen </a:t>
            </a:r>
            <a:r>
              <a:rPr lang="nl-NL" dirty="0"/>
              <a:t>en </a:t>
            </a:r>
            <a:r>
              <a:rPr lang="nl-NL" dirty="0" smtClean="0"/>
              <a:t>ouderen</a:t>
            </a:r>
            <a:endParaRPr lang="nl-NL" dirty="0"/>
          </a:p>
          <a:p>
            <a:r>
              <a:rPr lang="nl-NL" dirty="0"/>
              <a:t>Digitalisering van processen maakt ook veel burgers kwetsbaar</a:t>
            </a:r>
            <a:r>
              <a:rPr lang="nl-NL" dirty="0" smtClean="0"/>
              <a:t>.</a:t>
            </a:r>
          </a:p>
          <a:p>
            <a:pPr marL="0" indent="0">
              <a:buNone/>
            </a:pPr>
            <a:r>
              <a:rPr lang="nl-NL" dirty="0" smtClean="0"/>
              <a:t>* </a:t>
            </a:r>
            <a:r>
              <a:rPr lang="nl-NL" sz="1600" dirty="0" smtClean="0"/>
              <a:t>Combinatie maakt </a:t>
            </a:r>
            <a:r>
              <a:rPr lang="nl-NL" sz="1600" dirty="0"/>
              <a:t>burgers kwetsbaarder (</a:t>
            </a:r>
            <a:r>
              <a:rPr lang="nl-NL" sz="1600" dirty="0" smtClean="0"/>
              <a:t>behoefte </a:t>
            </a:r>
            <a:r>
              <a:rPr lang="nl-NL" sz="1600" dirty="0"/>
              <a:t>SJD groter</a:t>
            </a:r>
            <a:r>
              <a:rPr lang="nl-NL" sz="1600" dirty="0" smtClean="0"/>
              <a:t>)</a:t>
            </a:r>
            <a:endParaRPr lang="nl-NL" sz="1600" dirty="0"/>
          </a:p>
        </p:txBody>
      </p:sp>
    </p:spTree>
    <p:extLst>
      <p:ext uri="{BB962C8B-B14F-4D97-AF65-F5344CB8AC3E}">
        <p14:creationId xmlns:p14="http://schemas.microsoft.com/office/powerpoint/2010/main" val="465539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SJD; afbakening, positie SR</a:t>
            </a:r>
            <a:endParaRPr lang="nl-NL" dirty="0"/>
          </a:p>
        </p:txBody>
      </p:sp>
      <p:sp>
        <p:nvSpPr>
          <p:cNvPr id="3" name="Tijdelijke aanduiding voor inhoud 2"/>
          <p:cNvSpPr>
            <a:spLocks noGrp="1"/>
          </p:cNvSpPr>
          <p:nvPr>
            <p:ph idx="1"/>
          </p:nvPr>
        </p:nvSpPr>
        <p:spPr>
          <a:xfrm>
            <a:off x="781563" y="1484784"/>
            <a:ext cx="8010000" cy="4669955"/>
          </a:xfrm>
        </p:spPr>
        <p:txBody>
          <a:bodyPr/>
          <a:lstStyle/>
          <a:p>
            <a:endParaRPr lang="nl-NL" b="1" dirty="0" smtClean="0"/>
          </a:p>
          <a:p>
            <a:endParaRPr lang="nl-NL" b="1" dirty="0"/>
          </a:p>
          <a:p>
            <a:r>
              <a:rPr lang="nl-NL" b="1" dirty="0" smtClean="0"/>
              <a:t>SJD</a:t>
            </a:r>
            <a:r>
              <a:rPr lang="nl-NL" u="sng" dirty="0" smtClean="0"/>
              <a:t>: Sociaal </a:t>
            </a:r>
            <a:r>
              <a:rPr lang="nl-NL" dirty="0"/>
              <a:t>voor een overheid die </a:t>
            </a:r>
            <a:r>
              <a:rPr lang="nl-NL" dirty="0" smtClean="0"/>
              <a:t>ondersteunt, </a:t>
            </a:r>
            <a:r>
              <a:rPr lang="nl-NL" u="sng" dirty="0"/>
              <a:t>j</a:t>
            </a:r>
            <a:r>
              <a:rPr lang="nl-NL" u="sng" dirty="0" smtClean="0"/>
              <a:t>uridisch </a:t>
            </a:r>
            <a:r>
              <a:rPr lang="nl-NL" dirty="0"/>
              <a:t>burgers hun recht te </a:t>
            </a:r>
            <a:r>
              <a:rPr lang="nl-NL" dirty="0" smtClean="0"/>
              <a:t>halen. </a:t>
            </a:r>
          </a:p>
          <a:p>
            <a:r>
              <a:rPr lang="nl-NL" dirty="0" smtClean="0"/>
              <a:t>Scheiding </a:t>
            </a:r>
            <a:r>
              <a:rPr lang="nl-NL" dirty="0"/>
              <a:t>sociale en juridische domein; SR mag geen procedures </a:t>
            </a:r>
            <a:r>
              <a:rPr lang="nl-NL" dirty="0" smtClean="0"/>
              <a:t>voeren</a:t>
            </a:r>
          </a:p>
          <a:p>
            <a:endParaRPr lang="nl-NL" dirty="0"/>
          </a:p>
          <a:p>
            <a:r>
              <a:rPr lang="nl-NL" dirty="0"/>
              <a:t>Verschil in complexiteit </a:t>
            </a:r>
            <a:r>
              <a:rPr lang="nl-NL" dirty="0" smtClean="0"/>
              <a:t>hulpvragen. SR </a:t>
            </a:r>
            <a:r>
              <a:rPr lang="nl-NL" dirty="0"/>
              <a:t>is niet de enige </a:t>
            </a:r>
            <a:r>
              <a:rPr lang="nl-NL" dirty="0" err="1" smtClean="0"/>
              <a:t>sjd</a:t>
            </a:r>
            <a:r>
              <a:rPr lang="nl-NL" dirty="0" smtClean="0"/>
              <a:t>-er, maar vervult wel een spilfunctie. </a:t>
            </a:r>
          </a:p>
          <a:p>
            <a:endParaRPr lang="nl-NL" dirty="0"/>
          </a:p>
          <a:p>
            <a:endParaRPr lang="nl-NL" dirty="0"/>
          </a:p>
        </p:txBody>
      </p:sp>
    </p:spTree>
    <p:extLst>
      <p:ext uri="{BB962C8B-B14F-4D97-AF65-F5344CB8AC3E}">
        <p14:creationId xmlns:p14="http://schemas.microsoft.com/office/powerpoint/2010/main" val="456869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Spectrum SJD</a:t>
            </a:r>
            <a:endParaRPr lang="nl-NL" dirty="0"/>
          </a:p>
        </p:txBody>
      </p:sp>
      <p:sp>
        <p:nvSpPr>
          <p:cNvPr id="3" name="Tijdelijke aanduiding voor inhoud 2"/>
          <p:cNvSpPr>
            <a:spLocks noGrp="1"/>
          </p:cNvSpPr>
          <p:nvPr>
            <p:ph idx="1"/>
          </p:nvPr>
        </p:nvSpPr>
        <p:spPr>
          <a:xfrm>
            <a:off x="781563" y="1484784"/>
            <a:ext cx="8010000" cy="4669955"/>
          </a:xfrm>
        </p:spPr>
        <p:txBody>
          <a:bodyPr/>
          <a:lstStyle/>
          <a:p>
            <a:endParaRPr lang="nl-NL" b="1" dirty="0" smtClean="0"/>
          </a:p>
          <a:p>
            <a:r>
              <a:rPr lang="nl-NL" b="1" dirty="0"/>
              <a:t>Spectrum SJD</a:t>
            </a:r>
            <a:r>
              <a:rPr lang="nl-NL" dirty="0"/>
              <a:t>: ’Voorkant’, ‘midden’, ‘achterkant</a:t>
            </a:r>
            <a:r>
              <a:rPr lang="nl-NL" dirty="0" smtClean="0"/>
              <a:t>’</a:t>
            </a:r>
          </a:p>
          <a:p>
            <a:endParaRPr lang="nl-NL" dirty="0"/>
          </a:p>
          <a:p>
            <a:pPr>
              <a:buFont typeface="Wingdings" charset="2"/>
              <a:buChar char="Ø"/>
            </a:pPr>
            <a:r>
              <a:rPr lang="nl-NL" dirty="0"/>
              <a:t>Voorkant: </a:t>
            </a:r>
            <a:r>
              <a:rPr lang="nl-NL" dirty="0" smtClean="0"/>
              <a:t>Indicatie (I&amp;A), hulp bij eenvoudige hulpvragen</a:t>
            </a:r>
            <a:endParaRPr lang="nl-NL" dirty="0"/>
          </a:p>
          <a:p>
            <a:pPr marL="0" indent="0">
              <a:buNone/>
            </a:pPr>
            <a:r>
              <a:rPr lang="nl-NL" dirty="0" smtClean="0"/>
              <a:t>Sociaal </a:t>
            </a:r>
            <a:r>
              <a:rPr lang="nl-NL" dirty="0"/>
              <a:t>Loket, laagdrempelige </a:t>
            </a:r>
            <a:r>
              <a:rPr lang="nl-NL" dirty="0" smtClean="0"/>
              <a:t>inlopen </a:t>
            </a:r>
            <a:r>
              <a:rPr lang="nl-NL" u="sng" dirty="0" smtClean="0"/>
              <a:t>(SR kan daar onderdeel van zijn, maar hoeft niet)</a:t>
            </a:r>
            <a:r>
              <a:rPr lang="nl-NL" dirty="0" smtClean="0"/>
              <a:t>, zelforganisaties</a:t>
            </a:r>
          </a:p>
          <a:p>
            <a:pPr marL="0" indent="0">
              <a:buNone/>
            </a:pPr>
            <a:endParaRPr lang="nl-NL" dirty="0"/>
          </a:p>
          <a:p>
            <a:pPr>
              <a:buFont typeface="Wingdings" charset="2"/>
              <a:buChar char="Ø"/>
            </a:pPr>
            <a:r>
              <a:rPr lang="nl-NL" dirty="0"/>
              <a:t>Midden</a:t>
            </a:r>
            <a:r>
              <a:rPr lang="nl-NL" dirty="0" smtClean="0"/>
              <a:t>: Meer complexe SJD</a:t>
            </a:r>
          </a:p>
          <a:p>
            <a:pPr marL="0" indent="0">
              <a:buNone/>
            </a:pPr>
            <a:r>
              <a:rPr lang="nl-NL" dirty="0" smtClean="0"/>
              <a:t> </a:t>
            </a:r>
            <a:r>
              <a:rPr lang="nl-NL" dirty="0"/>
              <a:t>SR </a:t>
            </a:r>
            <a:r>
              <a:rPr lang="nl-NL" dirty="0" smtClean="0"/>
              <a:t>(ook overlap met partijen </a:t>
            </a:r>
            <a:r>
              <a:rPr lang="nl-NL" dirty="0"/>
              <a:t>voor </a:t>
            </a:r>
            <a:r>
              <a:rPr lang="mr-IN" dirty="0"/>
              <a:t>–</a:t>
            </a:r>
            <a:r>
              <a:rPr lang="nl-NL" dirty="0"/>
              <a:t>en achterkant</a:t>
            </a:r>
            <a:r>
              <a:rPr lang="nl-NL" dirty="0" smtClean="0"/>
              <a:t>)</a:t>
            </a:r>
          </a:p>
          <a:p>
            <a:pPr>
              <a:buFont typeface="Wingdings" charset="2"/>
              <a:buChar char="Ø"/>
            </a:pPr>
            <a:endParaRPr lang="nl-NL" dirty="0"/>
          </a:p>
          <a:p>
            <a:pPr>
              <a:buFont typeface="Wingdings" charset="2"/>
              <a:buChar char="Ø"/>
            </a:pPr>
            <a:r>
              <a:rPr lang="nl-NL" dirty="0"/>
              <a:t>Achterkant: </a:t>
            </a:r>
            <a:r>
              <a:rPr lang="nl-NL" dirty="0" smtClean="0"/>
              <a:t>Brug naar procedure rechtbank</a:t>
            </a:r>
          </a:p>
          <a:p>
            <a:pPr marL="0" indent="0">
              <a:buNone/>
            </a:pPr>
            <a:r>
              <a:rPr lang="nl-NL" dirty="0" smtClean="0"/>
              <a:t>Juridisch Loket, spreekuren Sociale Advocatuur</a:t>
            </a:r>
            <a:endParaRPr lang="nl-NL" dirty="0"/>
          </a:p>
          <a:p>
            <a:pPr>
              <a:buFont typeface="Wingdings" charset="2"/>
              <a:buChar char="Ø"/>
            </a:pPr>
            <a:endParaRPr lang="nl-NL" dirty="0"/>
          </a:p>
          <a:p>
            <a:pPr marL="0" indent="0">
              <a:buNone/>
            </a:pPr>
            <a:r>
              <a:rPr lang="nl-NL" dirty="0"/>
              <a:t>In Amsterdam vertegenwoordigt de </a:t>
            </a:r>
            <a:r>
              <a:rPr lang="nl-NL" dirty="0" err="1"/>
              <a:t>Madi</a:t>
            </a:r>
            <a:r>
              <a:rPr lang="nl-NL" dirty="0"/>
              <a:t> een groot deel van de </a:t>
            </a:r>
            <a:r>
              <a:rPr lang="nl-NL" dirty="0" err="1"/>
              <a:t>sjd</a:t>
            </a:r>
            <a:r>
              <a:rPr lang="nl-NL" dirty="0"/>
              <a:t>. Zowel voorkant als midden</a:t>
            </a:r>
          </a:p>
          <a:p>
            <a:endParaRPr lang="nl-NL" dirty="0"/>
          </a:p>
          <a:p>
            <a:endParaRPr lang="nl-NL" dirty="0"/>
          </a:p>
        </p:txBody>
      </p:sp>
    </p:spTree>
    <p:extLst>
      <p:ext uri="{BB962C8B-B14F-4D97-AF65-F5344CB8AC3E}">
        <p14:creationId xmlns:p14="http://schemas.microsoft.com/office/powerpoint/2010/main" val="1402964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Spilfunctie SR binnen SJD</a:t>
            </a:r>
            <a:endParaRPr lang="nl-NL" dirty="0"/>
          </a:p>
        </p:txBody>
      </p:sp>
      <p:sp>
        <p:nvSpPr>
          <p:cNvPr id="3" name="Tijdelijke aanduiding voor inhoud 2"/>
          <p:cNvSpPr>
            <a:spLocks noGrp="1"/>
          </p:cNvSpPr>
          <p:nvPr>
            <p:ph idx="1"/>
          </p:nvPr>
        </p:nvSpPr>
        <p:spPr>
          <a:xfrm>
            <a:off x="781563" y="1700809"/>
            <a:ext cx="8010000" cy="4453930"/>
          </a:xfrm>
        </p:spPr>
        <p:txBody>
          <a:bodyPr/>
          <a:lstStyle/>
          <a:p>
            <a:endParaRPr lang="nl-NL" dirty="0" smtClean="0"/>
          </a:p>
          <a:p>
            <a:endParaRPr lang="nl-NL" dirty="0"/>
          </a:p>
          <a:p>
            <a:r>
              <a:rPr lang="nl-NL" dirty="0" smtClean="0"/>
              <a:t>SJD </a:t>
            </a:r>
            <a:r>
              <a:rPr lang="nl-NL" dirty="0"/>
              <a:t>is breed; verschillende rechtsgebieden</a:t>
            </a:r>
          </a:p>
          <a:p>
            <a:endParaRPr lang="nl-NL" dirty="0" smtClean="0"/>
          </a:p>
          <a:p>
            <a:r>
              <a:rPr lang="nl-NL" dirty="0" smtClean="0"/>
              <a:t>Eenvoudige </a:t>
            </a:r>
            <a:r>
              <a:rPr lang="nl-NL" dirty="0"/>
              <a:t>en complexe hulpvragen</a:t>
            </a:r>
          </a:p>
          <a:p>
            <a:endParaRPr lang="nl-NL" dirty="0" smtClean="0"/>
          </a:p>
          <a:p>
            <a:r>
              <a:rPr lang="nl-NL" dirty="0" smtClean="0"/>
              <a:t>Advocatuur </a:t>
            </a:r>
            <a:r>
              <a:rPr lang="nl-NL" dirty="0"/>
              <a:t>te duur, te specialistisch en te juridisch</a:t>
            </a:r>
          </a:p>
          <a:p>
            <a:endParaRPr lang="nl-NL" dirty="0" smtClean="0"/>
          </a:p>
          <a:p>
            <a:r>
              <a:rPr lang="nl-NL" dirty="0" smtClean="0"/>
              <a:t>SR </a:t>
            </a:r>
            <a:r>
              <a:rPr lang="nl-NL" dirty="0"/>
              <a:t>wel </a:t>
            </a:r>
            <a:r>
              <a:rPr lang="nl-NL" dirty="0" smtClean="0"/>
              <a:t>bekwaam; generalistische </a:t>
            </a:r>
            <a:r>
              <a:rPr lang="nl-NL" dirty="0"/>
              <a:t>specialist. Rol van huisarts op sociaaljuridisch </a:t>
            </a:r>
            <a:r>
              <a:rPr lang="nl-NL" dirty="0" smtClean="0"/>
              <a:t>gebied</a:t>
            </a:r>
          </a:p>
          <a:p>
            <a:endParaRPr lang="nl-NL" dirty="0" smtClean="0"/>
          </a:p>
          <a:p>
            <a:r>
              <a:rPr lang="nl-NL" dirty="0"/>
              <a:t>SR meest deskundige binnen SJD (zowel binnen als buiten de </a:t>
            </a:r>
            <a:r>
              <a:rPr lang="nl-NL" dirty="0" err="1"/>
              <a:t>Madi</a:t>
            </a:r>
            <a:r>
              <a:rPr lang="nl-NL" dirty="0"/>
              <a:t>)</a:t>
            </a:r>
          </a:p>
          <a:p>
            <a:endParaRPr lang="nl-NL" dirty="0"/>
          </a:p>
          <a:p>
            <a:endParaRPr lang="nl-NL" b="1" dirty="0"/>
          </a:p>
        </p:txBody>
      </p:sp>
    </p:spTree>
    <p:extLst>
      <p:ext uri="{BB962C8B-B14F-4D97-AF65-F5344CB8AC3E}">
        <p14:creationId xmlns:p14="http://schemas.microsoft.com/office/powerpoint/2010/main" val="1795719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Differentiatie Voorkant SJD</a:t>
            </a:r>
            <a:endParaRPr lang="nl-NL" dirty="0"/>
          </a:p>
        </p:txBody>
      </p:sp>
      <p:sp>
        <p:nvSpPr>
          <p:cNvPr id="3" name="Tijdelijke aanduiding voor inhoud 2"/>
          <p:cNvSpPr>
            <a:spLocks noGrp="1"/>
          </p:cNvSpPr>
          <p:nvPr>
            <p:ph idx="1"/>
          </p:nvPr>
        </p:nvSpPr>
        <p:spPr>
          <a:xfrm>
            <a:off x="781563" y="1700809"/>
            <a:ext cx="8010000" cy="4453930"/>
          </a:xfrm>
        </p:spPr>
        <p:txBody>
          <a:bodyPr/>
          <a:lstStyle/>
          <a:p>
            <a:endParaRPr lang="nl-NL" dirty="0" smtClean="0"/>
          </a:p>
          <a:p>
            <a:r>
              <a:rPr lang="nl-NL" dirty="0" smtClean="0"/>
              <a:t>Meeste </a:t>
            </a:r>
            <a:r>
              <a:rPr lang="nl-NL" dirty="0"/>
              <a:t>differentiatie </a:t>
            </a:r>
            <a:r>
              <a:rPr lang="nl-NL" dirty="0" smtClean="0"/>
              <a:t>plaatsgevonden </a:t>
            </a:r>
            <a:r>
              <a:rPr lang="nl-NL" dirty="0"/>
              <a:t>aan de voorkant, de </a:t>
            </a:r>
            <a:r>
              <a:rPr lang="nl-NL" dirty="0" smtClean="0"/>
              <a:t>zgn. frontoffice </a:t>
            </a:r>
            <a:r>
              <a:rPr lang="nl-NL" dirty="0"/>
              <a:t>(FO). </a:t>
            </a:r>
            <a:endParaRPr lang="nl-NL" dirty="0" smtClean="0"/>
          </a:p>
          <a:p>
            <a:endParaRPr lang="nl-NL" dirty="0"/>
          </a:p>
          <a:p>
            <a:r>
              <a:rPr lang="nl-NL" dirty="0"/>
              <a:t>Naast SR voeren </a:t>
            </a:r>
            <a:r>
              <a:rPr lang="nl-NL" u="sng" dirty="0" smtClean="0"/>
              <a:t>in Amsterdam binnen de </a:t>
            </a:r>
            <a:r>
              <a:rPr lang="nl-NL" u="sng" dirty="0" err="1" smtClean="0"/>
              <a:t>Madi</a:t>
            </a:r>
            <a:r>
              <a:rPr lang="nl-NL" u="sng" dirty="0" smtClean="0"/>
              <a:t> </a:t>
            </a:r>
            <a:r>
              <a:rPr lang="nl-NL" dirty="0" smtClean="0"/>
              <a:t>ook </a:t>
            </a:r>
            <a:r>
              <a:rPr lang="nl-NL" dirty="0"/>
              <a:t>mbo </a:t>
            </a:r>
            <a:r>
              <a:rPr lang="nl-NL" dirty="0" err="1"/>
              <a:t>sjd-ers</a:t>
            </a:r>
            <a:r>
              <a:rPr lang="nl-NL" dirty="0"/>
              <a:t>, vrijwilligers, stagiairs </a:t>
            </a:r>
            <a:r>
              <a:rPr lang="nl-NL" dirty="0" smtClean="0"/>
              <a:t>(onder toezicht SR) en </a:t>
            </a:r>
            <a:r>
              <a:rPr lang="nl-NL" dirty="0"/>
              <a:t>andere disciplines (SHV, AMW) SJD </a:t>
            </a:r>
            <a:r>
              <a:rPr lang="nl-NL" dirty="0" smtClean="0"/>
              <a:t>uit aan voorkant</a:t>
            </a:r>
          </a:p>
          <a:p>
            <a:endParaRPr lang="nl-NL" dirty="0"/>
          </a:p>
          <a:p>
            <a:r>
              <a:rPr lang="nl-NL" dirty="0"/>
              <a:t>Goed om bewust te zijn van verschil in deskundigheid</a:t>
            </a:r>
          </a:p>
          <a:p>
            <a:endParaRPr lang="nl-NL" dirty="0"/>
          </a:p>
        </p:txBody>
      </p:sp>
    </p:spTree>
    <p:extLst>
      <p:ext uri="{BB962C8B-B14F-4D97-AF65-F5344CB8AC3E}">
        <p14:creationId xmlns:p14="http://schemas.microsoft.com/office/powerpoint/2010/main" val="786523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Differentiatie deskundigheid</a:t>
            </a:r>
            <a:endParaRPr lang="nl-NL" dirty="0"/>
          </a:p>
        </p:txBody>
      </p:sp>
      <p:sp>
        <p:nvSpPr>
          <p:cNvPr id="3" name="Tijdelijke aanduiding voor inhoud 2"/>
          <p:cNvSpPr>
            <a:spLocks noGrp="1"/>
          </p:cNvSpPr>
          <p:nvPr>
            <p:ph idx="1"/>
          </p:nvPr>
        </p:nvSpPr>
        <p:spPr>
          <a:xfrm>
            <a:off x="781563" y="1700809"/>
            <a:ext cx="8010000" cy="4453930"/>
          </a:xfrm>
        </p:spPr>
        <p:txBody>
          <a:bodyPr/>
          <a:lstStyle/>
          <a:p>
            <a:r>
              <a:rPr lang="nl-NL" b="1" dirty="0" smtClean="0"/>
              <a:t>Deskundigheid SR</a:t>
            </a:r>
            <a:r>
              <a:rPr lang="nl-NL" dirty="0" smtClean="0"/>
              <a:t>: Hbo </a:t>
            </a:r>
            <a:r>
              <a:rPr lang="nl-NL" dirty="0"/>
              <a:t>of WO, juridisch zoals Rechten of SJD</a:t>
            </a:r>
          </a:p>
          <a:p>
            <a:r>
              <a:rPr lang="nl-NL" dirty="0"/>
              <a:t>Dagelijkse mee bezig, ervaring belangrijk</a:t>
            </a:r>
          </a:p>
          <a:p>
            <a:r>
              <a:rPr lang="nl-NL" dirty="0"/>
              <a:t>Deskundigheidbevordering hier specifiek op gericht</a:t>
            </a:r>
          </a:p>
          <a:p>
            <a:r>
              <a:rPr lang="nl-NL" dirty="0"/>
              <a:t>Beroepsgroep; functieprofiel, beroepscode en registratie</a:t>
            </a:r>
          </a:p>
          <a:p>
            <a:endParaRPr lang="nl-NL" dirty="0" smtClean="0"/>
          </a:p>
          <a:p>
            <a:r>
              <a:rPr lang="nl-NL" b="1" dirty="0" smtClean="0"/>
              <a:t>Deskundigheid AMW/SHV: </a:t>
            </a:r>
            <a:r>
              <a:rPr lang="nl-NL" dirty="0" smtClean="0"/>
              <a:t>Hbo </a:t>
            </a:r>
            <a:r>
              <a:rPr lang="nl-NL" dirty="0"/>
              <a:t>maar niet persé juridisch</a:t>
            </a:r>
          </a:p>
          <a:p>
            <a:r>
              <a:rPr lang="nl-NL" dirty="0"/>
              <a:t>Geen dagelijkse focus, vaak ook geen affiniteit met juridisch</a:t>
            </a:r>
          </a:p>
          <a:p>
            <a:r>
              <a:rPr lang="nl-NL" dirty="0"/>
              <a:t>Soms </a:t>
            </a:r>
            <a:r>
              <a:rPr lang="nl-NL" dirty="0" smtClean="0"/>
              <a:t>specialistisch, </a:t>
            </a:r>
            <a:r>
              <a:rPr lang="nl-NL" dirty="0"/>
              <a:t>SR gaat </a:t>
            </a:r>
            <a:r>
              <a:rPr lang="nl-NL" dirty="0" smtClean="0"/>
              <a:t>vanwege juridisch kader vaak verder</a:t>
            </a:r>
            <a:endParaRPr lang="nl-NL" dirty="0"/>
          </a:p>
          <a:p>
            <a:r>
              <a:rPr lang="nl-NL" dirty="0"/>
              <a:t>Andere deskundigheidsbevordering</a:t>
            </a:r>
          </a:p>
          <a:p>
            <a:endParaRPr lang="nl-NL" dirty="0" smtClean="0"/>
          </a:p>
          <a:p>
            <a:r>
              <a:rPr lang="nl-NL" b="1" dirty="0" smtClean="0"/>
              <a:t>Deskundigheid mbo </a:t>
            </a:r>
            <a:r>
              <a:rPr lang="nl-NL" b="1" dirty="0" err="1" smtClean="0"/>
              <a:t>sjd</a:t>
            </a:r>
            <a:r>
              <a:rPr lang="nl-NL" b="1" dirty="0" smtClean="0"/>
              <a:t>-er: </a:t>
            </a:r>
            <a:r>
              <a:rPr lang="nl-NL" dirty="0"/>
              <a:t>Lager opleidingsniveau</a:t>
            </a:r>
          </a:p>
          <a:p>
            <a:r>
              <a:rPr lang="nl-NL" dirty="0"/>
              <a:t>Wel ervaring en focus, maar meer op het gebied van (globale) indicatie en relatief eenvoudige concrete dienstverlening.</a:t>
            </a:r>
          </a:p>
          <a:p>
            <a:endParaRPr lang="nl-NL" b="1" dirty="0"/>
          </a:p>
        </p:txBody>
      </p:sp>
    </p:spTree>
    <p:extLst>
      <p:ext uri="{BB962C8B-B14F-4D97-AF65-F5344CB8AC3E}">
        <p14:creationId xmlns:p14="http://schemas.microsoft.com/office/powerpoint/2010/main" val="1058617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Differentiatie deskundigheid</a:t>
            </a:r>
            <a:endParaRPr lang="nl-NL" dirty="0"/>
          </a:p>
        </p:txBody>
      </p:sp>
      <p:sp>
        <p:nvSpPr>
          <p:cNvPr id="3" name="Tijdelijke aanduiding voor inhoud 2"/>
          <p:cNvSpPr>
            <a:spLocks noGrp="1"/>
          </p:cNvSpPr>
          <p:nvPr>
            <p:ph idx="1"/>
          </p:nvPr>
        </p:nvSpPr>
        <p:spPr>
          <a:xfrm>
            <a:off x="781563" y="1700809"/>
            <a:ext cx="8010000" cy="4453930"/>
          </a:xfrm>
        </p:spPr>
        <p:txBody>
          <a:bodyPr/>
          <a:lstStyle/>
          <a:p>
            <a:r>
              <a:rPr lang="nl-NL" b="1" dirty="0" smtClean="0"/>
              <a:t>Deskundigheid vrijwilliger:</a:t>
            </a:r>
          </a:p>
          <a:p>
            <a:r>
              <a:rPr lang="nl-NL" dirty="0" smtClean="0"/>
              <a:t>Grote </a:t>
            </a:r>
            <a:r>
              <a:rPr lang="nl-NL" dirty="0"/>
              <a:t>verschillen deskundigheid en vaardigheden</a:t>
            </a:r>
          </a:p>
          <a:p>
            <a:r>
              <a:rPr lang="nl-NL" dirty="0"/>
              <a:t>Vaak geen relevante opleiding gevolgd (juridisch en/of agogisch)</a:t>
            </a:r>
          </a:p>
          <a:p>
            <a:r>
              <a:rPr lang="nl-NL" dirty="0"/>
              <a:t>Doen (veel) minder ervaring op en op een ander niveau</a:t>
            </a:r>
          </a:p>
          <a:p>
            <a:r>
              <a:rPr lang="nl-NL" dirty="0"/>
              <a:t>Randvoorwaarden dienstverband ontbreken (deskundigheidsbevordering, ontwikkelingen sociale domein)</a:t>
            </a:r>
          </a:p>
          <a:p>
            <a:endParaRPr lang="nl-NL" dirty="0" smtClean="0"/>
          </a:p>
          <a:p>
            <a:r>
              <a:rPr lang="nl-NL" b="1" dirty="0" smtClean="0"/>
              <a:t>Deskundigheid stagiair: </a:t>
            </a:r>
          </a:p>
          <a:p>
            <a:r>
              <a:rPr lang="nl-NL" dirty="0" smtClean="0"/>
              <a:t>Wel </a:t>
            </a:r>
            <a:r>
              <a:rPr lang="nl-NL" dirty="0"/>
              <a:t>een relevante opleiding, maar nog niet afgestudeerd</a:t>
            </a:r>
          </a:p>
          <a:p>
            <a:r>
              <a:rPr lang="nl-NL" dirty="0"/>
              <a:t>Doet dagelijks ervaring op en wordt direct begeleid door SR</a:t>
            </a:r>
          </a:p>
          <a:p>
            <a:r>
              <a:rPr lang="nl-NL" dirty="0"/>
              <a:t>Ervaring en uitvoering op een ander niveau (novice)</a:t>
            </a:r>
          </a:p>
          <a:p>
            <a:endParaRPr lang="nl-NL" b="1" dirty="0"/>
          </a:p>
        </p:txBody>
      </p:sp>
    </p:spTree>
    <p:extLst>
      <p:ext uri="{BB962C8B-B14F-4D97-AF65-F5344CB8AC3E}">
        <p14:creationId xmlns:p14="http://schemas.microsoft.com/office/powerpoint/2010/main" val="862583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a:t>D</a:t>
            </a:r>
            <a:r>
              <a:rPr lang="nl-NL" dirty="0" smtClean="0"/>
              <a:t>ifferentiatie inhoudelijk </a:t>
            </a:r>
            <a:br>
              <a:rPr lang="nl-NL" dirty="0" smtClean="0"/>
            </a:br>
            <a:r>
              <a:rPr lang="nl-NL" dirty="0" smtClean="0"/>
              <a:t>te verantwoorden?</a:t>
            </a:r>
            <a:endParaRPr lang="nl-NL" dirty="0"/>
          </a:p>
        </p:txBody>
      </p:sp>
      <p:sp>
        <p:nvSpPr>
          <p:cNvPr id="3" name="Tijdelijke aanduiding voor inhoud 2"/>
          <p:cNvSpPr>
            <a:spLocks noGrp="1"/>
          </p:cNvSpPr>
          <p:nvPr>
            <p:ph idx="1"/>
          </p:nvPr>
        </p:nvSpPr>
        <p:spPr>
          <a:xfrm>
            <a:off x="781563" y="1700809"/>
            <a:ext cx="8010000" cy="4453930"/>
          </a:xfrm>
        </p:spPr>
        <p:txBody>
          <a:bodyPr/>
          <a:lstStyle/>
          <a:p>
            <a:endParaRPr lang="nl-NL" dirty="0" smtClean="0"/>
          </a:p>
          <a:p>
            <a:r>
              <a:rPr lang="nl-NL" dirty="0"/>
              <a:t>Voorzichtige conclusie onderzoek; differentiatie </a:t>
            </a:r>
            <a:r>
              <a:rPr lang="nl-NL" dirty="0" smtClean="0"/>
              <a:t>gerechtvaardigd</a:t>
            </a:r>
          </a:p>
          <a:p>
            <a:endParaRPr lang="nl-NL" dirty="0"/>
          </a:p>
          <a:p>
            <a:r>
              <a:rPr lang="nl-NL" dirty="0"/>
              <a:t>Veel vragen bij inlopen relatief eenvoudig </a:t>
            </a:r>
            <a:endParaRPr lang="nl-NL" dirty="0" smtClean="0"/>
          </a:p>
          <a:p>
            <a:endParaRPr lang="nl-NL" dirty="0"/>
          </a:p>
          <a:p>
            <a:r>
              <a:rPr lang="nl-NL" dirty="0"/>
              <a:t>Klanten hebben vaak niet alles bij zich </a:t>
            </a:r>
            <a:endParaRPr lang="nl-NL" dirty="0" smtClean="0"/>
          </a:p>
          <a:p>
            <a:endParaRPr lang="nl-NL" dirty="0"/>
          </a:p>
          <a:p>
            <a:r>
              <a:rPr lang="nl-NL" dirty="0"/>
              <a:t>Wel goed nadenken over organisatie SJD (waarborgen kwaliteit</a:t>
            </a:r>
            <a:r>
              <a:rPr lang="nl-NL" dirty="0" smtClean="0"/>
              <a:t>)</a:t>
            </a:r>
          </a:p>
          <a:p>
            <a:endParaRPr lang="nl-NL" dirty="0"/>
          </a:p>
          <a:p>
            <a:r>
              <a:rPr lang="nl-NL" dirty="0"/>
              <a:t>Eenvoudig, schijnbaar eenvoudig</a:t>
            </a:r>
          </a:p>
          <a:p>
            <a:endParaRPr lang="nl-NL" dirty="0"/>
          </a:p>
          <a:p>
            <a:endParaRPr lang="nl-NL" b="1" dirty="0"/>
          </a:p>
        </p:txBody>
      </p:sp>
    </p:spTree>
    <p:extLst>
      <p:ext uri="{BB962C8B-B14F-4D97-AF65-F5344CB8AC3E}">
        <p14:creationId xmlns:p14="http://schemas.microsoft.com/office/powerpoint/2010/main" val="1025002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Organisatie ‘voorkant’, ‘midden’</a:t>
            </a:r>
            <a:endParaRPr lang="nl-NL" dirty="0"/>
          </a:p>
        </p:txBody>
      </p:sp>
      <p:sp>
        <p:nvSpPr>
          <p:cNvPr id="3" name="Tijdelijke aanduiding voor inhoud 2"/>
          <p:cNvSpPr>
            <a:spLocks noGrp="1"/>
          </p:cNvSpPr>
          <p:nvPr>
            <p:ph idx="1"/>
          </p:nvPr>
        </p:nvSpPr>
        <p:spPr>
          <a:xfrm>
            <a:off x="781563" y="1700809"/>
            <a:ext cx="8010000" cy="4453930"/>
          </a:xfrm>
        </p:spPr>
        <p:txBody>
          <a:bodyPr/>
          <a:lstStyle/>
          <a:p>
            <a:endParaRPr lang="nl-NL" dirty="0" smtClean="0"/>
          </a:p>
          <a:p>
            <a:r>
              <a:rPr lang="nl-NL" dirty="0"/>
              <a:t>Differentiatie vaak tot uitdrukking in een frontoffice en backoffice SJD </a:t>
            </a:r>
            <a:r>
              <a:rPr lang="nl-NL" dirty="0" smtClean="0"/>
              <a:t>(voorkant, midden). SR </a:t>
            </a:r>
            <a:r>
              <a:rPr lang="nl-NL" dirty="0"/>
              <a:t>in de </a:t>
            </a:r>
            <a:r>
              <a:rPr lang="nl-NL" dirty="0" smtClean="0"/>
              <a:t>backoffice</a:t>
            </a:r>
          </a:p>
          <a:p>
            <a:endParaRPr lang="nl-NL" dirty="0"/>
          </a:p>
          <a:p>
            <a:r>
              <a:rPr lang="nl-NL" dirty="0" smtClean="0"/>
              <a:t>SR kan verschillende rollen hebben aan de voorkant; ondersteuner en/of coördinator, uitvoerder, een combinatie of geen enkele rol.</a:t>
            </a:r>
          </a:p>
          <a:p>
            <a:endParaRPr lang="nl-NL" dirty="0"/>
          </a:p>
          <a:p>
            <a:r>
              <a:rPr lang="nl-NL" dirty="0"/>
              <a:t>Soms frontoffice </a:t>
            </a:r>
            <a:r>
              <a:rPr lang="nl-NL" b="1" dirty="0"/>
              <a:t>specifiek</a:t>
            </a:r>
            <a:r>
              <a:rPr lang="nl-NL" dirty="0"/>
              <a:t> ingericht voor SJD, soms </a:t>
            </a:r>
            <a:r>
              <a:rPr lang="nl-NL" b="1" dirty="0"/>
              <a:t>indirect </a:t>
            </a:r>
            <a:r>
              <a:rPr lang="nl-NL" dirty="0"/>
              <a:t>(bijvoorbeeld financieel, algemeen)</a:t>
            </a:r>
          </a:p>
          <a:p>
            <a:endParaRPr lang="nl-NL" dirty="0"/>
          </a:p>
          <a:p>
            <a:endParaRPr lang="nl-NL" b="1" dirty="0"/>
          </a:p>
        </p:txBody>
      </p:sp>
    </p:spTree>
    <p:extLst>
      <p:ext uri="{BB962C8B-B14F-4D97-AF65-F5344CB8AC3E}">
        <p14:creationId xmlns:p14="http://schemas.microsoft.com/office/powerpoint/2010/main" val="2116537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1988841"/>
            <a:ext cx="8010000" cy="504056"/>
          </a:xfrm>
          <a:solidFill>
            <a:schemeClr val="accent4">
              <a:lumMod val="20000"/>
              <a:lumOff val="80000"/>
              <a:alpha val="60000"/>
            </a:schemeClr>
          </a:solidFill>
        </p:spPr>
        <p:txBody>
          <a:bodyPr/>
          <a:lstStyle/>
          <a:p>
            <a:pPr algn="ctr"/>
            <a:r>
              <a:rPr lang="nl-NL" dirty="0" smtClean="0">
                <a:solidFill>
                  <a:schemeClr val="tx1"/>
                </a:solidFill>
              </a:rPr>
              <a:t>Even voorstellen</a:t>
            </a:r>
            <a:endParaRPr lang="nl-NL" dirty="0">
              <a:solidFill>
                <a:schemeClr val="tx1"/>
              </a:solidFill>
            </a:endParaRPr>
          </a:p>
        </p:txBody>
      </p:sp>
      <p:sp>
        <p:nvSpPr>
          <p:cNvPr id="3" name="Tijdelijke aanduiding voor inhoud 2"/>
          <p:cNvSpPr>
            <a:spLocks noGrp="1"/>
          </p:cNvSpPr>
          <p:nvPr>
            <p:ph idx="1"/>
          </p:nvPr>
        </p:nvSpPr>
        <p:spPr>
          <a:xfrm>
            <a:off x="781563" y="6165304"/>
            <a:ext cx="8010000" cy="324104"/>
          </a:xfrm>
          <a:solidFill>
            <a:schemeClr val="accent4">
              <a:lumMod val="20000"/>
              <a:lumOff val="80000"/>
              <a:alpha val="60000"/>
            </a:schemeClr>
          </a:solidFill>
        </p:spPr>
        <p:txBody>
          <a:bodyPr/>
          <a:lstStyle/>
          <a:p>
            <a:pPr marL="0" indent="0" algn="ctr">
              <a:buNone/>
            </a:pPr>
            <a:r>
              <a:rPr lang="nl-NL" b="1" smtClean="0"/>
              <a:t>Wouter </a:t>
            </a:r>
            <a:r>
              <a:rPr lang="nl-NL" b="1" dirty="0"/>
              <a:t>Wamelink			 </a:t>
            </a:r>
            <a:r>
              <a:rPr lang="nl-NL" b="1" dirty="0" err="1"/>
              <a:t>SHVconsultancy</a:t>
            </a:r>
            <a:endParaRPr lang="nl-NL" b="1" dirty="0"/>
          </a:p>
          <a:p>
            <a:endParaRPr lang="nl-NL" b="1"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2</a:t>
            </a:fld>
            <a:endParaRPr lang="nl-NL" dirty="0"/>
          </a:p>
        </p:txBody>
      </p:sp>
    </p:spTree>
    <p:extLst>
      <p:ext uri="{BB962C8B-B14F-4D97-AF65-F5344CB8AC3E}">
        <p14:creationId xmlns:p14="http://schemas.microsoft.com/office/powerpoint/2010/main" val="474467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Deskundigheid SR geeft verantwoordelijkheid</a:t>
            </a:r>
            <a:endParaRPr lang="nl-NL" dirty="0"/>
          </a:p>
        </p:txBody>
      </p:sp>
      <p:sp>
        <p:nvSpPr>
          <p:cNvPr id="3" name="Tijdelijke aanduiding voor inhoud 2"/>
          <p:cNvSpPr>
            <a:spLocks noGrp="1"/>
          </p:cNvSpPr>
          <p:nvPr>
            <p:ph idx="1"/>
          </p:nvPr>
        </p:nvSpPr>
        <p:spPr>
          <a:xfrm>
            <a:off x="781563" y="1700809"/>
            <a:ext cx="8010000" cy="4453930"/>
          </a:xfrm>
        </p:spPr>
        <p:txBody>
          <a:bodyPr/>
          <a:lstStyle/>
          <a:p>
            <a:endParaRPr lang="nl-NL" dirty="0" smtClean="0"/>
          </a:p>
          <a:p>
            <a:endParaRPr lang="nl-NL" dirty="0" smtClean="0"/>
          </a:p>
          <a:p>
            <a:endParaRPr lang="nl-NL" dirty="0"/>
          </a:p>
          <a:p>
            <a:r>
              <a:rPr lang="nl-NL" b="1" dirty="0"/>
              <a:t>Vanuit de deskundigheid die SR heeft, SR verantwoordelijk voor SJD binnen </a:t>
            </a:r>
            <a:r>
              <a:rPr lang="nl-NL" b="1" dirty="0" smtClean="0"/>
              <a:t>eigen organisatie (in Amsterdam de </a:t>
            </a:r>
            <a:r>
              <a:rPr lang="nl-NL" b="1" dirty="0" err="1" smtClean="0"/>
              <a:t>Madi</a:t>
            </a:r>
            <a:r>
              <a:rPr lang="nl-NL" b="1" dirty="0" smtClean="0"/>
              <a:t>)</a:t>
            </a:r>
            <a:endParaRPr lang="nl-NL" b="1" dirty="0" smtClean="0"/>
          </a:p>
          <a:p>
            <a:endParaRPr lang="nl-NL" dirty="0"/>
          </a:p>
          <a:p>
            <a:endParaRPr lang="nl-NL" dirty="0"/>
          </a:p>
          <a:p>
            <a:r>
              <a:rPr lang="nl-NL" b="1" dirty="0" err="1"/>
              <a:t>Mede-verantwoordelijkheid</a:t>
            </a:r>
            <a:r>
              <a:rPr lang="nl-NL" b="1" dirty="0"/>
              <a:t> SJD buiten </a:t>
            </a:r>
            <a:r>
              <a:rPr lang="nl-NL" b="1" dirty="0" smtClean="0"/>
              <a:t>hun organisatie (keten</a:t>
            </a:r>
            <a:r>
              <a:rPr lang="nl-NL" b="1" dirty="0"/>
              <a:t>)</a:t>
            </a:r>
          </a:p>
          <a:p>
            <a:endParaRPr lang="nl-NL" dirty="0"/>
          </a:p>
          <a:p>
            <a:endParaRPr lang="nl-NL" b="1" dirty="0"/>
          </a:p>
        </p:txBody>
      </p:sp>
    </p:spTree>
    <p:extLst>
      <p:ext uri="{BB962C8B-B14F-4D97-AF65-F5344CB8AC3E}">
        <p14:creationId xmlns:p14="http://schemas.microsoft.com/office/powerpoint/2010/main" val="1957181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a:t>Overige kernactiviteiten SR:</a:t>
            </a:r>
            <a:br>
              <a:rPr lang="nl-NL" dirty="0"/>
            </a:br>
            <a:r>
              <a:rPr lang="nl-NL" dirty="0"/>
              <a:t>Signalering, duiding en actievoeren</a:t>
            </a:r>
          </a:p>
        </p:txBody>
      </p:sp>
      <p:sp>
        <p:nvSpPr>
          <p:cNvPr id="3" name="Tijdelijke aanduiding voor inhoud 2"/>
          <p:cNvSpPr>
            <a:spLocks noGrp="1"/>
          </p:cNvSpPr>
          <p:nvPr>
            <p:ph idx="1"/>
          </p:nvPr>
        </p:nvSpPr>
        <p:spPr>
          <a:xfrm>
            <a:off x="781563" y="1700809"/>
            <a:ext cx="8010000" cy="4453930"/>
          </a:xfrm>
        </p:spPr>
        <p:txBody>
          <a:bodyPr/>
          <a:lstStyle/>
          <a:p>
            <a:endParaRPr lang="nl-NL" dirty="0" smtClean="0"/>
          </a:p>
          <a:p>
            <a:endParaRPr lang="nl-NL" dirty="0" smtClean="0"/>
          </a:p>
          <a:p>
            <a:r>
              <a:rPr lang="nl-NL" dirty="0"/>
              <a:t>Intermediaire rol </a:t>
            </a:r>
            <a:r>
              <a:rPr lang="nl-NL" dirty="0" smtClean="0"/>
              <a:t>overheid-burger</a:t>
            </a:r>
          </a:p>
          <a:p>
            <a:endParaRPr lang="nl-NL" dirty="0"/>
          </a:p>
          <a:p>
            <a:r>
              <a:rPr lang="nl-NL" dirty="0"/>
              <a:t>Landelijk; ingang bij ministeries, rapporten (recent E-court</a:t>
            </a:r>
            <a:r>
              <a:rPr lang="nl-NL" dirty="0" smtClean="0"/>
              <a:t>)</a:t>
            </a:r>
          </a:p>
          <a:p>
            <a:endParaRPr lang="nl-NL" dirty="0"/>
          </a:p>
          <a:p>
            <a:r>
              <a:rPr lang="nl-NL" dirty="0"/>
              <a:t>Landelijk en stedelijk aangesloten bij </a:t>
            </a:r>
            <a:r>
              <a:rPr lang="nl-NL" dirty="0" smtClean="0"/>
              <a:t>Ombudsman</a:t>
            </a:r>
          </a:p>
          <a:p>
            <a:endParaRPr lang="nl-NL" dirty="0"/>
          </a:p>
          <a:p>
            <a:r>
              <a:rPr lang="nl-NL" dirty="0" smtClean="0"/>
              <a:t>SR, Gemeentebelasting</a:t>
            </a:r>
            <a:r>
              <a:rPr lang="nl-NL" dirty="0"/>
              <a:t> </a:t>
            </a:r>
            <a:r>
              <a:rPr lang="nl-NL" dirty="0" smtClean="0"/>
              <a:t>en WPI </a:t>
            </a:r>
            <a:r>
              <a:rPr lang="nl-NL" dirty="0"/>
              <a:t>communicerende </a:t>
            </a:r>
            <a:r>
              <a:rPr lang="nl-NL" dirty="0" smtClean="0"/>
              <a:t>vaten.</a:t>
            </a:r>
            <a:endParaRPr lang="nl-NL" dirty="0"/>
          </a:p>
        </p:txBody>
      </p:sp>
    </p:spTree>
    <p:extLst>
      <p:ext uri="{BB962C8B-B14F-4D97-AF65-F5344CB8AC3E}">
        <p14:creationId xmlns:p14="http://schemas.microsoft.com/office/powerpoint/2010/main" val="149911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Het geven van voorlichting</a:t>
            </a:r>
            <a:endParaRPr lang="nl-NL" dirty="0"/>
          </a:p>
        </p:txBody>
      </p:sp>
      <p:sp>
        <p:nvSpPr>
          <p:cNvPr id="3" name="Tijdelijke aanduiding voor inhoud 2"/>
          <p:cNvSpPr>
            <a:spLocks noGrp="1"/>
          </p:cNvSpPr>
          <p:nvPr>
            <p:ph idx="1"/>
          </p:nvPr>
        </p:nvSpPr>
        <p:spPr>
          <a:xfrm>
            <a:off x="781563" y="1700809"/>
            <a:ext cx="8010000" cy="4453930"/>
          </a:xfrm>
        </p:spPr>
        <p:txBody>
          <a:bodyPr/>
          <a:lstStyle/>
          <a:p>
            <a:endParaRPr lang="nl-NL" dirty="0" smtClean="0"/>
          </a:p>
          <a:p>
            <a:endParaRPr lang="nl-NL" dirty="0" smtClean="0"/>
          </a:p>
          <a:p>
            <a:r>
              <a:rPr lang="nl-NL" dirty="0"/>
              <a:t>Bijvoorbeeld over Toeslagen, Inkomstenbelasting, Zorgverzekering, Voorliggende Voorzieningen </a:t>
            </a:r>
            <a:endParaRPr lang="nl-NL" dirty="0" smtClean="0"/>
          </a:p>
          <a:p>
            <a:endParaRPr lang="nl-NL" dirty="0"/>
          </a:p>
          <a:p>
            <a:r>
              <a:rPr lang="nl-NL" dirty="0" smtClean="0"/>
              <a:t>Informatie </a:t>
            </a:r>
            <a:r>
              <a:rPr lang="nl-NL" dirty="0"/>
              <a:t>begrijpelijk maken door </a:t>
            </a:r>
            <a:r>
              <a:rPr lang="nl-NL" dirty="0" smtClean="0"/>
              <a:t>folders</a:t>
            </a:r>
          </a:p>
          <a:p>
            <a:endParaRPr lang="nl-NL" dirty="0"/>
          </a:p>
          <a:p>
            <a:r>
              <a:rPr lang="nl-NL" dirty="0"/>
              <a:t>Vergroot </a:t>
            </a:r>
            <a:r>
              <a:rPr lang="nl-NL" dirty="0" smtClean="0"/>
              <a:t>zelfredzaamheid</a:t>
            </a:r>
          </a:p>
          <a:p>
            <a:endParaRPr lang="nl-NL" dirty="0"/>
          </a:p>
          <a:p>
            <a:r>
              <a:rPr lang="nl-NL" dirty="0"/>
              <a:t>Voorlichting over eigen aanbod; zichtbaarheid vergroten, keten versterken</a:t>
            </a:r>
          </a:p>
        </p:txBody>
      </p:sp>
    </p:spTree>
    <p:extLst>
      <p:ext uri="{BB962C8B-B14F-4D97-AF65-F5344CB8AC3E}">
        <p14:creationId xmlns:p14="http://schemas.microsoft.com/office/powerpoint/2010/main" val="348902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Het geven van consult</a:t>
            </a:r>
            <a:endParaRPr lang="nl-NL" dirty="0"/>
          </a:p>
        </p:txBody>
      </p:sp>
      <p:sp>
        <p:nvSpPr>
          <p:cNvPr id="3" name="Tijdelijke aanduiding voor inhoud 2"/>
          <p:cNvSpPr>
            <a:spLocks noGrp="1"/>
          </p:cNvSpPr>
          <p:nvPr>
            <p:ph idx="1"/>
          </p:nvPr>
        </p:nvSpPr>
        <p:spPr>
          <a:xfrm>
            <a:off x="781563" y="1700809"/>
            <a:ext cx="8010000" cy="4453930"/>
          </a:xfrm>
        </p:spPr>
        <p:txBody>
          <a:bodyPr/>
          <a:lstStyle/>
          <a:p>
            <a:endParaRPr lang="nl-NL" dirty="0"/>
          </a:p>
          <a:p>
            <a:endParaRPr lang="nl-NL" dirty="0" smtClean="0"/>
          </a:p>
          <a:p>
            <a:endParaRPr lang="nl-NL" dirty="0"/>
          </a:p>
          <a:p>
            <a:endParaRPr lang="nl-NL" dirty="0" smtClean="0"/>
          </a:p>
          <a:p>
            <a:r>
              <a:rPr lang="nl-NL" dirty="0" smtClean="0"/>
              <a:t>Intern; </a:t>
            </a:r>
            <a:r>
              <a:rPr lang="nl-NL" dirty="0"/>
              <a:t>integrale </a:t>
            </a:r>
            <a:r>
              <a:rPr lang="nl-NL" dirty="0" smtClean="0"/>
              <a:t>teams, bezetting </a:t>
            </a:r>
            <a:r>
              <a:rPr lang="nl-NL" dirty="0"/>
              <a:t>op </a:t>
            </a:r>
            <a:r>
              <a:rPr lang="nl-NL" dirty="0" smtClean="0"/>
              <a:t>locaties</a:t>
            </a:r>
          </a:p>
          <a:p>
            <a:endParaRPr lang="nl-NL" dirty="0"/>
          </a:p>
          <a:p>
            <a:endParaRPr lang="nl-NL" dirty="0"/>
          </a:p>
          <a:p>
            <a:r>
              <a:rPr lang="nl-NL" dirty="0"/>
              <a:t>Aan ketenpartners</a:t>
            </a:r>
          </a:p>
        </p:txBody>
      </p:sp>
    </p:spTree>
    <p:extLst>
      <p:ext uri="{BB962C8B-B14F-4D97-AF65-F5344CB8AC3E}">
        <p14:creationId xmlns:p14="http://schemas.microsoft.com/office/powerpoint/2010/main" val="1863423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Het werken in ketens</a:t>
            </a:r>
            <a:endParaRPr lang="nl-NL" dirty="0"/>
          </a:p>
        </p:txBody>
      </p:sp>
      <p:sp>
        <p:nvSpPr>
          <p:cNvPr id="3" name="Tijdelijke aanduiding voor inhoud 2"/>
          <p:cNvSpPr>
            <a:spLocks noGrp="1"/>
          </p:cNvSpPr>
          <p:nvPr>
            <p:ph idx="1"/>
          </p:nvPr>
        </p:nvSpPr>
        <p:spPr>
          <a:xfrm>
            <a:off x="781563" y="1700809"/>
            <a:ext cx="8010000" cy="4453930"/>
          </a:xfrm>
        </p:spPr>
        <p:txBody>
          <a:bodyPr/>
          <a:lstStyle/>
          <a:p>
            <a:endParaRPr lang="nl-NL" dirty="0"/>
          </a:p>
          <a:p>
            <a:endParaRPr lang="nl-NL" dirty="0" smtClean="0"/>
          </a:p>
          <a:p>
            <a:pPr marL="0" indent="0">
              <a:buNone/>
            </a:pPr>
            <a:endParaRPr lang="nl-NL" dirty="0"/>
          </a:p>
          <a:p>
            <a:r>
              <a:rPr lang="nl-NL" dirty="0"/>
              <a:t>Gericht op de keten SJD (afstemming</a:t>
            </a:r>
            <a:r>
              <a:rPr lang="nl-NL" dirty="0" smtClean="0"/>
              <a:t>)</a:t>
            </a:r>
          </a:p>
          <a:p>
            <a:endParaRPr lang="nl-NL" dirty="0"/>
          </a:p>
          <a:p>
            <a:r>
              <a:rPr lang="nl-NL" dirty="0"/>
              <a:t>Gericht op het bereiken van de klant </a:t>
            </a:r>
            <a:endParaRPr lang="nl-NL" dirty="0" smtClean="0"/>
          </a:p>
          <a:p>
            <a:endParaRPr lang="nl-NL" dirty="0"/>
          </a:p>
          <a:p>
            <a:r>
              <a:rPr lang="nl-NL" dirty="0"/>
              <a:t>Gericht op de werking van wet- en </a:t>
            </a:r>
            <a:r>
              <a:rPr lang="nl-NL" dirty="0" smtClean="0"/>
              <a:t>regelgeving</a:t>
            </a:r>
          </a:p>
          <a:p>
            <a:endParaRPr lang="nl-NL" dirty="0" smtClean="0"/>
          </a:p>
          <a:p>
            <a:r>
              <a:rPr lang="nl-NL" dirty="0" smtClean="0"/>
              <a:t>Gericht op deskundigheid</a:t>
            </a:r>
            <a:endParaRPr lang="nl-NL" dirty="0"/>
          </a:p>
        </p:txBody>
      </p:sp>
    </p:spTree>
    <p:extLst>
      <p:ext uri="{BB962C8B-B14F-4D97-AF65-F5344CB8AC3E}">
        <p14:creationId xmlns:p14="http://schemas.microsoft.com/office/powerpoint/2010/main" val="1807631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a:t>Uitgangspunt dienstverlening:</a:t>
            </a:r>
            <a:br>
              <a:rPr lang="nl-NL" dirty="0"/>
            </a:br>
            <a:r>
              <a:rPr lang="nl-NL" dirty="0"/>
              <a:t>Vergroten zelfredzaamheid</a:t>
            </a:r>
          </a:p>
        </p:txBody>
      </p:sp>
      <p:sp>
        <p:nvSpPr>
          <p:cNvPr id="3" name="Tijdelijke aanduiding voor inhoud 2"/>
          <p:cNvSpPr>
            <a:spLocks noGrp="1"/>
          </p:cNvSpPr>
          <p:nvPr>
            <p:ph idx="1"/>
          </p:nvPr>
        </p:nvSpPr>
        <p:spPr>
          <a:xfrm>
            <a:off x="781563" y="1700809"/>
            <a:ext cx="8010000" cy="4453930"/>
          </a:xfrm>
        </p:spPr>
        <p:txBody>
          <a:bodyPr/>
          <a:lstStyle/>
          <a:p>
            <a:endParaRPr lang="nl-NL" dirty="0"/>
          </a:p>
          <a:p>
            <a:endParaRPr lang="nl-NL" dirty="0" smtClean="0"/>
          </a:p>
          <a:p>
            <a:r>
              <a:rPr lang="nl-NL" dirty="0" smtClean="0"/>
              <a:t>Uitgangspunt </a:t>
            </a:r>
            <a:r>
              <a:rPr lang="nl-NL" dirty="0"/>
              <a:t>lang voordat de WMO nadruk hierop </a:t>
            </a:r>
            <a:r>
              <a:rPr lang="nl-NL" dirty="0" smtClean="0"/>
              <a:t>legde</a:t>
            </a:r>
          </a:p>
          <a:p>
            <a:endParaRPr lang="nl-NL" dirty="0"/>
          </a:p>
          <a:p>
            <a:r>
              <a:rPr lang="nl-NL" dirty="0"/>
              <a:t>Leren zelf oplossen betekent niet uiteindelijk geen aanbod SJD </a:t>
            </a:r>
            <a:r>
              <a:rPr lang="nl-NL" dirty="0" smtClean="0"/>
              <a:t>meer</a:t>
            </a:r>
          </a:p>
          <a:p>
            <a:endParaRPr lang="nl-NL" dirty="0"/>
          </a:p>
          <a:p>
            <a:r>
              <a:rPr lang="nl-NL" dirty="0"/>
              <a:t>Beroep op SJD vaak hoogste vorm van </a:t>
            </a:r>
            <a:r>
              <a:rPr lang="nl-NL" dirty="0" smtClean="0"/>
              <a:t>zelfredzaamheid. Burgers voelen dat grens eigen deskundigheid is bereikt.</a:t>
            </a:r>
          </a:p>
          <a:p>
            <a:endParaRPr lang="nl-NL" dirty="0"/>
          </a:p>
          <a:p>
            <a:r>
              <a:rPr lang="nl-NL" dirty="0"/>
              <a:t>L</a:t>
            </a:r>
            <a:r>
              <a:rPr lang="nl-NL" dirty="0" smtClean="0"/>
              <a:t>aagdrempelig </a:t>
            </a:r>
            <a:r>
              <a:rPr lang="nl-NL" dirty="0"/>
              <a:t>aanbod </a:t>
            </a:r>
            <a:r>
              <a:rPr lang="nl-NL" dirty="0" smtClean="0"/>
              <a:t>daarom belangrijk</a:t>
            </a:r>
            <a:endParaRPr lang="nl-NL" dirty="0" smtClean="0"/>
          </a:p>
          <a:p>
            <a:endParaRPr lang="nl-NL" dirty="0"/>
          </a:p>
          <a:p>
            <a:r>
              <a:rPr lang="nl-NL" dirty="0"/>
              <a:t>Door laagdrempelige SJD neemt vertrouwen in overheid toe</a:t>
            </a:r>
          </a:p>
        </p:txBody>
      </p:sp>
    </p:spTree>
    <p:extLst>
      <p:ext uri="{BB962C8B-B14F-4D97-AF65-F5344CB8AC3E}">
        <p14:creationId xmlns:p14="http://schemas.microsoft.com/office/powerpoint/2010/main" val="150189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Kwaliteit SR ‘overig’</a:t>
            </a:r>
            <a:endParaRPr lang="nl-NL" dirty="0"/>
          </a:p>
        </p:txBody>
      </p:sp>
      <p:sp>
        <p:nvSpPr>
          <p:cNvPr id="3" name="Tijdelijke aanduiding voor inhoud 2"/>
          <p:cNvSpPr>
            <a:spLocks noGrp="1"/>
          </p:cNvSpPr>
          <p:nvPr>
            <p:ph idx="1"/>
          </p:nvPr>
        </p:nvSpPr>
        <p:spPr>
          <a:xfrm>
            <a:off x="781563" y="1700809"/>
            <a:ext cx="8010000" cy="4453930"/>
          </a:xfrm>
        </p:spPr>
        <p:txBody>
          <a:bodyPr/>
          <a:lstStyle/>
          <a:p>
            <a:pPr marL="0" indent="0">
              <a:buNone/>
            </a:pPr>
            <a:r>
              <a:rPr lang="nl-NL" dirty="0" smtClean="0"/>
              <a:t>Waarde </a:t>
            </a:r>
            <a:r>
              <a:rPr lang="nl-NL" dirty="0"/>
              <a:t>van SR </a:t>
            </a:r>
            <a:r>
              <a:rPr lang="nl-NL" dirty="0" smtClean="0"/>
              <a:t>is ook </a:t>
            </a:r>
            <a:r>
              <a:rPr lang="nl-NL" dirty="0"/>
              <a:t>op andere manieren zichtbaar te maken. Bijvoorbeeld:</a:t>
            </a:r>
          </a:p>
          <a:p>
            <a:pPr marL="0" indent="0">
              <a:buNone/>
            </a:pPr>
            <a:endParaRPr lang="nl-NL" dirty="0"/>
          </a:p>
          <a:p>
            <a:r>
              <a:rPr lang="nl-NL" dirty="0"/>
              <a:t>Wachttijden, faciliteiten, maatschappelijk rendement*, etc</a:t>
            </a:r>
            <a:r>
              <a:rPr lang="nl-NL" dirty="0" smtClean="0"/>
              <a:t>.</a:t>
            </a:r>
          </a:p>
          <a:p>
            <a:endParaRPr lang="nl-NL" dirty="0"/>
          </a:p>
          <a:p>
            <a:r>
              <a:rPr lang="nl-NL" dirty="0" smtClean="0"/>
              <a:t>Wij hebben nog toegevoegd:</a:t>
            </a:r>
          </a:p>
          <a:p>
            <a:endParaRPr lang="nl-NL" dirty="0" smtClean="0"/>
          </a:p>
          <a:p>
            <a:pPr>
              <a:buFont typeface="Wingdings" charset="2"/>
              <a:buChar char="Ø"/>
            </a:pPr>
            <a:r>
              <a:rPr lang="nl-NL" dirty="0" smtClean="0"/>
              <a:t>Laagdrempeligheid van het aanbod</a:t>
            </a:r>
          </a:p>
          <a:p>
            <a:pPr>
              <a:buFont typeface="Wingdings" charset="2"/>
              <a:buChar char="Ø"/>
            </a:pPr>
            <a:endParaRPr lang="nl-NL" dirty="0" smtClean="0"/>
          </a:p>
          <a:p>
            <a:pPr>
              <a:buFont typeface="Wingdings" charset="2"/>
              <a:buChar char="Ø"/>
            </a:pPr>
            <a:r>
              <a:rPr lang="nl-NL" dirty="0" smtClean="0"/>
              <a:t>De ’kwetsbare doelgroep’ per gebied afgezet de financiële inzet voor concrete SJD per financieel huishouden</a:t>
            </a:r>
            <a:endParaRPr lang="nl-NL" dirty="0"/>
          </a:p>
          <a:p>
            <a:pPr marL="0" indent="0">
              <a:buNone/>
            </a:pPr>
            <a:endParaRPr lang="nl-NL" dirty="0" smtClean="0"/>
          </a:p>
          <a:p>
            <a:pPr marL="0" indent="0">
              <a:buNone/>
            </a:pPr>
            <a:r>
              <a:rPr lang="nl-NL" sz="1600" dirty="0" smtClean="0"/>
              <a:t>* </a:t>
            </a:r>
            <a:r>
              <a:rPr lang="nl-NL" sz="1600" dirty="0"/>
              <a:t>In een pilotstudie door het Verweij-Jonker instituut </a:t>
            </a:r>
            <a:r>
              <a:rPr lang="nl-NL" sz="1600" i="1" dirty="0"/>
              <a:t>Maatschappelijk Rendement analyse van Sociaal Raadslieden </a:t>
            </a:r>
            <a:r>
              <a:rPr lang="nl-NL" sz="1600" dirty="0"/>
              <a:t>in Beverwijk werd geconcludeerd dat elke euro die aan SR werd besteed 1,5 euro opleverde (door verhoogde welvaart van burgers uit landelijke middelen en besparing van kosten op gemeentelijk niveau).</a:t>
            </a:r>
          </a:p>
        </p:txBody>
      </p:sp>
    </p:spTree>
    <p:extLst>
      <p:ext uri="{BB962C8B-B14F-4D97-AF65-F5344CB8AC3E}">
        <p14:creationId xmlns:p14="http://schemas.microsoft.com/office/powerpoint/2010/main" val="1401282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Kwaliteit Sociaal Raadslieden</a:t>
            </a:r>
            <a:endParaRPr lang="nl-NL" dirty="0"/>
          </a:p>
        </p:txBody>
      </p:sp>
      <p:sp>
        <p:nvSpPr>
          <p:cNvPr id="3" name="Tijdelijke aanduiding voor inhoud 2"/>
          <p:cNvSpPr>
            <a:spLocks noGrp="1"/>
          </p:cNvSpPr>
          <p:nvPr>
            <p:ph idx="1"/>
          </p:nvPr>
        </p:nvSpPr>
        <p:spPr>
          <a:xfrm>
            <a:off x="781563" y="1988839"/>
            <a:ext cx="8010000" cy="4165899"/>
          </a:xfrm>
        </p:spPr>
        <p:txBody>
          <a:bodyPr/>
          <a:lstStyle/>
          <a:p>
            <a:r>
              <a:rPr lang="nl-NL" dirty="0" smtClean="0"/>
              <a:t>Geen kader vooraf, heeft ons achteraf meer opgeleverd!</a:t>
            </a:r>
          </a:p>
          <a:p>
            <a:endParaRPr lang="nl-NL" dirty="0"/>
          </a:p>
          <a:p>
            <a:r>
              <a:rPr lang="nl-NL" dirty="0" smtClean="0"/>
              <a:t>Meer en dieper inzicht gekregen. O.a.; </a:t>
            </a:r>
          </a:p>
          <a:p>
            <a:endParaRPr lang="nl-NL" dirty="0" smtClean="0"/>
          </a:p>
          <a:p>
            <a:pPr>
              <a:buFont typeface="Wingdings" charset="2"/>
              <a:buChar char="Ø"/>
            </a:pPr>
            <a:r>
              <a:rPr lang="nl-NL" dirty="0" smtClean="0"/>
              <a:t>SR onderdeel van de SJD en kan hier niet los van worden gezien</a:t>
            </a:r>
          </a:p>
          <a:p>
            <a:pPr>
              <a:buFont typeface="Wingdings" charset="2"/>
              <a:buChar char="Ø"/>
            </a:pPr>
            <a:r>
              <a:rPr lang="nl-NL" dirty="0" smtClean="0"/>
              <a:t>Vanuit zijn deskundigheid verantwoordelijk te maken voor de kwaliteit van de SJD binnen hun eigen organisatie</a:t>
            </a:r>
          </a:p>
          <a:p>
            <a:pPr>
              <a:buFont typeface="Wingdings" charset="2"/>
              <a:buChar char="Ø"/>
            </a:pPr>
            <a:r>
              <a:rPr lang="nl-NL" dirty="0" err="1" smtClean="0"/>
              <a:t>Mede-verantwoordelijk</a:t>
            </a:r>
            <a:r>
              <a:rPr lang="nl-NL" dirty="0" smtClean="0"/>
              <a:t> buiten hun organisatie</a:t>
            </a:r>
          </a:p>
          <a:p>
            <a:pPr>
              <a:buFont typeface="Wingdings" charset="2"/>
              <a:buChar char="Ø"/>
            </a:pPr>
            <a:endParaRPr lang="nl-NL" dirty="0" smtClean="0"/>
          </a:p>
          <a:p>
            <a:pPr marL="0" indent="0">
              <a:buNone/>
            </a:pPr>
            <a:r>
              <a:rPr lang="nl-NL" dirty="0" smtClean="0"/>
              <a:t>De SJD is daarmee ook een belangrijk onderdeel geworden van het onderzoek</a:t>
            </a:r>
            <a:endParaRPr lang="nl-NL" dirty="0"/>
          </a:p>
          <a:p>
            <a:pPr>
              <a:buFont typeface="Wingdings" charset="2"/>
              <a:buChar char="Ø"/>
            </a:pPr>
            <a:endParaRPr lang="nl-NL" dirty="0"/>
          </a:p>
        </p:txBody>
      </p:sp>
    </p:spTree>
    <p:extLst>
      <p:ext uri="{BB962C8B-B14F-4D97-AF65-F5344CB8AC3E}">
        <p14:creationId xmlns:p14="http://schemas.microsoft.com/office/powerpoint/2010/main" val="1007693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Vragen, reacties?</a:t>
            </a:r>
            <a:endParaRPr lang="nl-NL" dirty="0"/>
          </a:p>
        </p:txBody>
      </p:sp>
      <p:sp>
        <p:nvSpPr>
          <p:cNvPr id="3" name="Tijdelijke aanduiding voor inhoud 2"/>
          <p:cNvSpPr>
            <a:spLocks noGrp="1"/>
          </p:cNvSpPr>
          <p:nvPr>
            <p:ph idx="1"/>
          </p:nvPr>
        </p:nvSpPr>
        <p:spPr>
          <a:xfrm>
            <a:off x="781563" y="1988839"/>
            <a:ext cx="8010000" cy="4165899"/>
          </a:xfrm>
        </p:spPr>
        <p:txBody>
          <a:bodyPr/>
          <a:lstStyle/>
          <a:p>
            <a:endParaRPr lang="nl-NL" dirty="0" smtClean="0"/>
          </a:p>
          <a:p>
            <a:endParaRPr lang="nl-NL" dirty="0"/>
          </a:p>
          <a:p>
            <a:endParaRPr lang="nl-NL" dirty="0" smtClean="0"/>
          </a:p>
          <a:p>
            <a:r>
              <a:rPr lang="nl-NL" dirty="0" smtClean="0"/>
              <a:t>Herkenbaar?</a:t>
            </a:r>
          </a:p>
          <a:p>
            <a:endParaRPr lang="nl-NL" dirty="0"/>
          </a:p>
          <a:p>
            <a:r>
              <a:rPr lang="nl-NL" dirty="0" smtClean="0"/>
              <a:t>Wat is nieuw, wat is opvallend?</a:t>
            </a:r>
          </a:p>
          <a:p>
            <a:endParaRPr lang="nl-NL" dirty="0"/>
          </a:p>
          <a:p>
            <a:r>
              <a:rPr lang="nl-NL" dirty="0" smtClean="0"/>
              <a:t>Aanvullingen?</a:t>
            </a:r>
          </a:p>
        </p:txBody>
      </p:sp>
    </p:spTree>
    <p:extLst>
      <p:ext uri="{BB962C8B-B14F-4D97-AF65-F5344CB8AC3E}">
        <p14:creationId xmlns:p14="http://schemas.microsoft.com/office/powerpoint/2010/main" val="1747213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a:t>II. Hoe ziet het format </a:t>
            </a:r>
            <a:r>
              <a:rPr lang="nl-NL" dirty="0" smtClean="0"/>
              <a:t>van het </a:t>
            </a:r>
            <a:r>
              <a:rPr lang="nl-NL" dirty="0"/>
              <a:t>onderzoek er uit</a:t>
            </a:r>
            <a:r>
              <a:rPr lang="nl-NL" dirty="0" smtClean="0"/>
              <a:t>? Resultaten en bevindingen.</a:t>
            </a:r>
            <a:endParaRPr lang="nl-NL" dirty="0"/>
          </a:p>
        </p:txBody>
      </p:sp>
      <p:sp>
        <p:nvSpPr>
          <p:cNvPr id="3" name="Tijdelijke aanduiding voor inhoud 2"/>
          <p:cNvSpPr>
            <a:spLocks noGrp="1"/>
          </p:cNvSpPr>
          <p:nvPr>
            <p:ph idx="1"/>
          </p:nvPr>
        </p:nvSpPr>
        <p:spPr>
          <a:xfrm>
            <a:off x="781563" y="1988839"/>
            <a:ext cx="8010000" cy="4165899"/>
          </a:xfrm>
        </p:spPr>
        <p:txBody>
          <a:bodyPr/>
          <a:lstStyle/>
          <a:p>
            <a:endParaRPr lang="nl-NL" dirty="0" smtClean="0"/>
          </a:p>
          <a:p>
            <a:r>
              <a:rPr lang="nl-NL" dirty="0" smtClean="0"/>
              <a:t>De voorbereidingsfase heeft geleid tot kwaliteitsmetingen </a:t>
            </a:r>
            <a:r>
              <a:rPr lang="nl-NL" dirty="0"/>
              <a:t>op bijna 70 punten</a:t>
            </a:r>
            <a:r>
              <a:rPr lang="nl-NL" dirty="0" smtClean="0"/>
              <a:t> </a:t>
            </a:r>
            <a:r>
              <a:rPr lang="nl-NL" dirty="0"/>
              <a:t>bij 8 </a:t>
            </a:r>
            <a:r>
              <a:rPr lang="nl-NL" dirty="0" err="1" smtClean="0"/>
              <a:t>Madi's</a:t>
            </a:r>
            <a:r>
              <a:rPr lang="nl-NL" dirty="0" smtClean="0"/>
              <a:t>.</a:t>
            </a:r>
          </a:p>
          <a:p>
            <a:endParaRPr lang="nl-NL" dirty="0"/>
          </a:p>
          <a:p>
            <a:r>
              <a:rPr lang="nl-NL" dirty="0"/>
              <a:t>Ongeveer halverwege informatie gelabeld op onderwerp, gerangschikt en gestructureerd naar een </a:t>
            </a:r>
            <a:r>
              <a:rPr lang="nl-NL" dirty="0" smtClean="0"/>
              <a:t>format</a:t>
            </a:r>
          </a:p>
          <a:p>
            <a:endParaRPr lang="nl-NL" dirty="0" smtClean="0"/>
          </a:p>
          <a:p>
            <a:r>
              <a:rPr lang="nl-NL" dirty="0" smtClean="0"/>
              <a:t>In een benchmark tegen elkaar afgezet. Geleid tot een evaluatierapport met 26 aanbevelingen en 13 best </a:t>
            </a:r>
            <a:r>
              <a:rPr lang="nl-NL" dirty="0" err="1" smtClean="0"/>
              <a:t>practices</a:t>
            </a:r>
            <a:r>
              <a:rPr lang="nl-NL" dirty="0" smtClean="0"/>
              <a:t>.</a:t>
            </a:r>
          </a:p>
          <a:p>
            <a:endParaRPr lang="nl-NL" dirty="0"/>
          </a:p>
          <a:p>
            <a:r>
              <a:rPr lang="nl-NL" dirty="0" smtClean="0"/>
              <a:t>Het format moet gezien worden als een eerste aanzet, </a:t>
            </a:r>
            <a:r>
              <a:rPr lang="nl-NL" dirty="0" smtClean="0"/>
              <a:t>0-meting, op macro</a:t>
            </a:r>
            <a:r>
              <a:rPr lang="nl-NL" dirty="0"/>
              <a:t> </a:t>
            </a:r>
            <a:r>
              <a:rPr lang="nl-NL" dirty="0" smtClean="0"/>
              <a:t>-en</a:t>
            </a:r>
            <a:r>
              <a:rPr lang="nl-NL" dirty="0" smtClean="0"/>
              <a:t> mesoniveau</a:t>
            </a:r>
            <a:endParaRPr lang="nl-NL" dirty="0"/>
          </a:p>
          <a:p>
            <a:endParaRPr lang="nl-NL" dirty="0" smtClean="0"/>
          </a:p>
          <a:p>
            <a:endParaRPr lang="nl-NL" dirty="0"/>
          </a:p>
        </p:txBody>
      </p:sp>
    </p:spTree>
    <p:extLst>
      <p:ext uri="{BB962C8B-B14F-4D97-AF65-F5344CB8AC3E}">
        <p14:creationId xmlns:p14="http://schemas.microsoft.com/office/powerpoint/2010/main" val="72745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20688"/>
            <a:ext cx="8010000" cy="2520645"/>
          </a:xfrm>
        </p:spPr>
        <p:txBody>
          <a:bodyPr/>
          <a:lstStyle/>
          <a:p>
            <a:pPr algn="ctr"/>
            <a:r>
              <a:rPr lang="nl-NL" dirty="0" smtClean="0"/>
              <a:t>Inhoud presentatie</a:t>
            </a:r>
            <a:endParaRPr lang="nl-NL" dirty="0"/>
          </a:p>
        </p:txBody>
      </p:sp>
      <p:sp>
        <p:nvSpPr>
          <p:cNvPr id="3" name="Tijdelijke aanduiding voor inhoud 2"/>
          <p:cNvSpPr>
            <a:spLocks noGrp="1"/>
          </p:cNvSpPr>
          <p:nvPr>
            <p:ph idx="1"/>
          </p:nvPr>
        </p:nvSpPr>
        <p:spPr>
          <a:xfrm>
            <a:off x="781563" y="1988840"/>
            <a:ext cx="8010000" cy="4165899"/>
          </a:xfrm>
        </p:spPr>
        <p:txBody>
          <a:bodyPr/>
          <a:lstStyle/>
          <a:p>
            <a:endParaRPr lang="nl-NL" dirty="0" smtClean="0"/>
          </a:p>
          <a:p>
            <a:endParaRPr lang="nl-NL" dirty="0"/>
          </a:p>
          <a:p>
            <a:r>
              <a:rPr lang="nl-NL" dirty="0" smtClean="0"/>
              <a:t>I. Hoe is het format tot stand gekomen (inhoud en proces)?</a:t>
            </a:r>
            <a:endParaRPr lang="nl-NL" dirty="0"/>
          </a:p>
          <a:p>
            <a:endParaRPr lang="nl-NL" dirty="0"/>
          </a:p>
          <a:p>
            <a:r>
              <a:rPr lang="nl-NL" dirty="0" smtClean="0"/>
              <a:t>II. Hoe ziet het format van het onderzoek er uit? Resultaten en bevindingen.</a:t>
            </a:r>
          </a:p>
          <a:p>
            <a:endParaRPr lang="nl-NL" dirty="0"/>
          </a:p>
          <a:p>
            <a:endParaRPr lang="nl-NL" dirty="0" smtClean="0"/>
          </a:p>
          <a:p>
            <a:r>
              <a:rPr lang="nl-NL" dirty="0" smtClean="0"/>
              <a:t>Waar ligt uw interesse en hoe bekend bent u met kwaliteitsonderzoek en Sociaal Raadslieden (SR)?</a:t>
            </a:r>
            <a:endParaRPr lang="nl-NL" dirty="0"/>
          </a:p>
        </p:txBody>
      </p:sp>
    </p:spTree>
    <p:extLst>
      <p:ext uri="{BB962C8B-B14F-4D97-AF65-F5344CB8AC3E}">
        <p14:creationId xmlns:p14="http://schemas.microsoft.com/office/powerpoint/2010/main" val="1016547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Format op hoofdlijnen</a:t>
            </a:r>
            <a:endParaRPr lang="nl-NL" dirty="0"/>
          </a:p>
        </p:txBody>
      </p:sp>
      <p:sp>
        <p:nvSpPr>
          <p:cNvPr id="3" name="Tijdelijke aanduiding voor inhoud 2"/>
          <p:cNvSpPr>
            <a:spLocks noGrp="1"/>
          </p:cNvSpPr>
          <p:nvPr>
            <p:ph idx="1"/>
          </p:nvPr>
        </p:nvSpPr>
        <p:spPr>
          <a:xfrm>
            <a:off x="781563" y="1988839"/>
            <a:ext cx="8010000" cy="4165899"/>
          </a:xfrm>
        </p:spPr>
        <p:txBody>
          <a:bodyPr/>
          <a:lstStyle/>
          <a:p>
            <a:r>
              <a:rPr lang="nl-NL" dirty="0" smtClean="0"/>
              <a:t>Financiële </a:t>
            </a:r>
            <a:r>
              <a:rPr lang="nl-NL" dirty="0"/>
              <a:t>input </a:t>
            </a:r>
            <a:r>
              <a:rPr lang="nl-NL" dirty="0" smtClean="0"/>
              <a:t>SJD afgezet </a:t>
            </a:r>
            <a:r>
              <a:rPr lang="nl-NL" dirty="0"/>
              <a:t>tegen ‘</a:t>
            </a:r>
            <a:r>
              <a:rPr lang="nl-NL" dirty="0" smtClean="0"/>
              <a:t>objectieve’ data</a:t>
            </a:r>
          </a:p>
          <a:p>
            <a:endParaRPr lang="nl-NL" dirty="0">
              <a:solidFill>
                <a:srgbClr val="00B050"/>
              </a:solidFill>
            </a:endParaRPr>
          </a:p>
          <a:p>
            <a:r>
              <a:rPr lang="nl-NL" dirty="0"/>
              <a:t>Keten SJD. Frontoffice (FO) </a:t>
            </a:r>
            <a:r>
              <a:rPr lang="nl-NL" dirty="0" err="1"/>
              <a:t>Madi’s</a:t>
            </a:r>
            <a:r>
              <a:rPr lang="nl-NL" dirty="0"/>
              <a:t> en activiteiten SR </a:t>
            </a:r>
            <a:r>
              <a:rPr lang="nl-NL" dirty="0" smtClean="0"/>
              <a:t>uitgelicht</a:t>
            </a:r>
          </a:p>
          <a:p>
            <a:endParaRPr lang="nl-NL" dirty="0"/>
          </a:p>
          <a:p>
            <a:r>
              <a:rPr lang="nl-NL" dirty="0"/>
              <a:t>Waarborgen van kwaliteit SJD; </a:t>
            </a:r>
            <a:r>
              <a:rPr lang="nl-NL" b="1" u="sng" dirty="0"/>
              <a:t>door</a:t>
            </a:r>
            <a:r>
              <a:rPr lang="nl-NL" dirty="0"/>
              <a:t> SR en </a:t>
            </a:r>
            <a:r>
              <a:rPr lang="nl-NL" i="1" u="sng" dirty="0"/>
              <a:t>van</a:t>
            </a:r>
            <a:r>
              <a:rPr lang="nl-NL" dirty="0"/>
              <a:t> SR. </a:t>
            </a:r>
            <a:endParaRPr lang="nl-NL" dirty="0" smtClean="0"/>
          </a:p>
          <a:p>
            <a:endParaRPr lang="nl-NL" dirty="0" smtClean="0"/>
          </a:p>
          <a:p>
            <a:r>
              <a:rPr lang="nl-NL" dirty="0" smtClean="0"/>
              <a:t>Vergroten </a:t>
            </a:r>
            <a:r>
              <a:rPr lang="nl-NL" dirty="0"/>
              <a:t>van </a:t>
            </a:r>
            <a:r>
              <a:rPr lang="nl-NL" dirty="0" smtClean="0"/>
              <a:t>zelfredzaamheid</a:t>
            </a:r>
          </a:p>
          <a:p>
            <a:endParaRPr lang="nl-NL" dirty="0"/>
          </a:p>
          <a:p>
            <a:r>
              <a:rPr lang="nl-NL" dirty="0" smtClean="0"/>
              <a:t>Laagdrempeligheid </a:t>
            </a:r>
            <a:r>
              <a:rPr lang="nl-NL" dirty="0"/>
              <a:t>van het aanbod </a:t>
            </a:r>
            <a:endParaRPr lang="nl-NL" dirty="0" smtClean="0"/>
          </a:p>
          <a:p>
            <a:endParaRPr lang="nl-NL" dirty="0" smtClean="0"/>
          </a:p>
          <a:p>
            <a:endParaRPr lang="nl-NL" dirty="0"/>
          </a:p>
          <a:p>
            <a:pPr marL="0" indent="0">
              <a:buNone/>
            </a:pPr>
            <a:r>
              <a:rPr lang="nl-NL" dirty="0" smtClean="0"/>
              <a:t>De kernactiviteiten </a:t>
            </a:r>
            <a:r>
              <a:rPr lang="nl-NL" dirty="0"/>
              <a:t>van SR </a:t>
            </a:r>
            <a:r>
              <a:rPr lang="nl-NL" dirty="0" smtClean="0"/>
              <a:t>komen terug in deze onderdelen.</a:t>
            </a:r>
            <a:endParaRPr lang="nl-NL" dirty="0"/>
          </a:p>
        </p:txBody>
      </p:sp>
    </p:spTree>
    <p:extLst>
      <p:ext uri="{BB962C8B-B14F-4D97-AF65-F5344CB8AC3E}">
        <p14:creationId xmlns:p14="http://schemas.microsoft.com/office/powerpoint/2010/main" val="655748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a:t>Financiële input SJD afgezet tegen ‘objectieve’ data</a:t>
            </a:r>
          </a:p>
        </p:txBody>
      </p:sp>
      <p:sp>
        <p:nvSpPr>
          <p:cNvPr id="3" name="Tijdelijke aanduiding voor inhoud 2"/>
          <p:cNvSpPr>
            <a:spLocks noGrp="1"/>
          </p:cNvSpPr>
          <p:nvPr>
            <p:ph idx="1"/>
          </p:nvPr>
        </p:nvSpPr>
        <p:spPr>
          <a:xfrm>
            <a:off x="781563" y="1988839"/>
            <a:ext cx="8010000" cy="4165899"/>
          </a:xfrm>
        </p:spPr>
        <p:txBody>
          <a:bodyPr/>
          <a:lstStyle/>
          <a:p>
            <a:r>
              <a:rPr lang="nl-NL" dirty="0" smtClean="0"/>
              <a:t>Financiën SJD per gebied in </a:t>
            </a:r>
            <a:r>
              <a:rPr lang="nl-NL" dirty="0"/>
              <a:t>beeld. Afgezet tegen</a:t>
            </a:r>
            <a:r>
              <a:rPr lang="nl-NL" dirty="0" smtClean="0"/>
              <a:t>;</a:t>
            </a:r>
          </a:p>
          <a:p>
            <a:endParaRPr lang="nl-NL" dirty="0"/>
          </a:p>
          <a:p>
            <a:pPr>
              <a:buFont typeface="Wingdings" charset="2"/>
              <a:buChar char="Ø"/>
            </a:pPr>
            <a:r>
              <a:rPr lang="nl-NL" dirty="0"/>
              <a:t>Aantal financiële huishoudens (kwaliteit SJD uitgedrukt in geld). </a:t>
            </a:r>
          </a:p>
          <a:p>
            <a:pPr>
              <a:buFont typeface="Wingdings" charset="2"/>
              <a:buChar char="Ø"/>
            </a:pPr>
            <a:endParaRPr lang="nl-NL" dirty="0" smtClean="0"/>
          </a:p>
          <a:p>
            <a:pPr marL="0" indent="0">
              <a:buNone/>
            </a:pPr>
            <a:r>
              <a:rPr lang="nl-NL" dirty="0" smtClean="0"/>
              <a:t>Afgezet </a:t>
            </a:r>
            <a:r>
              <a:rPr lang="nl-NL" dirty="0"/>
              <a:t>tegen;</a:t>
            </a:r>
          </a:p>
          <a:p>
            <a:pPr>
              <a:buFont typeface="Wingdings" charset="2"/>
              <a:buChar char="v"/>
            </a:pPr>
            <a:r>
              <a:rPr lang="nl-NL" dirty="0"/>
              <a:t>’Kwetsbare doelgroep</a:t>
            </a:r>
            <a:r>
              <a:rPr lang="nl-NL" dirty="0" smtClean="0"/>
              <a:t>’ (geld afgezet tegen mate van kwetsbaarheid per gebied) Cijfers OIS</a:t>
            </a:r>
            <a:endParaRPr lang="nl-NL" dirty="0"/>
          </a:p>
          <a:p>
            <a:pPr>
              <a:buFont typeface="Wingdings" charset="2"/>
              <a:buChar char="v"/>
            </a:pPr>
            <a:r>
              <a:rPr lang="nl-NL" dirty="0"/>
              <a:t>Wanbetalers </a:t>
            </a:r>
            <a:r>
              <a:rPr lang="nl-NL" dirty="0" smtClean="0"/>
              <a:t>CAK (ter verificatie van de mate van kwetsbaarheid)</a:t>
            </a:r>
          </a:p>
          <a:p>
            <a:pPr>
              <a:buFont typeface="Wingdings" charset="2"/>
              <a:buChar char="v"/>
            </a:pPr>
            <a:endParaRPr lang="nl-NL" dirty="0" smtClean="0"/>
          </a:p>
          <a:p>
            <a:pPr>
              <a:buFont typeface="Wingdings" charset="2"/>
              <a:buChar char="Ø"/>
            </a:pPr>
            <a:r>
              <a:rPr lang="nl-NL" dirty="0" smtClean="0"/>
              <a:t>Resultaten:</a:t>
            </a:r>
            <a:endParaRPr lang="nl-NL" dirty="0"/>
          </a:p>
          <a:p>
            <a:pPr>
              <a:buFont typeface="Wingdings" charset="2"/>
              <a:buChar char="q"/>
            </a:pPr>
            <a:r>
              <a:rPr lang="nl-NL" dirty="0" smtClean="0"/>
              <a:t>Duidelijk verband ‘</a:t>
            </a:r>
            <a:r>
              <a:rPr lang="nl-NL" dirty="0" smtClean="0"/>
              <a:t>kwetsbare doelgroep’ en wanbetalers CAK</a:t>
            </a:r>
          </a:p>
          <a:p>
            <a:pPr>
              <a:buFont typeface="Wingdings" charset="2"/>
              <a:buChar char="q"/>
            </a:pPr>
            <a:r>
              <a:rPr lang="nl-NL" dirty="0" smtClean="0"/>
              <a:t>Grote verschillen qua input, maar kwamen vaak overeen met doelgroep</a:t>
            </a:r>
            <a:endParaRPr lang="nl-NL" dirty="0"/>
          </a:p>
          <a:p>
            <a:pPr>
              <a:buFont typeface="Wingdings" charset="2"/>
              <a:buChar char="v"/>
            </a:pPr>
            <a:endParaRPr lang="nl-NL" dirty="0"/>
          </a:p>
        </p:txBody>
      </p:sp>
    </p:spTree>
    <p:extLst>
      <p:ext uri="{BB962C8B-B14F-4D97-AF65-F5344CB8AC3E}">
        <p14:creationId xmlns:p14="http://schemas.microsoft.com/office/powerpoint/2010/main" val="272089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smtClean="0"/>
              <a:t>Voorbeeld</a:t>
            </a:r>
            <a:endParaRPr lang="nl-NL" dirty="0"/>
          </a:p>
        </p:txBody>
      </p:sp>
      <p:sp>
        <p:nvSpPr>
          <p:cNvPr id="3" name="Tijdelijke aanduiding voor inhoud 2"/>
          <p:cNvSpPr>
            <a:spLocks noGrp="1"/>
          </p:cNvSpPr>
          <p:nvPr>
            <p:ph idx="1"/>
          </p:nvPr>
        </p:nvSpPr>
        <p:spPr>
          <a:xfrm>
            <a:off x="781563" y="2060849"/>
            <a:ext cx="8010000" cy="4093890"/>
          </a:xfrm>
        </p:spPr>
        <p:txBody>
          <a:bodyPr/>
          <a:lstStyle/>
          <a:p>
            <a:r>
              <a:rPr lang="nl-NL" u="sng" dirty="0" smtClean="0"/>
              <a:t>Gebied </a:t>
            </a:r>
            <a:r>
              <a:rPr lang="nl-NL" u="sng" dirty="0" smtClean="0"/>
              <a:t>X:</a:t>
            </a:r>
            <a:endParaRPr lang="nl-NL" dirty="0"/>
          </a:p>
          <a:p>
            <a:pPr lvl="0">
              <a:buFont typeface="Wingdings" charset="2"/>
              <a:buChar char="Ø"/>
            </a:pPr>
            <a:r>
              <a:rPr lang="nl-NL" dirty="0" smtClean="0"/>
              <a:t>€ </a:t>
            </a:r>
            <a:r>
              <a:rPr lang="nl-NL" dirty="0"/>
              <a:t>5,42 per financieel huishouden aan concrete SJD. 43% minder dan gemiddeld</a:t>
            </a:r>
          </a:p>
          <a:p>
            <a:pPr lvl="0">
              <a:buFont typeface="Wingdings" charset="2"/>
              <a:buChar char="Ø"/>
            </a:pPr>
            <a:r>
              <a:rPr lang="nl-NL" dirty="0"/>
              <a:t>Doelgroep in </a:t>
            </a:r>
            <a:r>
              <a:rPr lang="nl-NL" dirty="0" smtClean="0"/>
              <a:t>gebied </a:t>
            </a:r>
            <a:r>
              <a:rPr lang="nl-NL" dirty="0"/>
              <a:t>X is minder 'kwetsbaar' dan </a:t>
            </a:r>
            <a:r>
              <a:rPr lang="nl-NL" dirty="0" smtClean="0"/>
              <a:t>gemiddeld:</a:t>
            </a:r>
            <a:endParaRPr lang="nl-NL" dirty="0" smtClean="0"/>
          </a:p>
          <a:p>
            <a:pPr lvl="0">
              <a:buFont typeface="Wingdings" charset="2"/>
              <a:buChar char="Ø"/>
            </a:pPr>
            <a:endParaRPr lang="nl-NL" dirty="0" smtClean="0"/>
          </a:p>
          <a:p>
            <a:pPr marL="0" lvl="0" indent="0">
              <a:buNone/>
            </a:pPr>
            <a:r>
              <a:rPr lang="nl-NL" dirty="0" smtClean="0"/>
              <a:t>50</a:t>
            </a:r>
            <a:r>
              <a:rPr lang="nl-NL" dirty="0"/>
              <a:t>% minder inwoners met niet-westerse achtergrond, onder 120% WSM is 21% lager en inwoners met een laag opleidingsniveau </a:t>
            </a:r>
            <a:r>
              <a:rPr lang="nl-NL" dirty="0" smtClean="0"/>
              <a:t>42</a:t>
            </a:r>
            <a:r>
              <a:rPr lang="nl-NL" dirty="0"/>
              <a:t>% lager dan gemiddeld</a:t>
            </a:r>
            <a:r>
              <a:rPr lang="nl-NL" dirty="0" smtClean="0"/>
              <a:t>.</a:t>
            </a:r>
          </a:p>
          <a:p>
            <a:pPr marL="0" lvl="0" indent="0">
              <a:buNone/>
            </a:pPr>
            <a:endParaRPr lang="nl-NL" dirty="0"/>
          </a:p>
          <a:p>
            <a:pPr lvl="0">
              <a:buFont typeface="Wingdings" charset="2"/>
              <a:buChar char="Ø"/>
            </a:pPr>
            <a:r>
              <a:rPr lang="nl-NL" dirty="0"/>
              <a:t>Percentage wanbetalers CAK 1,92 (47% </a:t>
            </a:r>
            <a:r>
              <a:rPr lang="nl-NL" dirty="0" smtClean="0"/>
              <a:t>lager </a:t>
            </a:r>
            <a:r>
              <a:rPr lang="nl-NL" dirty="0"/>
              <a:t>dan gemiddeld)</a:t>
            </a:r>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32</a:t>
            </a:fld>
            <a:endParaRPr lang="nl-NL" dirty="0"/>
          </a:p>
        </p:txBody>
      </p:sp>
    </p:spTree>
    <p:extLst>
      <p:ext uri="{BB962C8B-B14F-4D97-AF65-F5344CB8AC3E}">
        <p14:creationId xmlns:p14="http://schemas.microsoft.com/office/powerpoint/2010/main" val="150340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a:t>Keten SJD. Frontoffice (FO) </a:t>
            </a:r>
            <a:r>
              <a:rPr lang="nl-NL" dirty="0" err="1"/>
              <a:t>Madi’s</a:t>
            </a:r>
            <a:r>
              <a:rPr lang="nl-NL" dirty="0"/>
              <a:t> en activiteiten SR uitgelicht</a:t>
            </a:r>
          </a:p>
        </p:txBody>
      </p:sp>
      <p:sp>
        <p:nvSpPr>
          <p:cNvPr id="3" name="Tijdelijke aanduiding voor inhoud 2"/>
          <p:cNvSpPr>
            <a:spLocks noGrp="1"/>
          </p:cNvSpPr>
          <p:nvPr>
            <p:ph idx="1"/>
          </p:nvPr>
        </p:nvSpPr>
        <p:spPr>
          <a:xfrm>
            <a:off x="781563" y="2060849"/>
            <a:ext cx="8010000" cy="4093890"/>
          </a:xfrm>
        </p:spPr>
        <p:txBody>
          <a:bodyPr/>
          <a:lstStyle/>
          <a:p>
            <a:r>
              <a:rPr lang="nl-NL" dirty="0" smtClean="0"/>
              <a:t>Per gebied is de gehele keten SJD in beeld gebracht.</a:t>
            </a:r>
          </a:p>
          <a:p>
            <a:endParaRPr lang="nl-NL" dirty="0" smtClean="0"/>
          </a:p>
          <a:p>
            <a:r>
              <a:rPr lang="nl-NL" dirty="0" smtClean="0"/>
              <a:t>De FO bij de </a:t>
            </a:r>
            <a:r>
              <a:rPr lang="nl-NL" dirty="0" err="1" smtClean="0"/>
              <a:t>Madi</a:t>
            </a:r>
            <a:r>
              <a:rPr lang="nl-NL" dirty="0" smtClean="0"/>
              <a:t> is daarbij uitgelicht. Zowel de ’directe’ als de indirecte’. Daar is verder ingezoomd op deskundigheid en rol van SR</a:t>
            </a:r>
          </a:p>
          <a:p>
            <a:endParaRPr lang="nl-NL" dirty="0" smtClean="0"/>
          </a:p>
          <a:p>
            <a:pPr>
              <a:buFont typeface="Wingdings" charset="2"/>
              <a:buChar char="Ø"/>
            </a:pPr>
            <a:r>
              <a:rPr lang="nl-NL" dirty="0" smtClean="0"/>
              <a:t>Resultaten:</a:t>
            </a:r>
          </a:p>
          <a:p>
            <a:pPr>
              <a:buFont typeface="Wingdings" charset="2"/>
              <a:buChar char="Ø"/>
            </a:pPr>
            <a:endParaRPr lang="nl-NL" dirty="0"/>
          </a:p>
          <a:p>
            <a:r>
              <a:rPr lang="nl-NL" dirty="0"/>
              <a:t>FO SJD </a:t>
            </a:r>
            <a:r>
              <a:rPr lang="nl-NL" dirty="0" err="1"/>
              <a:t>Madi</a:t>
            </a:r>
            <a:r>
              <a:rPr lang="nl-NL" dirty="0"/>
              <a:t> verschillend ingericht (verschillend inzet </a:t>
            </a:r>
            <a:r>
              <a:rPr lang="nl-NL" dirty="0" smtClean="0"/>
              <a:t>deskundigheid, verschillend georganiseerd)</a:t>
            </a:r>
            <a:endParaRPr lang="nl-NL" dirty="0"/>
          </a:p>
          <a:p>
            <a:r>
              <a:rPr lang="nl-NL" dirty="0"/>
              <a:t>Verschillende gepositioneerd (breed, SJD, financieel</a:t>
            </a:r>
            <a:r>
              <a:rPr lang="nl-NL" dirty="0" smtClean="0"/>
              <a:t>)</a:t>
            </a:r>
            <a:endParaRPr lang="nl-NL" dirty="0"/>
          </a:p>
          <a:p>
            <a:r>
              <a:rPr lang="nl-NL" b="1" dirty="0" smtClean="0"/>
              <a:t>Alle </a:t>
            </a:r>
            <a:r>
              <a:rPr lang="nl-NL" b="1" dirty="0"/>
              <a:t>medewerkers binnen de </a:t>
            </a:r>
            <a:r>
              <a:rPr lang="nl-NL" b="1" dirty="0" err="1"/>
              <a:t>Madi</a:t>
            </a:r>
            <a:r>
              <a:rPr lang="nl-NL" b="1" dirty="0"/>
              <a:t> krijgen te maken met </a:t>
            </a:r>
            <a:r>
              <a:rPr lang="nl-NL" b="1" dirty="0" smtClean="0"/>
              <a:t>sociaaljuridische </a:t>
            </a:r>
            <a:r>
              <a:rPr lang="nl-NL" b="1" dirty="0"/>
              <a:t>vragen</a:t>
            </a:r>
          </a:p>
          <a:p>
            <a:endParaRPr lang="nl-NL"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33</a:t>
            </a:fld>
            <a:endParaRPr lang="nl-NL" dirty="0"/>
          </a:p>
        </p:txBody>
      </p:sp>
    </p:spTree>
    <p:extLst>
      <p:ext uri="{BB962C8B-B14F-4D97-AF65-F5344CB8AC3E}">
        <p14:creationId xmlns:p14="http://schemas.microsoft.com/office/powerpoint/2010/main" val="755413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a:t>Keten SJD. Frontoffice (FO) </a:t>
            </a:r>
            <a:r>
              <a:rPr lang="nl-NL" dirty="0" err="1"/>
              <a:t>Madi’s</a:t>
            </a:r>
            <a:r>
              <a:rPr lang="nl-NL" dirty="0"/>
              <a:t> en activiteiten SR uitgelicht</a:t>
            </a:r>
          </a:p>
        </p:txBody>
      </p:sp>
      <p:sp>
        <p:nvSpPr>
          <p:cNvPr id="3" name="Tijdelijke aanduiding voor inhoud 2"/>
          <p:cNvSpPr>
            <a:spLocks noGrp="1"/>
          </p:cNvSpPr>
          <p:nvPr>
            <p:ph idx="1"/>
          </p:nvPr>
        </p:nvSpPr>
        <p:spPr>
          <a:xfrm>
            <a:off x="781563" y="2060849"/>
            <a:ext cx="8010000" cy="4093890"/>
          </a:xfrm>
        </p:spPr>
        <p:txBody>
          <a:bodyPr/>
          <a:lstStyle/>
          <a:p>
            <a:endParaRPr lang="nl-NL" dirty="0" smtClean="0"/>
          </a:p>
          <a:p>
            <a:r>
              <a:rPr lang="nl-NL" b="1" dirty="0" smtClean="0"/>
              <a:t>Signaal positionering: </a:t>
            </a:r>
            <a:r>
              <a:rPr lang="nl-NL" dirty="0" smtClean="0"/>
              <a:t>Doordat </a:t>
            </a:r>
            <a:r>
              <a:rPr lang="nl-NL" dirty="0"/>
              <a:t>de FO SJD verschillend wordt uitgevoerd, met inzet van verschillende disciplines, vrijwilligers en mbo-</a:t>
            </a:r>
            <a:r>
              <a:rPr lang="nl-NL" dirty="0" err="1"/>
              <a:t>ers</a:t>
            </a:r>
            <a:r>
              <a:rPr lang="nl-NL" dirty="0"/>
              <a:t> </a:t>
            </a:r>
            <a:r>
              <a:rPr lang="nl-NL" dirty="0" smtClean="0"/>
              <a:t>, SR daar niet </a:t>
            </a:r>
            <a:r>
              <a:rPr lang="nl-NL" dirty="0"/>
              <a:t>standaard </a:t>
            </a:r>
            <a:r>
              <a:rPr lang="nl-NL" dirty="0" smtClean="0"/>
              <a:t>bij betrokken is en omdat zij niet standaard deelnemen in activiteiten waarbij dat wel wordt </a:t>
            </a:r>
            <a:r>
              <a:rPr lang="nl-NL" dirty="0" smtClean="0"/>
              <a:t>veronderstelt, </a:t>
            </a:r>
            <a:r>
              <a:rPr lang="nl-NL" dirty="0" smtClean="0"/>
              <a:t>positioneert </a:t>
            </a:r>
            <a:r>
              <a:rPr lang="nl-NL" dirty="0"/>
              <a:t>SR zich niet duidelijk naar de gemeente toe. Die denkt dat wat SR kan, dat iedereen dat kan</a:t>
            </a:r>
            <a:r>
              <a:rPr lang="nl-NL" dirty="0" smtClean="0"/>
              <a:t>.</a:t>
            </a:r>
          </a:p>
          <a:p>
            <a:endParaRPr lang="nl-NL" dirty="0"/>
          </a:p>
          <a:p>
            <a:r>
              <a:rPr lang="nl-NL" dirty="0" smtClean="0">
                <a:solidFill>
                  <a:srgbClr val="0070C0"/>
                </a:solidFill>
              </a:rPr>
              <a:t>Best </a:t>
            </a:r>
            <a:r>
              <a:rPr lang="nl-NL" dirty="0" err="1" smtClean="0">
                <a:solidFill>
                  <a:srgbClr val="0070C0"/>
                </a:solidFill>
              </a:rPr>
              <a:t>practice</a:t>
            </a:r>
            <a:r>
              <a:rPr lang="nl-NL" dirty="0" smtClean="0">
                <a:solidFill>
                  <a:srgbClr val="0070C0"/>
                </a:solidFill>
              </a:rPr>
              <a:t>: </a:t>
            </a:r>
            <a:r>
              <a:rPr lang="nl-NL" dirty="0" smtClean="0"/>
              <a:t>Alle SR verlenen inkomensreparatie voor klanten van Schuldhulpverlening. Dit verhoogt de effectiviteit van hun proces waardoor klanten sneller geholpen kunnen worden.</a:t>
            </a:r>
            <a:endParaRPr lang="nl-NL"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34</a:t>
            </a:fld>
            <a:endParaRPr lang="nl-NL" dirty="0"/>
          </a:p>
        </p:txBody>
      </p:sp>
    </p:spTree>
    <p:extLst>
      <p:ext uri="{BB962C8B-B14F-4D97-AF65-F5344CB8AC3E}">
        <p14:creationId xmlns:p14="http://schemas.microsoft.com/office/powerpoint/2010/main" val="597900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a:t>Waarborgen van kwaliteit SJD; </a:t>
            </a:r>
            <a:r>
              <a:rPr lang="nl-NL" dirty="0" smtClean="0"/>
              <a:t/>
            </a:r>
            <a:br>
              <a:rPr lang="nl-NL" dirty="0" smtClean="0"/>
            </a:br>
            <a:r>
              <a:rPr lang="nl-NL" u="sng" dirty="0" smtClean="0"/>
              <a:t>door</a:t>
            </a:r>
            <a:r>
              <a:rPr lang="nl-NL" dirty="0" smtClean="0"/>
              <a:t> SR. </a:t>
            </a:r>
            <a:endParaRPr lang="nl-NL" dirty="0"/>
          </a:p>
        </p:txBody>
      </p:sp>
      <p:sp>
        <p:nvSpPr>
          <p:cNvPr id="3" name="Tijdelijke aanduiding voor inhoud 2"/>
          <p:cNvSpPr>
            <a:spLocks noGrp="1"/>
          </p:cNvSpPr>
          <p:nvPr>
            <p:ph idx="1"/>
          </p:nvPr>
        </p:nvSpPr>
        <p:spPr>
          <a:xfrm>
            <a:off x="781563" y="2060849"/>
            <a:ext cx="8010000" cy="4093890"/>
          </a:xfrm>
        </p:spPr>
        <p:txBody>
          <a:bodyPr/>
          <a:lstStyle/>
          <a:p>
            <a:r>
              <a:rPr lang="nl-NL" dirty="0" smtClean="0"/>
              <a:t>SR is verantwoordelijk voor de SJD binnen de </a:t>
            </a:r>
            <a:r>
              <a:rPr lang="nl-NL" dirty="0" err="1" smtClean="0"/>
              <a:t>Madi</a:t>
            </a:r>
            <a:r>
              <a:rPr lang="nl-NL" dirty="0" smtClean="0"/>
              <a:t>. Voor </a:t>
            </a:r>
            <a:r>
              <a:rPr lang="nl-NL" dirty="0" smtClean="0"/>
              <a:t>vrijwilligers </a:t>
            </a:r>
            <a:r>
              <a:rPr lang="nl-NL" dirty="0" smtClean="0"/>
              <a:t>en professionals die zowel direct als indirect betrokken zijn</a:t>
            </a:r>
            <a:endParaRPr lang="nl-NL" dirty="0"/>
          </a:p>
          <a:p>
            <a:endParaRPr lang="nl-NL" dirty="0" smtClean="0"/>
          </a:p>
          <a:p>
            <a:r>
              <a:rPr lang="nl-NL" dirty="0" smtClean="0"/>
              <a:t>Zwaarste kwaliteitseisen gesteld aan het bewaken van de kwaliteit van vrijwilligers.</a:t>
            </a:r>
          </a:p>
          <a:p>
            <a:endParaRPr lang="nl-NL" dirty="0" smtClean="0"/>
          </a:p>
          <a:p>
            <a:r>
              <a:rPr lang="nl-NL" dirty="0" smtClean="0"/>
              <a:t>Belangrijke conclusie: Zelf </a:t>
            </a:r>
            <a:r>
              <a:rPr lang="nl-NL" dirty="0" smtClean="0"/>
              <a:t>uitvoeren, </a:t>
            </a:r>
            <a:r>
              <a:rPr lang="nl-NL" dirty="0" smtClean="0"/>
              <a:t>is iets </a:t>
            </a:r>
            <a:r>
              <a:rPr lang="nl-NL" dirty="0" smtClean="0"/>
              <a:t>anders dan (meerdere) vrijwilligers ondersteunen</a:t>
            </a:r>
          </a:p>
          <a:p>
            <a:endParaRPr lang="nl-NL" dirty="0" smtClean="0"/>
          </a:p>
          <a:p>
            <a:r>
              <a:rPr lang="nl-NL" dirty="0" smtClean="0"/>
              <a:t>Bewaken van kwaliteit van anderen, niet zo uitgebreid opgenomen in het functieprofiel. Is wel de praktijk.</a:t>
            </a:r>
            <a:endParaRPr lang="nl-NL"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35</a:t>
            </a:fld>
            <a:endParaRPr lang="nl-NL" dirty="0"/>
          </a:p>
        </p:txBody>
      </p:sp>
    </p:spTree>
    <p:extLst>
      <p:ext uri="{BB962C8B-B14F-4D97-AF65-F5344CB8AC3E}">
        <p14:creationId xmlns:p14="http://schemas.microsoft.com/office/powerpoint/2010/main" val="1793880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a:t>Waarborgen van kwaliteit </a:t>
            </a:r>
            <a:r>
              <a:rPr lang="nl-NL" dirty="0" smtClean="0"/>
              <a:t>vrijwilligers; </a:t>
            </a:r>
            <a:br>
              <a:rPr lang="nl-NL" dirty="0" smtClean="0"/>
            </a:br>
            <a:r>
              <a:rPr lang="nl-NL" u="sng" dirty="0" smtClean="0"/>
              <a:t>door</a:t>
            </a:r>
            <a:r>
              <a:rPr lang="nl-NL" dirty="0" smtClean="0"/>
              <a:t> SR. </a:t>
            </a:r>
            <a:endParaRPr lang="nl-NL" dirty="0"/>
          </a:p>
        </p:txBody>
      </p:sp>
      <p:sp>
        <p:nvSpPr>
          <p:cNvPr id="3" name="Tijdelijke aanduiding voor inhoud 2"/>
          <p:cNvSpPr>
            <a:spLocks noGrp="1"/>
          </p:cNvSpPr>
          <p:nvPr>
            <p:ph idx="1"/>
          </p:nvPr>
        </p:nvSpPr>
        <p:spPr>
          <a:xfrm>
            <a:off x="781563" y="2060849"/>
            <a:ext cx="8010000" cy="4093890"/>
          </a:xfrm>
        </p:spPr>
        <p:txBody>
          <a:bodyPr/>
          <a:lstStyle/>
          <a:p>
            <a:r>
              <a:rPr lang="nl-NL" dirty="0" smtClean="0"/>
              <a:t>Aantal bevindingen:</a:t>
            </a:r>
          </a:p>
          <a:p>
            <a:endParaRPr lang="nl-NL" dirty="0" smtClean="0"/>
          </a:p>
          <a:p>
            <a:pPr>
              <a:buFont typeface="Wingdings" charset="2"/>
              <a:buChar char="Ø"/>
            </a:pPr>
            <a:r>
              <a:rPr lang="nl-NL" dirty="0" smtClean="0"/>
              <a:t>SR helpt zelf en kan dan niet ondersteunen</a:t>
            </a:r>
          </a:p>
          <a:p>
            <a:pPr>
              <a:buFont typeface="Wingdings" charset="2"/>
              <a:buChar char="Ø"/>
            </a:pPr>
            <a:r>
              <a:rPr lang="nl-NL" dirty="0" smtClean="0"/>
              <a:t>SR moet teveel mensen tegelijk ondersteunen</a:t>
            </a:r>
          </a:p>
          <a:p>
            <a:pPr>
              <a:buFont typeface="Wingdings" charset="2"/>
              <a:buChar char="Ø"/>
            </a:pPr>
            <a:r>
              <a:rPr lang="nl-NL" dirty="0" smtClean="0"/>
              <a:t>Faciliteiten zijn niet geschikt om te ondersteunen</a:t>
            </a:r>
          </a:p>
          <a:p>
            <a:pPr>
              <a:buFont typeface="Wingdings" charset="2"/>
              <a:buChar char="Ø"/>
            </a:pPr>
            <a:r>
              <a:rPr lang="nl-NL" dirty="0" smtClean="0"/>
              <a:t>Werving vrijwilligers niet door SR, vrijwilligers niet SJD getraind</a:t>
            </a:r>
          </a:p>
          <a:p>
            <a:pPr>
              <a:buFont typeface="Wingdings" charset="2"/>
              <a:buChar char="Ø"/>
            </a:pPr>
            <a:r>
              <a:rPr lang="nl-NL" dirty="0"/>
              <a:t>Belangrijk dat SR zichtbaar is voor de </a:t>
            </a:r>
            <a:r>
              <a:rPr lang="nl-NL" dirty="0" smtClean="0"/>
              <a:t>klant</a:t>
            </a:r>
            <a:endParaRPr lang="nl-NL" dirty="0"/>
          </a:p>
          <a:p>
            <a:endParaRPr lang="nl-NL" dirty="0" smtClean="0"/>
          </a:p>
          <a:p>
            <a:r>
              <a:rPr lang="nl-NL" dirty="0" smtClean="0"/>
              <a:t>Protocol opgesteld aan de hand van praktijkvoorbeeld (</a:t>
            </a:r>
            <a:r>
              <a:rPr lang="nl-NL" dirty="0" smtClean="0">
                <a:solidFill>
                  <a:srgbClr val="0070C0"/>
                </a:solidFill>
              </a:rPr>
              <a:t>best </a:t>
            </a:r>
            <a:r>
              <a:rPr lang="nl-NL" dirty="0" err="1" smtClean="0">
                <a:solidFill>
                  <a:srgbClr val="0070C0"/>
                </a:solidFill>
              </a:rPr>
              <a:t>practice</a:t>
            </a:r>
            <a:r>
              <a:rPr lang="nl-NL" dirty="0" smtClean="0"/>
              <a:t>)</a:t>
            </a:r>
            <a:endParaRPr lang="nl-NL"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36</a:t>
            </a:fld>
            <a:endParaRPr lang="nl-NL" dirty="0"/>
          </a:p>
        </p:txBody>
      </p:sp>
    </p:spTree>
    <p:extLst>
      <p:ext uri="{BB962C8B-B14F-4D97-AF65-F5344CB8AC3E}">
        <p14:creationId xmlns:p14="http://schemas.microsoft.com/office/powerpoint/2010/main" val="1925906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a:t>Waarborgen van kwaliteit </a:t>
            </a:r>
            <a:r>
              <a:rPr lang="nl-NL" dirty="0" smtClean="0"/>
              <a:t>professionals; </a:t>
            </a:r>
            <a:br>
              <a:rPr lang="nl-NL" dirty="0" smtClean="0"/>
            </a:br>
            <a:r>
              <a:rPr lang="nl-NL" u="sng" dirty="0" smtClean="0"/>
              <a:t>door</a:t>
            </a:r>
            <a:r>
              <a:rPr lang="nl-NL" dirty="0" smtClean="0"/>
              <a:t> SR. </a:t>
            </a:r>
            <a:endParaRPr lang="nl-NL" dirty="0"/>
          </a:p>
        </p:txBody>
      </p:sp>
      <p:sp>
        <p:nvSpPr>
          <p:cNvPr id="3" name="Tijdelijke aanduiding voor inhoud 2"/>
          <p:cNvSpPr>
            <a:spLocks noGrp="1"/>
          </p:cNvSpPr>
          <p:nvPr>
            <p:ph idx="1"/>
          </p:nvPr>
        </p:nvSpPr>
        <p:spPr>
          <a:xfrm>
            <a:off x="781563" y="2060849"/>
            <a:ext cx="8010000" cy="4093890"/>
          </a:xfrm>
        </p:spPr>
        <p:txBody>
          <a:bodyPr/>
          <a:lstStyle/>
          <a:p>
            <a:r>
              <a:rPr lang="nl-NL" dirty="0" smtClean="0"/>
              <a:t>Voor het waarborgen van kwaliteit van professionals geldt dat:</a:t>
            </a:r>
          </a:p>
          <a:p>
            <a:endParaRPr lang="nl-NL" dirty="0"/>
          </a:p>
          <a:p>
            <a:pPr>
              <a:buFont typeface="Wingdings" charset="2"/>
              <a:buChar char="Ø"/>
            </a:pPr>
            <a:r>
              <a:rPr lang="nl-NL" dirty="0" smtClean="0"/>
              <a:t>SR </a:t>
            </a:r>
            <a:r>
              <a:rPr lang="nl-NL" dirty="0" smtClean="0"/>
              <a:t>bereikbaar moet </a:t>
            </a:r>
            <a:r>
              <a:rPr lang="nl-NL" dirty="0" smtClean="0"/>
              <a:t>zijn voor consult</a:t>
            </a:r>
          </a:p>
          <a:p>
            <a:pPr>
              <a:buFont typeface="Wingdings" charset="2"/>
              <a:buChar char="Ø"/>
            </a:pPr>
            <a:r>
              <a:rPr lang="nl-NL" dirty="0" smtClean="0"/>
              <a:t>SR zorg draagt voor de deskundigheidsbevordering (hoeft dit niet zelf uit te voeren)</a:t>
            </a:r>
            <a:endParaRPr lang="nl-NL" dirty="0"/>
          </a:p>
          <a:p>
            <a:pPr>
              <a:buFont typeface="Wingdings" charset="2"/>
              <a:buChar char="Ø"/>
            </a:pPr>
            <a:endParaRPr lang="nl-NL" dirty="0"/>
          </a:p>
          <a:p>
            <a:r>
              <a:rPr lang="nl-NL" dirty="0" smtClean="0"/>
              <a:t>Voor diegene die </a:t>
            </a:r>
            <a:r>
              <a:rPr lang="nl-NL" u="sng" dirty="0" smtClean="0"/>
              <a:t>indirect </a:t>
            </a:r>
            <a:r>
              <a:rPr lang="nl-NL" dirty="0" smtClean="0"/>
              <a:t>betrokken is bij de SJD geldt dat SR hen informeert over belangrijke wijzigingen.</a:t>
            </a:r>
          </a:p>
          <a:p>
            <a:endParaRPr lang="nl-NL" dirty="0"/>
          </a:p>
          <a:p>
            <a:r>
              <a:rPr lang="nl-NL" dirty="0" smtClean="0">
                <a:solidFill>
                  <a:srgbClr val="0070C0"/>
                </a:solidFill>
              </a:rPr>
              <a:t>Best </a:t>
            </a:r>
            <a:r>
              <a:rPr lang="nl-NL" dirty="0" err="1" smtClean="0">
                <a:solidFill>
                  <a:srgbClr val="0070C0"/>
                </a:solidFill>
              </a:rPr>
              <a:t>practice</a:t>
            </a:r>
            <a:r>
              <a:rPr lang="nl-NL" dirty="0" smtClean="0">
                <a:solidFill>
                  <a:srgbClr val="0070C0"/>
                </a:solidFill>
              </a:rPr>
              <a:t>: </a:t>
            </a:r>
            <a:r>
              <a:rPr lang="nl-NL" dirty="0" smtClean="0"/>
              <a:t>SR geeft maandelijks voorlichting aan professionals en vrijwilligers over sociaaljuridische thema’s</a:t>
            </a:r>
          </a:p>
          <a:p>
            <a:r>
              <a:rPr lang="nl-NL" dirty="0">
                <a:solidFill>
                  <a:srgbClr val="0070C0"/>
                </a:solidFill>
              </a:rPr>
              <a:t>Best </a:t>
            </a:r>
            <a:r>
              <a:rPr lang="nl-NL" dirty="0" err="1">
                <a:solidFill>
                  <a:srgbClr val="0070C0"/>
                </a:solidFill>
              </a:rPr>
              <a:t>practice</a:t>
            </a:r>
            <a:r>
              <a:rPr lang="nl-NL" dirty="0">
                <a:solidFill>
                  <a:srgbClr val="0070C0"/>
                </a:solidFill>
              </a:rPr>
              <a:t>: </a:t>
            </a:r>
            <a:r>
              <a:rPr lang="nl-NL" dirty="0" smtClean="0"/>
              <a:t>Werkinstructies.</a:t>
            </a:r>
            <a:endParaRPr lang="nl-NL" dirty="0">
              <a:solidFill>
                <a:srgbClr val="0070C0"/>
              </a:solidFill>
            </a:endParaRPr>
          </a:p>
          <a:p>
            <a:endParaRPr lang="nl-NL" dirty="0">
              <a:solidFill>
                <a:srgbClr val="0070C0"/>
              </a:solidFill>
            </a:endParaRPr>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37</a:t>
            </a:fld>
            <a:endParaRPr lang="nl-NL" dirty="0"/>
          </a:p>
        </p:txBody>
      </p:sp>
    </p:spTree>
    <p:extLst>
      <p:ext uri="{BB962C8B-B14F-4D97-AF65-F5344CB8AC3E}">
        <p14:creationId xmlns:p14="http://schemas.microsoft.com/office/powerpoint/2010/main" val="21150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a:t>Waarborgen van kwaliteit </a:t>
            </a:r>
            <a:r>
              <a:rPr lang="nl-NL" dirty="0" smtClean="0"/>
              <a:t>SJD </a:t>
            </a:r>
            <a:br>
              <a:rPr lang="nl-NL" dirty="0" smtClean="0"/>
            </a:br>
            <a:r>
              <a:rPr lang="nl-NL" dirty="0" smtClean="0"/>
              <a:t>via de keten; </a:t>
            </a:r>
            <a:r>
              <a:rPr lang="nl-NL" u="sng" dirty="0" smtClean="0"/>
              <a:t>door</a:t>
            </a:r>
            <a:r>
              <a:rPr lang="nl-NL" i="1" dirty="0" smtClean="0"/>
              <a:t> </a:t>
            </a:r>
            <a:r>
              <a:rPr lang="nl-NL" dirty="0" smtClean="0"/>
              <a:t>SR. </a:t>
            </a:r>
            <a:endParaRPr lang="nl-NL" dirty="0"/>
          </a:p>
        </p:txBody>
      </p:sp>
      <p:sp>
        <p:nvSpPr>
          <p:cNvPr id="3" name="Tijdelijke aanduiding voor inhoud 2"/>
          <p:cNvSpPr>
            <a:spLocks noGrp="1"/>
          </p:cNvSpPr>
          <p:nvPr>
            <p:ph idx="1"/>
          </p:nvPr>
        </p:nvSpPr>
        <p:spPr>
          <a:xfrm>
            <a:off x="781563" y="2060849"/>
            <a:ext cx="8010000" cy="4093890"/>
          </a:xfrm>
        </p:spPr>
        <p:txBody>
          <a:bodyPr/>
          <a:lstStyle/>
          <a:p>
            <a:r>
              <a:rPr lang="nl-NL" dirty="0" smtClean="0"/>
              <a:t>Deelname van SR binnen de verschillende ketens in beeld gebracht</a:t>
            </a:r>
          </a:p>
          <a:p>
            <a:endParaRPr lang="nl-NL" dirty="0" smtClean="0"/>
          </a:p>
          <a:p>
            <a:r>
              <a:rPr lang="nl-NL" dirty="0" smtClean="0"/>
              <a:t>Grote verschillen; financiering en omvang team oorzaak</a:t>
            </a:r>
          </a:p>
          <a:p>
            <a:endParaRPr lang="nl-NL" dirty="0" smtClean="0"/>
          </a:p>
          <a:p>
            <a:r>
              <a:rPr lang="nl-NL" dirty="0" smtClean="0"/>
              <a:t>Verbondenheid keten vraagt stedelijk om verdere uitwerking. O.a.:</a:t>
            </a:r>
          </a:p>
          <a:p>
            <a:pPr>
              <a:buFont typeface="Wingdings" charset="2"/>
              <a:buChar char="Ø"/>
            </a:pPr>
            <a:r>
              <a:rPr lang="nl-NL" dirty="0" smtClean="0"/>
              <a:t>Signalering</a:t>
            </a:r>
          </a:p>
          <a:p>
            <a:pPr>
              <a:buFont typeface="Wingdings" charset="2"/>
              <a:buChar char="Ø"/>
            </a:pPr>
            <a:r>
              <a:rPr lang="nl-NL" dirty="0" smtClean="0"/>
              <a:t>Afstemming met Sociaal Loket</a:t>
            </a:r>
          </a:p>
          <a:p>
            <a:pPr>
              <a:buFont typeface="Wingdings" charset="2"/>
              <a:buChar char="Ø"/>
            </a:pPr>
            <a:r>
              <a:rPr lang="nl-NL" dirty="0" smtClean="0"/>
              <a:t>Toeslagenservicepunt</a:t>
            </a:r>
            <a:endParaRPr lang="nl-NL" dirty="0"/>
          </a:p>
          <a:p>
            <a:endParaRPr lang="nl-NL" dirty="0" smtClean="0">
              <a:solidFill>
                <a:srgbClr val="0070C0"/>
              </a:solidFill>
            </a:endParaRPr>
          </a:p>
          <a:p>
            <a:r>
              <a:rPr lang="nl-NL" dirty="0" smtClean="0">
                <a:solidFill>
                  <a:srgbClr val="0070C0"/>
                </a:solidFill>
              </a:rPr>
              <a:t>Best </a:t>
            </a:r>
            <a:r>
              <a:rPr lang="nl-NL" dirty="0" err="1" smtClean="0">
                <a:solidFill>
                  <a:srgbClr val="0070C0"/>
                </a:solidFill>
              </a:rPr>
              <a:t>Practices</a:t>
            </a:r>
            <a:r>
              <a:rPr lang="nl-NL" dirty="0" smtClean="0">
                <a:solidFill>
                  <a:srgbClr val="0070C0"/>
                </a:solidFill>
              </a:rPr>
              <a:t>:</a:t>
            </a:r>
          </a:p>
          <a:p>
            <a:pPr>
              <a:buFont typeface="Wingdings" charset="2"/>
              <a:buChar char="Ø"/>
            </a:pPr>
            <a:r>
              <a:rPr lang="nl-NL" dirty="0" smtClean="0"/>
              <a:t>Ketenpartners kunnen direct inplannen bij SR</a:t>
            </a:r>
          </a:p>
          <a:p>
            <a:pPr>
              <a:buFont typeface="Wingdings" charset="2"/>
              <a:buChar char="Ø"/>
            </a:pPr>
            <a:r>
              <a:rPr lang="nl-NL" dirty="0" smtClean="0"/>
              <a:t>’Wegwijs in het stadsdeel’ (8-delige cursus SJD voor sleutelfiguren)</a:t>
            </a:r>
          </a:p>
          <a:p>
            <a:pPr>
              <a:buFont typeface="Wingdings" charset="2"/>
              <a:buChar char="Ø"/>
            </a:pPr>
            <a:endParaRPr lang="nl-NL"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38</a:t>
            </a:fld>
            <a:endParaRPr lang="nl-NL" dirty="0"/>
          </a:p>
        </p:txBody>
      </p:sp>
    </p:spTree>
    <p:extLst>
      <p:ext uri="{BB962C8B-B14F-4D97-AF65-F5344CB8AC3E}">
        <p14:creationId xmlns:p14="http://schemas.microsoft.com/office/powerpoint/2010/main" val="1822016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a:t>Waarborgen van kwaliteit SJD; </a:t>
            </a:r>
            <a:r>
              <a:rPr lang="nl-NL" dirty="0" smtClean="0"/>
              <a:t/>
            </a:r>
            <a:br>
              <a:rPr lang="nl-NL" dirty="0" smtClean="0"/>
            </a:br>
            <a:r>
              <a:rPr lang="nl-NL" i="1" u="sng" dirty="0" smtClean="0"/>
              <a:t>van</a:t>
            </a:r>
            <a:r>
              <a:rPr lang="nl-NL" i="1" dirty="0" smtClean="0"/>
              <a:t> </a:t>
            </a:r>
            <a:r>
              <a:rPr lang="nl-NL" dirty="0" smtClean="0"/>
              <a:t>SR. </a:t>
            </a:r>
            <a:endParaRPr lang="nl-NL" dirty="0"/>
          </a:p>
        </p:txBody>
      </p:sp>
      <p:sp>
        <p:nvSpPr>
          <p:cNvPr id="3" name="Tijdelijke aanduiding voor inhoud 2"/>
          <p:cNvSpPr>
            <a:spLocks noGrp="1"/>
          </p:cNvSpPr>
          <p:nvPr>
            <p:ph idx="1"/>
          </p:nvPr>
        </p:nvSpPr>
        <p:spPr>
          <a:xfrm>
            <a:off x="781563" y="2060849"/>
            <a:ext cx="8010000" cy="4093890"/>
          </a:xfrm>
        </p:spPr>
        <p:txBody>
          <a:bodyPr/>
          <a:lstStyle/>
          <a:p>
            <a:r>
              <a:rPr lang="nl-NL" dirty="0" smtClean="0"/>
              <a:t>Deskundigheidsbevordering in beeld</a:t>
            </a:r>
          </a:p>
          <a:p>
            <a:endParaRPr lang="nl-NL" dirty="0" smtClean="0"/>
          </a:p>
          <a:p>
            <a:r>
              <a:rPr lang="nl-NL" dirty="0" smtClean="0"/>
              <a:t>Nauwelijks inschrijving in het register</a:t>
            </a:r>
          </a:p>
          <a:p>
            <a:endParaRPr lang="nl-NL" dirty="0" smtClean="0"/>
          </a:p>
          <a:p>
            <a:r>
              <a:rPr lang="nl-NL" dirty="0" smtClean="0"/>
              <a:t>Aanbeveling om registratie in overweging te nemen (met name ook vanuit het oogpunt van positionering)</a:t>
            </a:r>
          </a:p>
          <a:p>
            <a:endParaRPr lang="nl-NL" dirty="0"/>
          </a:p>
          <a:p>
            <a:r>
              <a:rPr lang="nl-NL" dirty="0" smtClean="0">
                <a:solidFill>
                  <a:srgbClr val="0070C0"/>
                </a:solidFill>
              </a:rPr>
              <a:t>Best </a:t>
            </a:r>
            <a:r>
              <a:rPr lang="nl-NL" dirty="0" err="1" smtClean="0">
                <a:solidFill>
                  <a:srgbClr val="0070C0"/>
                </a:solidFill>
              </a:rPr>
              <a:t>practices</a:t>
            </a:r>
            <a:r>
              <a:rPr lang="nl-NL" dirty="0" smtClean="0">
                <a:solidFill>
                  <a:srgbClr val="0070C0"/>
                </a:solidFill>
              </a:rPr>
              <a:t>:</a:t>
            </a:r>
            <a:r>
              <a:rPr lang="nl-NL" dirty="0" smtClean="0"/>
              <a:t> </a:t>
            </a:r>
          </a:p>
          <a:p>
            <a:pPr>
              <a:buFont typeface="Wingdings" charset="2"/>
              <a:buChar char="Ø"/>
            </a:pPr>
            <a:r>
              <a:rPr lang="nl-NL" dirty="0" err="1" smtClean="0"/>
              <a:t>Social</a:t>
            </a:r>
            <a:r>
              <a:rPr lang="nl-NL" dirty="0" smtClean="0"/>
              <a:t> Return in de vorm van deskundigheidsbevordering door advocaten van het Advocatenspreekuur</a:t>
            </a:r>
          </a:p>
          <a:p>
            <a:pPr>
              <a:buFont typeface="Wingdings" charset="2"/>
              <a:buChar char="Ø"/>
            </a:pPr>
            <a:r>
              <a:rPr lang="nl-NL" dirty="0" smtClean="0"/>
              <a:t>Een klanttevredenheidsonderzoek uitgevoerd door klanten</a:t>
            </a:r>
          </a:p>
          <a:p>
            <a:pPr>
              <a:buFont typeface="Wingdings" charset="2"/>
              <a:buChar char="Ø"/>
            </a:pPr>
            <a:endParaRPr lang="nl-NL"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39</a:t>
            </a:fld>
            <a:endParaRPr lang="nl-NL" dirty="0"/>
          </a:p>
        </p:txBody>
      </p:sp>
    </p:spTree>
    <p:extLst>
      <p:ext uri="{BB962C8B-B14F-4D97-AF65-F5344CB8AC3E}">
        <p14:creationId xmlns:p14="http://schemas.microsoft.com/office/powerpoint/2010/main" val="887559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20688"/>
            <a:ext cx="8010000" cy="2520645"/>
          </a:xfrm>
        </p:spPr>
        <p:txBody>
          <a:bodyPr/>
          <a:lstStyle/>
          <a:p>
            <a:pPr algn="ctr"/>
            <a:r>
              <a:rPr lang="nl-NL" dirty="0" smtClean="0"/>
              <a:t>Opdracht: Breng de kwaliteit van </a:t>
            </a:r>
            <a:br>
              <a:rPr lang="nl-NL" dirty="0" smtClean="0"/>
            </a:br>
            <a:r>
              <a:rPr lang="nl-NL" dirty="0" smtClean="0"/>
              <a:t>Sociaal Raadslieden in beeld</a:t>
            </a:r>
            <a:br>
              <a:rPr lang="nl-NL" dirty="0" smtClean="0"/>
            </a:br>
            <a:endParaRPr lang="nl-NL" dirty="0"/>
          </a:p>
        </p:txBody>
      </p:sp>
      <p:sp>
        <p:nvSpPr>
          <p:cNvPr id="3" name="Tijdelijke aanduiding voor inhoud 2"/>
          <p:cNvSpPr>
            <a:spLocks noGrp="1"/>
          </p:cNvSpPr>
          <p:nvPr>
            <p:ph idx="1"/>
          </p:nvPr>
        </p:nvSpPr>
        <p:spPr>
          <a:xfrm>
            <a:off x="781563" y="1988840"/>
            <a:ext cx="8010000" cy="4165899"/>
          </a:xfrm>
        </p:spPr>
        <p:txBody>
          <a:bodyPr/>
          <a:lstStyle/>
          <a:p>
            <a:pPr lvl="1"/>
            <a:endParaRPr lang="nl-NL" dirty="0" smtClean="0"/>
          </a:p>
          <a:p>
            <a:pPr lvl="1"/>
            <a:endParaRPr lang="nl-NL" dirty="0"/>
          </a:p>
          <a:p>
            <a:pPr lvl="1"/>
            <a:endParaRPr lang="nl-NL" dirty="0" smtClean="0"/>
          </a:p>
          <a:p>
            <a:pPr lvl="1"/>
            <a:endParaRPr lang="nl-NL" dirty="0"/>
          </a:p>
          <a:p>
            <a:r>
              <a:rPr lang="nl-NL" dirty="0"/>
              <a:t>Er was geen format, alleen een algemene opdracht op hoofdlijnen.</a:t>
            </a:r>
          </a:p>
          <a:p>
            <a:endParaRPr lang="nl-NL" dirty="0" smtClean="0"/>
          </a:p>
          <a:p>
            <a:endParaRPr lang="nl-NL" dirty="0"/>
          </a:p>
          <a:p>
            <a:r>
              <a:rPr lang="nl-NL" b="1" dirty="0"/>
              <a:t>Hoe kwaliteit SR zichtbaar en meetbaar maken?</a:t>
            </a:r>
          </a:p>
          <a:p>
            <a:pPr lvl="1"/>
            <a:endParaRPr lang="nl-NL" dirty="0"/>
          </a:p>
          <a:p>
            <a:endParaRPr lang="nl-NL" dirty="0" smtClean="0"/>
          </a:p>
          <a:p>
            <a:endParaRPr lang="nl-NL" dirty="0" smtClean="0"/>
          </a:p>
        </p:txBody>
      </p:sp>
    </p:spTree>
    <p:extLst>
      <p:ext uri="{BB962C8B-B14F-4D97-AF65-F5344CB8AC3E}">
        <p14:creationId xmlns:p14="http://schemas.microsoft.com/office/powerpoint/2010/main" val="1375213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a:t>Vergroten van zelfredzaamheid</a:t>
            </a:r>
          </a:p>
        </p:txBody>
      </p:sp>
      <p:sp>
        <p:nvSpPr>
          <p:cNvPr id="3" name="Tijdelijke aanduiding voor inhoud 2"/>
          <p:cNvSpPr>
            <a:spLocks noGrp="1"/>
          </p:cNvSpPr>
          <p:nvPr>
            <p:ph idx="1"/>
          </p:nvPr>
        </p:nvSpPr>
        <p:spPr>
          <a:xfrm>
            <a:off x="781563" y="1772816"/>
            <a:ext cx="8010000" cy="4381923"/>
          </a:xfrm>
        </p:spPr>
        <p:txBody>
          <a:bodyPr/>
          <a:lstStyle/>
          <a:p>
            <a:r>
              <a:rPr lang="nl-NL" dirty="0" smtClean="0"/>
              <a:t>Verschil in inzet, wel een uitgangspunt</a:t>
            </a:r>
          </a:p>
          <a:p>
            <a:endParaRPr lang="nl-NL" dirty="0"/>
          </a:p>
          <a:p>
            <a:r>
              <a:rPr lang="nl-NL" dirty="0" smtClean="0"/>
              <a:t>Veel van elkaar te leren. Oproep om de mogelijkheden te inventariseren.</a:t>
            </a:r>
          </a:p>
          <a:p>
            <a:endParaRPr lang="nl-NL" dirty="0"/>
          </a:p>
          <a:p>
            <a:r>
              <a:rPr lang="nl-NL" dirty="0" smtClean="0"/>
              <a:t>Sociaal Raadslieden kan niet alles zelf; maak ook gebruik van een flankerend aanbod </a:t>
            </a:r>
            <a:r>
              <a:rPr lang="nl-NL" dirty="0" smtClean="0"/>
              <a:t>(bv op het gebied van taal </a:t>
            </a:r>
            <a:r>
              <a:rPr lang="nl-NL" dirty="0" smtClean="0"/>
              <a:t>en digitalisering)</a:t>
            </a:r>
          </a:p>
          <a:p>
            <a:endParaRPr lang="nl-NL" dirty="0"/>
          </a:p>
          <a:p>
            <a:r>
              <a:rPr lang="nl-NL" dirty="0" smtClean="0">
                <a:solidFill>
                  <a:srgbClr val="0070C0"/>
                </a:solidFill>
              </a:rPr>
              <a:t>Best </a:t>
            </a:r>
            <a:r>
              <a:rPr lang="nl-NL" dirty="0" err="1" smtClean="0">
                <a:solidFill>
                  <a:srgbClr val="0070C0"/>
                </a:solidFill>
              </a:rPr>
              <a:t>practices</a:t>
            </a:r>
            <a:r>
              <a:rPr lang="nl-NL" dirty="0" smtClean="0">
                <a:solidFill>
                  <a:srgbClr val="0070C0"/>
                </a:solidFill>
              </a:rPr>
              <a:t>:</a:t>
            </a:r>
          </a:p>
          <a:p>
            <a:pPr>
              <a:buFont typeface="Wingdings" charset="2"/>
              <a:buChar char="Ø"/>
            </a:pPr>
            <a:r>
              <a:rPr lang="nl-NL" dirty="0" smtClean="0"/>
              <a:t>SR geeft dagelijks workshops waarbij klanten leren actuele problemen zelf op te lossen.</a:t>
            </a:r>
          </a:p>
          <a:p>
            <a:pPr>
              <a:buFont typeface="Wingdings" charset="2"/>
              <a:buChar char="Ø"/>
            </a:pPr>
            <a:r>
              <a:rPr lang="nl-NL" dirty="0" smtClean="0"/>
              <a:t>Het Taalinformatiepunt is aanwezig bij een inloopsspreekuur en benadert klanten proactief.</a:t>
            </a:r>
          </a:p>
          <a:p>
            <a:pPr>
              <a:buFont typeface="Wingdings" charset="2"/>
              <a:buChar char="Ø"/>
            </a:pPr>
            <a:endParaRPr lang="nl-NL"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40</a:t>
            </a:fld>
            <a:endParaRPr lang="nl-NL" dirty="0"/>
          </a:p>
        </p:txBody>
      </p:sp>
    </p:spTree>
    <p:extLst>
      <p:ext uri="{BB962C8B-B14F-4D97-AF65-F5344CB8AC3E}">
        <p14:creationId xmlns:p14="http://schemas.microsoft.com/office/powerpoint/2010/main" val="442248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a:t>Laagdrempeligheid van het aanbod </a:t>
            </a:r>
          </a:p>
        </p:txBody>
      </p:sp>
      <p:sp>
        <p:nvSpPr>
          <p:cNvPr id="3" name="Tijdelijke aanduiding voor inhoud 2"/>
          <p:cNvSpPr>
            <a:spLocks noGrp="1"/>
          </p:cNvSpPr>
          <p:nvPr>
            <p:ph idx="1"/>
          </p:nvPr>
        </p:nvSpPr>
        <p:spPr>
          <a:xfrm>
            <a:off x="781563" y="1772816"/>
            <a:ext cx="8010000" cy="4381923"/>
          </a:xfrm>
        </p:spPr>
        <p:txBody>
          <a:bodyPr/>
          <a:lstStyle/>
          <a:p>
            <a:pPr>
              <a:buFont typeface="Wingdings" charset="2"/>
              <a:buChar char="Ø"/>
            </a:pPr>
            <a:r>
              <a:rPr lang="nl-NL" dirty="0" smtClean="0"/>
              <a:t>Beoordeeld op basis van vijf kenmerken:</a:t>
            </a:r>
          </a:p>
          <a:p>
            <a:endParaRPr lang="nl-NL" u="sng" dirty="0"/>
          </a:p>
          <a:p>
            <a:r>
              <a:rPr lang="nl-NL" u="sng" dirty="0" smtClean="0"/>
              <a:t>Zichtbaarheid</a:t>
            </a:r>
            <a:r>
              <a:rPr lang="nl-NL" u="sng" dirty="0" smtClean="0"/>
              <a:t>: </a:t>
            </a:r>
            <a:r>
              <a:rPr lang="nl-NL" dirty="0" smtClean="0"/>
              <a:t>Positioneer en informeer eenduidig</a:t>
            </a:r>
          </a:p>
          <a:p>
            <a:endParaRPr lang="nl-NL" dirty="0" smtClean="0"/>
          </a:p>
          <a:p>
            <a:r>
              <a:rPr lang="nl-NL" u="sng" dirty="0" smtClean="0"/>
              <a:t>Toegankelijkheid: </a:t>
            </a:r>
            <a:r>
              <a:rPr lang="nl-NL" dirty="0" smtClean="0"/>
              <a:t>Biedt de SJD decentraal aan</a:t>
            </a:r>
          </a:p>
          <a:p>
            <a:endParaRPr lang="nl-NL" dirty="0" smtClean="0"/>
          </a:p>
          <a:p>
            <a:r>
              <a:rPr lang="nl-NL" u="sng" dirty="0" smtClean="0"/>
              <a:t>Geboden deskundigheid: </a:t>
            </a:r>
            <a:r>
              <a:rPr lang="nl-NL" dirty="0" smtClean="0"/>
              <a:t>Zie ‘bewaken van kwaliteit door SR’</a:t>
            </a:r>
          </a:p>
          <a:p>
            <a:endParaRPr lang="nl-NL" dirty="0" smtClean="0"/>
          </a:p>
          <a:p>
            <a:r>
              <a:rPr lang="nl-NL" u="sng" dirty="0" smtClean="0"/>
              <a:t>Faciliteiten: </a:t>
            </a:r>
            <a:r>
              <a:rPr lang="nl-NL" dirty="0" smtClean="0"/>
              <a:t>Stel minimale eisen aan de faciliteiten </a:t>
            </a:r>
          </a:p>
          <a:p>
            <a:endParaRPr lang="nl-NL" dirty="0" smtClean="0"/>
          </a:p>
          <a:p>
            <a:r>
              <a:rPr lang="nl-NL" u="sng" dirty="0" smtClean="0"/>
              <a:t>Verbondenheid keten (intern/extern): </a:t>
            </a:r>
            <a:r>
              <a:rPr lang="nl-NL" dirty="0" smtClean="0"/>
              <a:t>Onderdeel van integrale teams, aanwezigheid op meerdere locaties (zie verder: Keten SJD)</a:t>
            </a:r>
          </a:p>
          <a:p>
            <a:pPr>
              <a:buFont typeface="Wingdings" charset="2"/>
              <a:buChar char="Ø"/>
            </a:pPr>
            <a:endParaRPr lang="nl-NL"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41</a:t>
            </a:fld>
            <a:endParaRPr lang="nl-NL" dirty="0"/>
          </a:p>
        </p:txBody>
      </p:sp>
    </p:spTree>
    <p:extLst>
      <p:ext uri="{BB962C8B-B14F-4D97-AF65-F5344CB8AC3E}">
        <p14:creationId xmlns:p14="http://schemas.microsoft.com/office/powerpoint/2010/main" val="1278332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smtClean="0"/>
              <a:t>Eindresultaat</a:t>
            </a:r>
            <a:endParaRPr lang="nl-NL" dirty="0"/>
          </a:p>
        </p:txBody>
      </p:sp>
      <p:sp>
        <p:nvSpPr>
          <p:cNvPr id="3" name="Tijdelijke aanduiding voor inhoud 2"/>
          <p:cNvSpPr>
            <a:spLocks noGrp="1"/>
          </p:cNvSpPr>
          <p:nvPr>
            <p:ph idx="1"/>
          </p:nvPr>
        </p:nvSpPr>
        <p:spPr>
          <a:xfrm>
            <a:off x="781563" y="1772816"/>
            <a:ext cx="8010000" cy="4381923"/>
          </a:xfrm>
        </p:spPr>
        <p:txBody>
          <a:bodyPr/>
          <a:lstStyle/>
          <a:p>
            <a:endParaRPr lang="nl-NL" dirty="0" smtClean="0"/>
          </a:p>
          <a:p>
            <a:endParaRPr lang="nl-NL" dirty="0"/>
          </a:p>
          <a:p>
            <a:r>
              <a:rPr lang="nl-NL" dirty="0" smtClean="0"/>
              <a:t>Het onderzoek heeft geleid tot 26 aanbevelingen en heeft 13 best </a:t>
            </a:r>
            <a:r>
              <a:rPr lang="nl-NL" dirty="0" err="1" smtClean="0"/>
              <a:t>practices</a:t>
            </a:r>
            <a:r>
              <a:rPr lang="nl-NL" dirty="0" smtClean="0"/>
              <a:t> in beeld gebracht.</a:t>
            </a:r>
          </a:p>
          <a:p>
            <a:endParaRPr lang="nl-NL" dirty="0"/>
          </a:p>
          <a:p>
            <a:r>
              <a:rPr lang="nl-NL" dirty="0" smtClean="0"/>
              <a:t>Voedingsbodem om kwaliteit te </a:t>
            </a:r>
            <a:r>
              <a:rPr lang="nl-NL" dirty="0" smtClean="0"/>
              <a:t>verbeteren en een structuur om onderdelen verder uit te werken.</a:t>
            </a:r>
            <a:endParaRPr lang="nl-NL" dirty="0" smtClean="0"/>
          </a:p>
          <a:p>
            <a:endParaRPr lang="nl-NL" dirty="0"/>
          </a:p>
          <a:p>
            <a:r>
              <a:rPr lang="nl-NL" dirty="0" smtClean="0"/>
              <a:t>Beter begrip van SR en hun rol binnen de SJD</a:t>
            </a:r>
          </a:p>
          <a:p>
            <a:pPr>
              <a:buFont typeface="Wingdings" charset="2"/>
              <a:buChar char="Ø"/>
            </a:pPr>
            <a:endParaRPr lang="nl-NL" dirty="0"/>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42</a:t>
            </a:fld>
            <a:endParaRPr lang="nl-NL" dirty="0"/>
          </a:p>
        </p:txBody>
      </p:sp>
    </p:spTree>
    <p:extLst>
      <p:ext uri="{BB962C8B-B14F-4D97-AF65-F5344CB8AC3E}">
        <p14:creationId xmlns:p14="http://schemas.microsoft.com/office/powerpoint/2010/main" val="1520842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smtClean="0"/>
              <a:t>Vragen, reacties?</a:t>
            </a:r>
            <a:endParaRPr lang="nl-NL" dirty="0"/>
          </a:p>
        </p:txBody>
      </p:sp>
      <p:sp>
        <p:nvSpPr>
          <p:cNvPr id="3" name="Tijdelijke aanduiding voor inhoud 2"/>
          <p:cNvSpPr>
            <a:spLocks noGrp="1"/>
          </p:cNvSpPr>
          <p:nvPr>
            <p:ph idx="1"/>
          </p:nvPr>
        </p:nvSpPr>
        <p:spPr>
          <a:xfrm>
            <a:off x="781563" y="1772816"/>
            <a:ext cx="8010000" cy="4381923"/>
          </a:xfrm>
        </p:spPr>
        <p:txBody>
          <a:bodyPr/>
          <a:lstStyle/>
          <a:p>
            <a:endParaRPr lang="nl-NL" dirty="0"/>
          </a:p>
          <a:p>
            <a:endParaRPr lang="nl-NL" dirty="0"/>
          </a:p>
          <a:p>
            <a:r>
              <a:rPr lang="nl-NL" dirty="0"/>
              <a:t>Herkenbaar?</a:t>
            </a:r>
          </a:p>
          <a:p>
            <a:endParaRPr lang="nl-NL" dirty="0"/>
          </a:p>
          <a:p>
            <a:r>
              <a:rPr lang="nl-NL" dirty="0"/>
              <a:t>Wat is nieuw, wat is opvallend?</a:t>
            </a:r>
          </a:p>
          <a:p>
            <a:endParaRPr lang="nl-NL" dirty="0"/>
          </a:p>
          <a:p>
            <a:r>
              <a:rPr lang="nl-NL" dirty="0"/>
              <a:t>Aanvullingen?</a:t>
            </a:r>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43</a:t>
            </a:fld>
            <a:endParaRPr lang="nl-NL" dirty="0"/>
          </a:p>
        </p:txBody>
      </p:sp>
    </p:spTree>
    <p:extLst>
      <p:ext uri="{BB962C8B-B14F-4D97-AF65-F5344CB8AC3E}">
        <p14:creationId xmlns:p14="http://schemas.microsoft.com/office/powerpoint/2010/main" val="1045510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548681"/>
            <a:ext cx="8010000" cy="576064"/>
          </a:xfrm>
        </p:spPr>
        <p:txBody>
          <a:bodyPr/>
          <a:lstStyle/>
          <a:p>
            <a:pPr algn="ctr"/>
            <a:r>
              <a:rPr lang="nl-NL" dirty="0" smtClean="0"/>
              <a:t>Contact</a:t>
            </a:r>
            <a:endParaRPr lang="nl-NL" dirty="0"/>
          </a:p>
        </p:txBody>
      </p:sp>
      <p:sp>
        <p:nvSpPr>
          <p:cNvPr id="3" name="Tijdelijke aanduiding voor inhoud 2"/>
          <p:cNvSpPr>
            <a:spLocks noGrp="1"/>
          </p:cNvSpPr>
          <p:nvPr>
            <p:ph idx="1"/>
          </p:nvPr>
        </p:nvSpPr>
        <p:spPr>
          <a:xfrm>
            <a:off x="781563" y="1772816"/>
            <a:ext cx="8010000" cy="4381923"/>
          </a:xfrm>
        </p:spPr>
        <p:txBody>
          <a:bodyPr/>
          <a:lstStyle/>
          <a:p>
            <a:r>
              <a:rPr lang="nl-NL" smtClean="0"/>
              <a:t>Wilt </a:t>
            </a:r>
            <a:r>
              <a:rPr lang="nl-NL" smtClean="0"/>
              <a:t>u reageren of </a:t>
            </a:r>
            <a:r>
              <a:rPr lang="nl-NL" dirty="0" smtClean="0"/>
              <a:t>heeft </a:t>
            </a:r>
            <a:r>
              <a:rPr lang="nl-NL" dirty="0" smtClean="0"/>
              <a:t>u behoefte aan meer informatie over SR in Amsterdam of het onderzoek mail dan naar:</a:t>
            </a:r>
            <a:endParaRPr lang="nl-NL" dirty="0"/>
          </a:p>
          <a:p>
            <a:endParaRPr lang="nl-NL" dirty="0">
              <a:solidFill>
                <a:srgbClr val="0070C0"/>
              </a:solidFill>
            </a:endParaRPr>
          </a:p>
          <a:p>
            <a:pPr marL="0" indent="0">
              <a:buNone/>
            </a:pPr>
            <a:r>
              <a:rPr lang="nl-NL" dirty="0" smtClean="0">
                <a:solidFill>
                  <a:srgbClr val="0070C0"/>
                </a:solidFill>
              </a:rPr>
              <a:t>    w.wamelink@amsterdam.nl</a:t>
            </a:r>
            <a:endParaRPr lang="nl-NL" dirty="0">
              <a:solidFill>
                <a:srgbClr val="0070C0"/>
              </a:solidFill>
            </a:endParaRPr>
          </a:p>
          <a:p>
            <a:pPr marL="0" indent="0">
              <a:buNone/>
            </a:pPr>
            <a:endParaRPr lang="nl-NL" dirty="0" smtClean="0">
              <a:solidFill>
                <a:srgbClr val="0070C0"/>
              </a:solidFill>
            </a:endParaRPr>
          </a:p>
          <a:p>
            <a:pPr marL="0" indent="0">
              <a:buNone/>
            </a:pPr>
            <a:r>
              <a:rPr lang="nl-NL" dirty="0" smtClean="0"/>
              <a:t>    		of</a:t>
            </a:r>
          </a:p>
          <a:p>
            <a:pPr marL="0" indent="0">
              <a:buNone/>
            </a:pPr>
            <a:endParaRPr lang="nl-NL" dirty="0" smtClean="0"/>
          </a:p>
          <a:p>
            <a:pPr marL="0" indent="0">
              <a:buNone/>
            </a:pPr>
            <a:r>
              <a:rPr lang="nl-NL" dirty="0">
                <a:solidFill>
                  <a:srgbClr val="0070C0"/>
                </a:solidFill>
              </a:rPr>
              <a:t> </a:t>
            </a:r>
            <a:r>
              <a:rPr lang="nl-NL" dirty="0" smtClean="0">
                <a:solidFill>
                  <a:srgbClr val="0070C0"/>
                </a:solidFill>
              </a:rPr>
              <a:t>   </a:t>
            </a:r>
            <a:r>
              <a:rPr lang="nl-NL" dirty="0" err="1" smtClean="0">
                <a:solidFill>
                  <a:srgbClr val="0070C0"/>
                </a:solidFill>
              </a:rPr>
              <a:t>wwamelink@hotmail.com</a:t>
            </a:r>
            <a:endParaRPr lang="nl-NL" dirty="0">
              <a:solidFill>
                <a:srgbClr val="0070C0"/>
              </a:solidFill>
            </a:endParaRPr>
          </a:p>
        </p:txBody>
      </p:sp>
      <p:sp>
        <p:nvSpPr>
          <p:cNvPr id="4" name="Tijdelijke aanduiding voor datum 3"/>
          <p:cNvSpPr>
            <a:spLocks noGrp="1"/>
          </p:cNvSpPr>
          <p:nvPr>
            <p:ph type="dt" sz="half" idx="10"/>
          </p:nvPr>
        </p:nvSpPr>
        <p:spPr/>
        <p:txBody>
          <a:bodyPr/>
          <a:lstStyle/>
          <a:p>
            <a:fld id="{71936F60-D347-4247-AE22-ECCF67410F82}" type="datetime1">
              <a:rPr lang="nl-NL" smtClean="0"/>
              <a:t>06-02-19</a:t>
            </a:fld>
            <a:endParaRPr lang="nl-NL" dirty="0"/>
          </a:p>
        </p:txBody>
      </p:sp>
      <p:sp>
        <p:nvSpPr>
          <p:cNvPr id="5" name="Tijdelijke aanduiding voor voettekst 4"/>
          <p:cNvSpPr>
            <a:spLocks noGrp="1"/>
          </p:cNvSpPr>
          <p:nvPr>
            <p:ph type="ftr" sz="quarter" idx="11"/>
          </p:nvPr>
        </p:nvSpPr>
        <p:spPr/>
        <p:txBody>
          <a:bodyPr/>
          <a:lstStyle/>
          <a:p>
            <a:r>
              <a:rPr lang="nl-NL" smtClean="0"/>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smtClean="0"/>
              <a:t>| </a:t>
            </a:r>
            <a:fld id="{5A73F218-DCB0-4894-9B51-05C25669D534}" type="slidenum">
              <a:rPr lang="nl-NL" smtClean="0"/>
              <a:pPr/>
              <a:t>44</a:t>
            </a:fld>
            <a:endParaRPr lang="nl-NL" dirty="0"/>
          </a:p>
        </p:txBody>
      </p:sp>
    </p:spTree>
    <p:extLst>
      <p:ext uri="{BB962C8B-B14F-4D97-AF65-F5344CB8AC3E}">
        <p14:creationId xmlns:p14="http://schemas.microsoft.com/office/powerpoint/2010/main" val="32957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20688"/>
            <a:ext cx="8010000" cy="2520645"/>
          </a:xfrm>
        </p:spPr>
        <p:txBody>
          <a:bodyPr/>
          <a:lstStyle/>
          <a:p>
            <a:pPr algn="ctr"/>
            <a:r>
              <a:rPr lang="nl-NL" dirty="0" smtClean="0"/>
              <a:t>Wat is kwaliteit? </a:t>
            </a:r>
            <a:br>
              <a:rPr lang="nl-NL" dirty="0" smtClean="0"/>
            </a:br>
            <a:endParaRPr lang="nl-NL" dirty="0"/>
          </a:p>
        </p:txBody>
      </p:sp>
      <p:sp>
        <p:nvSpPr>
          <p:cNvPr id="3" name="Tijdelijke aanduiding voor inhoud 2"/>
          <p:cNvSpPr>
            <a:spLocks noGrp="1"/>
          </p:cNvSpPr>
          <p:nvPr>
            <p:ph idx="1"/>
          </p:nvPr>
        </p:nvSpPr>
        <p:spPr>
          <a:xfrm>
            <a:off x="781563" y="2204865"/>
            <a:ext cx="8010000" cy="3949874"/>
          </a:xfrm>
        </p:spPr>
        <p:txBody>
          <a:bodyPr/>
          <a:lstStyle/>
          <a:p>
            <a:r>
              <a:rPr lang="nl-NL" dirty="0" smtClean="0"/>
              <a:t>Kwaliteit </a:t>
            </a:r>
            <a:r>
              <a:rPr lang="nl-NL" dirty="0"/>
              <a:t>is </a:t>
            </a:r>
            <a:r>
              <a:rPr lang="nl-NL" dirty="0" smtClean="0"/>
              <a:t>iets </a:t>
            </a:r>
            <a:r>
              <a:rPr lang="nl-NL" dirty="0"/>
              <a:t>wat waarde heeft, de waarde van iets</a:t>
            </a:r>
            <a:r>
              <a:rPr lang="nl-NL" dirty="0" smtClean="0"/>
              <a:t>.</a:t>
            </a:r>
          </a:p>
          <a:p>
            <a:endParaRPr lang="nl-NL" dirty="0" smtClean="0"/>
          </a:p>
          <a:p>
            <a:r>
              <a:rPr lang="nl-NL" dirty="0" smtClean="0"/>
              <a:t>De kernwaarden, de essentie van het onderwerp staat centraal.</a:t>
            </a:r>
          </a:p>
          <a:p>
            <a:endParaRPr lang="nl-NL" dirty="0"/>
          </a:p>
          <a:p>
            <a:r>
              <a:rPr lang="nl-NL" dirty="0" smtClean="0"/>
              <a:t>Kernmerken komen naar voren door te vergelijken.</a:t>
            </a:r>
          </a:p>
          <a:p>
            <a:endParaRPr lang="nl-NL" dirty="0" smtClean="0"/>
          </a:p>
          <a:p>
            <a:r>
              <a:rPr lang="nl-NL" dirty="0" smtClean="0"/>
              <a:t>Door onderdelen te benoemen en uit te vergroten, kan waarde steeds gedetailleerder beschreven worden</a:t>
            </a:r>
          </a:p>
          <a:p>
            <a:endParaRPr lang="nl-NL" dirty="0" smtClean="0"/>
          </a:p>
          <a:p>
            <a:r>
              <a:rPr lang="nl-NL" dirty="0" smtClean="0"/>
              <a:t>Waarde kan vanuit verschillende invalshoeken zichtbaar worden gemaakt, in verschillende eenheden</a:t>
            </a:r>
            <a:endParaRPr lang="nl-NL" dirty="0"/>
          </a:p>
        </p:txBody>
      </p:sp>
    </p:spTree>
    <p:extLst>
      <p:ext uri="{BB962C8B-B14F-4D97-AF65-F5344CB8AC3E}">
        <p14:creationId xmlns:p14="http://schemas.microsoft.com/office/powerpoint/2010/main" val="1359365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20688"/>
            <a:ext cx="8010000" cy="2520645"/>
          </a:xfrm>
        </p:spPr>
        <p:txBody>
          <a:bodyPr/>
          <a:lstStyle/>
          <a:p>
            <a:pPr algn="ctr"/>
            <a:r>
              <a:rPr lang="nl-NL" dirty="0" smtClean="0"/>
              <a:t>Wat is de kwaliteit van een fiets?</a:t>
            </a:r>
            <a:br>
              <a:rPr lang="nl-NL" dirty="0" smtClean="0"/>
            </a:br>
            <a:endParaRPr lang="nl-NL" dirty="0"/>
          </a:p>
        </p:txBody>
      </p:sp>
      <p:sp>
        <p:nvSpPr>
          <p:cNvPr id="3" name="Tijdelijke aanduiding voor inhoud 2"/>
          <p:cNvSpPr>
            <a:spLocks noGrp="1"/>
          </p:cNvSpPr>
          <p:nvPr>
            <p:ph idx="1"/>
          </p:nvPr>
        </p:nvSpPr>
        <p:spPr>
          <a:xfrm>
            <a:off x="781563" y="1988840"/>
            <a:ext cx="8010000" cy="4165899"/>
          </a:xfrm>
        </p:spPr>
        <p:txBody>
          <a:bodyPr/>
          <a:lstStyle/>
          <a:p>
            <a:r>
              <a:rPr lang="nl-NL" dirty="0" smtClean="0"/>
              <a:t>Wat zijn de </a:t>
            </a:r>
            <a:r>
              <a:rPr lang="nl-NL" dirty="0"/>
              <a:t>kernwaarden, </a:t>
            </a:r>
            <a:r>
              <a:rPr lang="nl-NL" dirty="0" smtClean="0"/>
              <a:t>wat is de essentie?</a:t>
            </a:r>
            <a:endParaRPr lang="nl-NL" dirty="0"/>
          </a:p>
          <a:p>
            <a:endParaRPr lang="nl-NL" dirty="0"/>
          </a:p>
          <a:p>
            <a:r>
              <a:rPr lang="nl-NL" dirty="0"/>
              <a:t>Kernmerken komen naar voren door te vergelijken.</a:t>
            </a:r>
          </a:p>
          <a:p>
            <a:endParaRPr lang="nl-NL" dirty="0"/>
          </a:p>
          <a:p>
            <a:r>
              <a:rPr lang="nl-NL" dirty="0"/>
              <a:t>Door onderdelen te benoemen en uit te vergroten, kan waarde steeds gedetailleerder beschreven worden</a:t>
            </a:r>
          </a:p>
          <a:p>
            <a:endParaRPr lang="nl-NL" dirty="0"/>
          </a:p>
          <a:p>
            <a:r>
              <a:rPr lang="nl-NL" dirty="0"/>
              <a:t>Waarde kan vanuit verschillende invalshoeken zichtbaar worden gemaakt, in verschillende eenheden</a:t>
            </a:r>
          </a:p>
        </p:txBody>
      </p:sp>
    </p:spTree>
    <p:extLst>
      <p:ext uri="{BB962C8B-B14F-4D97-AF65-F5344CB8AC3E}">
        <p14:creationId xmlns:p14="http://schemas.microsoft.com/office/powerpoint/2010/main" val="781995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Deel I</a:t>
            </a:r>
            <a:r>
              <a:rPr lang="nl-NL" dirty="0"/>
              <a:t>. Hoe is het </a:t>
            </a:r>
            <a:r>
              <a:rPr lang="nl-NL" dirty="0" smtClean="0"/>
              <a:t>format </a:t>
            </a:r>
            <a:br>
              <a:rPr lang="nl-NL" dirty="0" smtClean="0"/>
            </a:br>
            <a:r>
              <a:rPr lang="nl-NL" dirty="0" smtClean="0"/>
              <a:t>tot </a:t>
            </a:r>
            <a:r>
              <a:rPr lang="nl-NL" dirty="0"/>
              <a:t>stand gekomen</a:t>
            </a:r>
          </a:p>
        </p:txBody>
      </p:sp>
      <p:sp>
        <p:nvSpPr>
          <p:cNvPr id="3" name="Tijdelijke aanduiding voor inhoud 2"/>
          <p:cNvSpPr>
            <a:spLocks noGrp="1"/>
          </p:cNvSpPr>
          <p:nvPr>
            <p:ph idx="1"/>
          </p:nvPr>
        </p:nvSpPr>
        <p:spPr>
          <a:xfrm>
            <a:off x="781563" y="1988839"/>
            <a:ext cx="8010000" cy="4165899"/>
          </a:xfrm>
        </p:spPr>
        <p:txBody>
          <a:bodyPr/>
          <a:lstStyle/>
          <a:p>
            <a:r>
              <a:rPr lang="nl-NL" dirty="0" smtClean="0"/>
              <a:t>Voorbereiding:</a:t>
            </a:r>
          </a:p>
          <a:p>
            <a:endParaRPr lang="nl-NL" dirty="0"/>
          </a:p>
          <a:p>
            <a:pPr>
              <a:buFont typeface="Wingdings" charset="2"/>
              <a:buChar char="Ø"/>
            </a:pPr>
            <a:r>
              <a:rPr lang="nl-NL" dirty="0"/>
              <a:t>Literatuuronderzoek; functieprofiel, beroepscode, eerdere onderzoeken </a:t>
            </a:r>
          </a:p>
          <a:p>
            <a:pPr>
              <a:buFont typeface="Wingdings" charset="2"/>
              <a:buChar char="Ø"/>
            </a:pPr>
            <a:r>
              <a:rPr lang="nl-NL" dirty="0" smtClean="0"/>
              <a:t>Al gestart met </a:t>
            </a:r>
            <a:r>
              <a:rPr lang="nl-NL" dirty="0"/>
              <a:t>onderzoek zonder uitgewerkt kader: Meelopen, interviews, onderzoek in registratie</a:t>
            </a:r>
            <a:r>
              <a:rPr lang="nl-NL" dirty="0" smtClean="0"/>
              <a:t>.</a:t>
            </a:r>
          </a:p>
          <a:p>
            <a:pPr>
              <a:buFont typeface="Wingdings" charset="2"/>
              <a:buChar char="Ø"/>
            </a:pPr>
            <a:endParaRPr lang="nl-NL" dirty="0"/>
          </a:p>
          <a:p>
            <a:pPr>
              <a:buFont typeface="Wingdings" charset="2"/>
              <a:buChar char="Ø"/>
            </a:pPr>
            <a:r>
              <a:rPr lang="nl-NL" dirty="0"/>
              <a:t>Product oriëntatiefase: Rapport </a:t>
            </a:r>
            <a:r>
              <a:rPr lang="nl-NL" i="1" dirty="0"/>
              <a:t>Positie -en waardebepaling Sociaal Raadslieden. </a:t>
            </a:r>
            <a:r>
              <a:rPr lang="nl-NL" dirty="0"/>
              <a:t>Uitgangspunt </a:t>
            </a:r>
            <a:r>
              <a:rPr lang="nl-NL" dirty="0" smtClean="0"/>
              <a:t>onderzoek</a:t>
            </a:r>
          </a:p>
          <a:p>
            <a:pPr>
              <a:buFont typeface="Wingdings" charset="2"/>
              <a:buChar char="Ø"/>
            </a:pPr>
            <a:r>
              <a:rPr lang="nl-NL" dirty="0" smtClean="0"/>
              <a:t>Rapport is een combinatie van literatuuronderzoek en bevindingen in praktijk</a:t>
            </a:r>
            <a:endParaRPr lang="nl-NL" dirty="0"/>
          </a:p>
          <a:p>
            <a:endParaRPr lang="nl-NL" dirty="0" smtClean="0"/>
          </a:p>
        </p:txBody>
      </p:sp>
    </p:spTree>
    <p:extLst>
      <p:ext uri="{BB962C8B-B14F-4D97-AF65-F5344CB8AC3E}">
        <p14:creationId xmlns:p14="http://schemas.microsoft.com/office/powerpoint/2010/main" val="1464911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Positie -en waardebepaling SR</a:t>
            </a:r>
            <a:endParaRPr lang="nl-NL" dirty="0"/>
          </a:p>
        </p:txBody>
      </p:sp>
      <p:sp>
        <p:nvSpPr>
          <p:cNvPr id="3" name="Tijdelijke aanduiding voor inhoud 2"/>
          <p:cNvSpPr>
            <a:spLocks noGrp="1"/>
          </p:cNvSpPr>
          <p:nvPr>
            <p:ph idx="1"/>
          </p:nvPr>
        </p:nvSpPr>
        <p:spPr>
          <a:xfrm>
            <a:off x="781563" y="1412777"/>
            <a:ext cx="8010000" cy="4741962"/>
          </a:xfrm>
        </p:spPr>
        <p:txBody>
          <a:bodyPr/>
          <a:lstStyle/>
          <a:p>
            <a:r>
              <a:rPr lang="nl-NL" b="1" dirty="0" smtClean="0"/>
              <a:t>Duiden SR</a:t>
            </a:r>
          </a:p>
          <a:p>
            <a:endParaRPr lang="nl-NL" dirty="0" smtClean="0"/>
          </a:p>
          <a:p>
            <a:r>
              <a:rPr lang="nl-NL" dirty="0"/>
              <a:t>Meenemen in raamwerk ‘Kwaliteit’. Conclusies die gaandeweg tot stand </a:t>
            </a:r>
            <a:r>
              <a:rPr lang="nl-NL" dirty="0" smtClean="0"/>
              <a:t>komen. Beoordeel het fundament van het format.</a:t>
            </a:r>
          </a:p>
          <a:p>
            <a:endParaRPr lang="nl-NL" dirty="0"/>
          </a:p>
          <a:p>
            <a:r>
              <a:rPr lang="nl-NL" dirty="0"/>
              <a:t>Bewustwording kwaliteit en </a:t>
            </a:r>
            <a:r>
              <a:rPr lang="nl-NL" dirty="0" smtClean="0"/>
              <a:t>aanscherpen</a:t>
            </a:r>
          </a:p>
          <a:p>
            <a:endParaRPr lang="nl-NL" dirty="0"/>
          </a:p>
          <a:p>
            <a:r>
              <a:rPr lang="nl-NL" dirty="0"/>
              <a:t>Maak voor uzelf paralellen naar eigen </a:t>
            </a:r>
            <a:r>
              <a:rPr lang="nl-NL" dirty="0" smtClean="0"/>
              <a:t>situatie</a:t>
            </a:r>
          </a:p>
          <a:p>
            <a:endParaRPr lang="nl-NL" dirty="0" smtClean="0"/>
          </a:p>
          <a:p>
            <a:r>
              <a:rPr lang="nl-NL" b="1" dirty="0" smtClean="0"/>
              <a:t>Context Amsterdam</a:t>
            </a:r>
            <a:endParaRPr lang="nl-NL" dirty="0"/>
          </a:p>
          <a:p>
            <a:pPr lvl="1"/>
            <a:r>
              <a:rPr lang="nl-NL" dirty="0"/>
              <a:t>SR uitgevoerd door 8 instellingen (</a:t>
            </a:r>
            <a:r>
              <a:rPr lang="nl-NL" dirty="0" err="1"/>
              <a:t>Madi’s</a:t>
            </a:r>
            <a:r>
              <a:rPr lang="nl-NL" dirty="0" smtClean="0"/>
              <a:t>)</a:t>
            </a:r>
            <a:endParaRPr lang="nl-NL" dirty="0"/>
          </a:p>
          <a:p>
            <a:pPr lvl="1"/>
            <a:r>
              <a:rPr lang="nl-NL" dirty="0"/>
              <a:t>Geen onderdeel van de gemeente; SR is </a:t>
            </a:r>
            <a:r>
              <a:rPr lang="nl-NL" dirty="0" smtClean="0"/>
              <a:t>uitbesteed</a:t>
            </a:r>
            <a:endParaRPr lang="nl-NL" dirty="0"/>
          </a:p>
          <a:p>
            <a:pPr lvl="1"/>
            <a:r>
              <a:rPr lang="nl-NL" dirty="0"/>
              <a:t>SR onderdeel van de maatschappelijke dienstverlening (AMW, SHV)</a:t>
            </a:r>
          </a:p>
          <a:p>
            <a:endParaRPr lang="nl-NL" dirty="0"/>
          </a:p>
          <a:p>
            <a:endParaRPr lang="nl-NL" dirty="0" smtClean="0"/>
          </a:p>
        </p:txBody>
      </p:sp>
    </p:spTree>
    <p:extLst>
      <p:ext uri="{BB962C8B-B14F-4D97-AF65-F5344CB8AC3E}">
        <p14:creationId xmlns:p14="http://schemas.microsoft.com/office/powerpoint/2010/main" val="70782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971" y="692696"/>
            <a:ext cx="8010000" cy="2448637"/>
          </a:xfrm>
        </p:spPr>
        <p:txBody>
          <a:bodyPr/>
          <a:lstStyle/>
          <a:p>
            <a:pPr algn="ctr"/>
            <a:r>
              <a:rPr lang="nl-NL" dirty="0" smtClean="0"/>
              <a:t>Ontstaansgeschiedenis, kernactiviteiten</a:t>
            </a:r>
            <a:endParaRPr lang="nl-NL" dirty="0"/>
          </a:p>
        </p:txBody>
      </p:sp>
      <p:sp>
        <p:nvSpPr>
          <p:cNvPr id="3" name="Tijdelijke aanduiding voor inhoud 2"/>
          <p:cNvSpPr>
            <a:spLocks noGrp="1"/>
          </p:cNvSpPr>
          <p:nvPr>
            <p:ph idx="1"/>
          </p:nvPr>
        </p:nvSpPr>
        <p:spPr>
          <a:xfrm>
            <a:off x="781563" y="1700809"/>
            <a:ext cx="8010000" cy="4453930"/>
          </a:xfrm>
        </p:spPr>
        <p:txBody>
          <a:bodyPr/>
          <a:lstStyle/>
          <a:p>
            <a:r>
              <a:rPr lang="nl-NL" dirty="0" smtClean="0"/>
              <a:t>Ontstaansgeschiedenis:</a:t>
            </a:r>
          </a:p>
          <a:p>
            <a:endParaRPr lang="nl-NL" dirty="0" smtClean="0"/>
          </a:p>
          <a:p>
            <a:pPr lvl="1"/>
            <a:r>
              <a:rPr lang="nl-NL" dirty="0"/>
              <a:t>T</a:t>
            </a:r>
            <a:r>
              <a:rPr lang="nl-NL" dirty="0" smtClean="0"/>
              <a:t>oenemende wet </a:t>
            </a:r>
            <a:r>
              <a:rPr lang="mr-IN" dirty="0" smtClean="0"/>
              <a:t>–</a:t>
            </a:r>
            <a:r>
              <a:rPr lang="nl-NL" dirty="0" smtClean="0"/>
              <a:t>en regelgeving, rechtsongelijkheid</a:t>
            </a:r>
          </a:p>
          <a:p>
            <a:pPr lvl="1"/>
            <a:r>
              <a:rPr lang="nl-NL" dirty="0" smtClean="0"/>
              <a:t>Advocatuur te juridisch en te duur, maatschappelijk werker onvoldoende deskundig.</a:t>
            </a:r>
          </a:p>
          <a:p>
            <a:pPr lvl="1"/>
            <a:r>
              <a:rPr lang="nl-NL" dirty="0" smtClean="0"/>
              <a:t>Functieprofiel sinds 1978</a:t>
            </a:r>
          </a:p>
          <a:p>
            <a:endParaRPr lang="nl-NL" dirty="0" smtClean="0"/>
          </a:p>
          <a:p>
            <a:r>
              <a:rPr lang="nl-NL" dirty="0" smtClean="0"/>
              <a:t>Functieprofiel 5 kernactiviteiten:</a:t>
            </a:r>
          </a:p>
          <a:p>
            <a:endParaRPr lang="nl-NL" dirty="0"/>
          </a:p>
          <a:p>
            <a:pPr lvl="1">
              <a:buFont typeface="Wingdings" charset="2"/>
              <a:buChar char="Ø"/>
            </a:pPr>
            <a:r>
              <a:rPr lang="nl-NL" dirty="0" smtClean="0"/>
              <a:t>Concrete dienstverlening </a:t>
            </a:r>
          </a:p>
          <a:p>
            <a:pPr lvl="1">
              <a:buFont typeface="Wingdings" charset="2"/>
              <a:buChar char="Ø"/>
            </a:pPr>
            <a:r>
              <a:rPr lang="nl-NL" dirty="0" smtClean="0"/>
              <a:t>Signalering</a:t>
            </a:r>
          </a:p>
          <a:p>
            <a:pPr lvl="1">
              <a:buFont typeface="Wingdings" charset="2"/>
              <a:buChar char="Ø"/>
            </a:pPr>
            <a:r>
              <a:rPr lang="nl-NL" dirty="0" smtClean="0"/>
              <a:t>Het geven van voorlichting</a:t>
            </a:r>
          </a:p>
          <a:p>
            <a:pPr lvl="1">
              <a:buFont typeface="Wingdings" charset="2"/>
              <a:buChar char="Ø"/>
            </a:pPr>
            <a:r>
              <a:rPr lang="nl-NL" dirty="0" smtClean="0"/>
              <a:t>Het bieden van consult</a:t>
            </a:r>
          </a:p>
          <a:p>
            <a:pPr lvl="1">
              <a:buFont typeface="Wingdings" charset="2"/>
              <a:buChar char="Ø"/>
            </a:pPr>
            <a:r>
              <a:rPr lang="nl-NL" dirty="0" smtClean="0"/>
              <a:t>Het werken in ketens</a:t>
            </a:r>
          </a:p>
        </p:txBody>
      </p:sp>
    </p:spTree>
    <p:extLst>
      <p:ext uri="{BB962C8B-B14F-4D97-AF65-F5344CB8AC3E}">
        <p14:creationId xmlns:p14="http://schemas.microsoft.com/office/powerpoint/2010/main" val="144359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2.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9123</TotalTime>
  <Words>2647</Words>
  <Application>Microsoft Macintosh PowerPoint</Application>
  <PresentationFormat>Diavoorstelling (4:3)</PresentationFormat>
  <Paragraphs>467</Paragraphs>
  <Slides>44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44</vt:i4>
      </vt:variant>
    </vt:vector>
  </HeadingPairs>
  <TitlesOfParts>
    <vt:vector size="48" baseType="lpstr">
      <vt:lpstr>Corbel</vt:lpstr>
      <vt:lpstr>Wingdings</vt:lpstr>
      <vt:lpstr>Arial</vt:lpstr>
      <vt:lpstr>blank</vt:lpstr>
      <vt:lpstr> Grip op kwaliteit  </vt:lpstr>
      <vt:lpstr>Even voorstellen</vt:lpstr>
      <vt:lpstr>Inhoud presentatie</vt:lpstr>
      <vt:lpstr>Opdracht: Breng de kwaliteit van  Sociaal Raadslieden in beeld </vt:lpstr>
      <vt:lpstr>Wat is kwaliteit?  </vt:lpstr>
      <vt:lpstr>Wat is de kwaliteit van een fiets? </vt:lpstr>
      <vt:lpstr>Deel I. Hoe is het format  tot stand gekomen</vt:lpstr>
      <vt:lpstr>Positie -en waardebepaling SR</vt:lpstr>
      <vt:lpstr>Ontstaansgeschiedenis, kernactiviteiten</vt:lpstr>
      <vt:lpstr>Doel concrete dienstverlening</vt:lpstr>
      <vt:lpstr>Doelgroep: kenmerken,  oorzaken kwetsbaarheid</vt:lpstr>
      <vt:lpstr>SJD; afbakening, positie SR</vt:lpstr>
      <vt:lpstr>Spectrum SJD</vt:lpstr>
      <vt:lpstr>Spilfunctie SR binnen SJD</vt:lpstr>
      <vt:lpstr>Differentiatie Voorkant SJD</vt:lpstr>
      <vt:lpstr>Differentiatie deskundigheid</vt:lpstr>
      <vt:lpstr>Differentiatie deskundigheid</vt:lpstr>
      <vt:lpstr>Differentiatie inhoudelijk  te verantwoorden?</vt:lpstr>
      <vt:lpstr>Organisatie ‘voorkant’, ‘midden’</vt:lpstr>
      <vt:lpstr>Deskundigheid SR geeft verantwoordelijkheid</vt:lpstr>
      <vt:lpstr>Overige kernactiviteiten SR: Signalering, duiding en actievoeren</vt:lpstr>
      <vt:lpstr>Het geven van voorlichting</vt:lpstr>
      <vt:lpstr>Het geven van consult</vt:lpstr>
      <vt:lpstr>Het werken in ketens</vt:lpstr>
      <vt:lpstr>Uitgangspunt dienstverlening: Vergroten zelfredzaamheid</vt:lpstr>
      <vt:lpstr>Kwaliteit SR ‘overig’</vt:lpstr>
      <vt:lpstr>Kwaliteit Sociaal Raadslieden</vt:lpstr>
      <vt:lpstr>Vragen, reacties?</vt:lpstr>
      <vt:lpstr>II. Hoe ziet het format van het onderzoek er uit? Resultaten en bevindingen.</vt:lpstr>
      <vt:lpstr>Format op hoofdlijnen</vt:lpstr>
      <vt:lpstr>Financiële input SJD afgezet tegen ‘objectieve’ data</vt:lpstr>
      <vt:lpstr>Voorbeeld</vt:lpstr>
      <vt:lpstr>Keten SJD. Frontoffice (FO) Madi’s en activiteiten SR uitgelicht</vt:lpstr>
      <vt:lpstr>Keten SJD. Frontoffice (FO) Madi’s en activiteiten SR uitgelicht</vt:lpstr>
      <vt:lpstr>Waarborgen van kwaliteit SJD;  door SR. </vt:lpstr>
      <vt:lpstr>Waarborgen van kwaliteit vrijwilligers;  door SR. </vt:lpstr>
      <vt:lpstr>Waarborgen van kwaliteit professionals;  door SR. </vt:lpstr>
      <vt:lpstr>Waarborgen van kwaliteit SJD  via de keten; door SR. </vt:lpstr>
      <vt:lpstr>Waarborgen van kwaliteit SJD;  van SR. </vt:lpstr>
      <vt:lpstr>Vergroten van zelfredzaamheid</vt:lpstr>
      <vt:lpstr>Laagdrempeligheid van het aanbod </vt:lpstr>
      <vt:lpstr>Eindresultaat</vt:lpstr>
      <vt:lpstr>Vragen, reacties?</vt:lpstr>
      <vt:lpstr>Contact</vt:lpstr>
    </vt:vector>
  </TitlesOfParts>
  <Company>Gemeente Amsterdam</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Opdrachtgeverschap</dc:title>
  <dc:creator>Sinderen, Norbert van</dc:creator>
  <dc:description>Versie 1.3 - 1 juli 2015_x000d_
Ontwikkeling sjabloon en macro's:_x000d_
www.JoulesUnlimited.nl</dc:description>
  <cp:lastModifiedBy>Wouter Wamelink</cp:lastModifiedBy>
  <cp:revision>103</cp:revision>
  <cp:lastPrinted>2018-06-05T08:06:38Z</cp:lastPrinted>
  <dcterms:created xsi:type="dcterms:W3CDTF">2018-06-01T09:57:44Z</dcterms:created>
  <dcterms:modified xsi:type="dcterms:W3CDTF">2019-02-06T08:18:13Z</dcterms:modified>
</cp:coreProperties>
</file>