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handoutMasterIdLst>
    <p:handoutMasterId r:id="rId31"/>
  </p:handoutMasterIdLst>
  <p:sldIdLst>
    <p:sldId id="259" r:id="rId4"/>
    <p:sldId id="260" r:id="rId5"/>
    <p:sldId id="291" r:id="rId6"/>
    <p:sldId id="299" r:id="rId7"/>
    <p:sldId id="297" r:id="rId8"/>
    <p:sldId id="298" r:id="rId9"/>
    <p:sldId id="300" r:id="rId10"/>
    <p:sldId id="302" r:id="rId11"/>
    <p:sldId id="301" r:id="rId12"/>
    <p:sldId id="303" r:id="rId13"/>
    <p:sldId id="304" r:id="rId14"/>
    <p:sldId id="305" r:id="rId15"/>
    <p:sldId id="307" r:id="rId16"/>
    <p:sldId id="306" r:id="rId17"/>
    <p:sldId id="308" r:id="rId18"/>
    <p:sldId id="310" r:id="rId19"/>
    <p:sldId id="313" r:id="rId20"/>
    <p:sldId id="309" r:id="rId21"/>
    <p:sldId id="314" r:id="rId22"/>
    <p:sldId id="315" r:id="rId23"/>
    <p:sldId id="312" r:id="rId24"/>
    <p:sldId id="316" r:id="rId25"/>
    <p:sldId id="317" r:id="rId26"/>
    <p:sldId id="311" r:id="rId27"/>
    <p:sldId id="319" r:id="rId28"/>
    <p:sldId id="320" r:id="rId29"/>
    <p:sldId id="318" r:id="rId30"/>
  </p:sldIdLst>
  <p:sldSz cx="12192000" cy="6858000"/>
  <p:notesSz cx="6805613" cy="99393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89" d="100"/>
          <a:sy n="89" d="100"/>
        </p:scale>
        <p:origin x="636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CC572-3B13-43A0-AF93-3CCBB487F3C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BD4A206-1CDD-46E2-A3AD-0AA91EC0C937}">
      <dgm:prSet custT="1"/>
      <dgm:spPr>
        <a:solidFill>
          <a:srgbClr val="00B050"/>
        </a:solidFill>
      </dgm:spPr>
      <dgm:t>
        <a:bodyPr/>
        <a:lstStyle/>
        <a:p>
          <a:r>
            <a:rPr lang="nl-NL" sz="1100" dirty="0"/>
            <a:t>Professional wil zich verder ontwikkelen tot bekwame beroepskracht</a:t>
          </a:r>
        </a:p>
      </dgm:t>
    </dgm:pt>
    <dgm:pt modelId="{D6AC2509-66D3-41D6-AC01-7C6D5D651466}" type="parTrans" cxnId="{DA4E8EE6-6592-41F9-BADD-BBB2D2387CD8}">
      <dgm:prSet/>
      <dgm:spPr/>
      <dgm:t>
        <a:bodyPr/>
        <a:lstStyle/>
        <a:p>
          <a:endParaRPr lang="nl-NL"/>
        </a:p>
      </dgm:t>
    </dgm:pt>
    <dgm:pt modelId="{82F95BD4-E0A5-43A2-BC3B-0A115335D657}" type="sibTrans" cxnId="{DA4E8EE6-6592-41F9-BADD-BBB2D2387CD8}">
      <dgm:prSet/>
      <dgm:spPr/>
      <dgm:t>
        <a:bodyPr/>
        <a:lstStyle/>
        <a:p>
          <a:endParaRPr lang="nl-NL"/>
        </a:p>
      </dgm:t>
    </dgm:pt>
    <dgm:pt modelId="{55C6AF97-3421-4B2D-A357-9E7177AFDA28}">
      <dgm:prSet custT="1"/>
      <dgm:spPr>
        <a:solidFill>
          <a:srgbClr val="00B050"/>
        </a:solidFill>
      </dgm:spPr>
      <dgm:t>
        <a:bodyPr/>
        <a:lstStyle/>
        <a:p>
          <a:r>
            <a:rPr lang="nl-NL" sz="1100" dirty="0"/>
            <a:t>Neemt deel aan ontwikkelactiviteiten</a:t>
          </a:r>
        </a:p>
      </dgm:t>
    </dgm:pt>
    <dgm:pt modelId="{D6564341-14DD-47DE-B766-A02CEC3C051D}" type="parTrans" cxnId="{66C5E423-6782-409E-A50B-3F3B6605B5B7}">
      <dgm:prSet/>
      <dgm:spPr/>
      <dgm:t>
        <a:bodyPr/>
        <a:lstStyle/>
        <a:p>
          <a:endParaRPr lang="nl-NL"/>
        </a:p>
      </dgm:t>
    </dgm:pt>
    <dgm:pt modelId="{5424DFD5-0185-433D-89BC-809399B21C01}" type="sibTrans" cxnId="{66C5E423-6782-409E-A50B-3F3B6605B5B7}">
      <dgm:prSet/>
      <dgm:spPr/>
      <dgm:t>
        <a:bodyPr/>
        <a:lstStyle/>
        <a:p>
          <a:endParaRPr lang="nl-NL"/>
        </a:p>
      </dgm:t>
    </dgm:pt>
    <dgm:pt modelId="{6E30BA44-0136-444A-9147-A70551DE2B88}">
      <dgm:prSet/>
      <dgm:spPr>
        <a:solidFill>
          <a:srgbClr val="00B050"/>
        </a:solidFill>
      </dgm:spPr>
      <dgm:t>
        <a:bodyPr/>
        <a:lstStyle/>
        <a:p>
          <a:r>
            <a:rPr lang="nl-NL" dirty="0"/>
            <a:t>Beheerst de competenties op het niveau van bekwame beroepskracht</a:t>
          </a:r>
        </a:p>
      </dgm:t>
    </dgm:pt>
    <dgm:pt modelId="{B50572CA-9046-448D-857E-639F9826BDCB}" type="parTrans" cxnId="{4579E448-7B6C-4EA1-9B92-A04457EE2B3F}">
      <dgm:prSet/>
      <dgm:spPr/>
      <dgm:t>
        <a:bodyPr/>
        <a:lstStyle/>
        <a:p>
          <a:endParaRPr lang="nl-NL"/>
        </a:p>
      </dgm:t>
    </dgm:pt>
    <dgm:pt modelId="{C481E8F3-B232-4BDB-9F43-E7B5694684F0}" type="sibTrans" cxnId="{4579E448-7B6C-4EA1-9B92-A04457EE2B3F}">
      <dgm:prSet/>
      <dgm:spPr/>
      <dgm:t>
        <a:bodyPr/>
        <a:lstStyle/>
        <a:p>
          <a:endParaRPr lang="nl-NL" dirty="0"/>
        </a:p>
      </dgm:t>
    </dgm:pt>
    <dgm:pt modelId="{6BAB22FD-6A44-4E0B-BA6D-90F7B408C19C}">
      <dgm:prSet custT="1"/>
      <dgm:spPr>
        <a:solidFill>
          <a:srgbClr val="FF0000"/>
        </a:solidFill>
      </dgm:spPr>
      <dgm:t>
        <a:bodyPr/>
        <a:lstStyle/>
        <a:p>
          <a:r>
            <a:rPr lang="nl-NL" sz="1100" dirty="0"/>
            <a:t>Past deze toe in de praktijk</a:t>
          </a:r>
        </a:p>
      </dgm:t>
    </dgm:pt>
    <dgm:pt modelId="{0FD19BEC-01F6-4CE0-9C62-F5E64332969E}" type="parTrans" cxnId="{79A96A8A-E8CC-451C-AE85-1AD9326533D7}">
      <dgm:prSet/>
      <dgm:spPr/>
      <dgm:t>
        <a:bodyPr/>
        <a:lstStyle/>
        <a:p>
          <a:endParaRPr lang="nl-NL"/>
        </a:p>
      </dgm:t>
    </dgm:pt>
    <dgm:pt modelId="{B5C2FC15-E4AD-483D-BBC5-9F554620625C}" type="sibTrans" cxnId="{79A96A8A-E8CC-451C-AE85-1AD9326533D7}">
      <dgm:prSet/>
      <dgm:spPr/>
      <dgm:t>
        <a:bodyPr/>
        <a:lstStyle/>
        <a:p>
          <a:endParaRPr lang="nl-NL"/>
        </a:p>
      </dgm:t>
    </dgm:pt>
    <dgm:pt modelId="{80B58899-5C2E-4595-8BC4-B6F352EE8D77}">
      <dgm:prSet/>
      <dgm:spPr>
        <a:solidFill>
          <a:srgbClr val="FF0000"/>
        </a:solidFill>
      </dgm:spPr>
      <dgm:t>
        <a:bodyPr/>
        <a:lstStyle/>
        <a:p>
          <a:r>
            <a:rPr lang="nl-NL" dirty="0"/>
            <a:t>De resultaten van de organisatie verbeteren</a:t>
          </a:r>
        </a:p>
      </dgm:t>
    </dgm:pt>
    <dgm:pt modelId="{E1CB0E0E-A838-4CD2-AAD5-8E6AFBBF8B84}" type="parTrans" cxnId="{4B4A3A69-F642-4966-9091-9B0C91DEC51F}">
      <dgm:prSet/>
      <dgm:spPr/>
      <dgm:t>
        <a:bodyPr/>
        <a:lstStyle/>
        <a:p>
          <a:endParaRPr lang="nl-NL"/>
        </a:p>
      </dgm:t>
    </dgm:pt>
    <dgm:pt modelId="{D2D2D3A3-150A-44F1-8D80-1436EA2A5D16}" type="sibTrans" cxnId="{4B4A3A69-F642-4966-9091-9B0C91DEC51F}">
      <dgm:prSet/>
      <dgm:spPr/>
      <dgm:t>
        <a:bodyPr/>
        <a:lstStyle/>
        <a:p>
          <a:endParaRPr lang="nl-NL"/>
        </a:p>
      </dgm:t>
    </dgm:pt>
    <dgm:pt modelId="{08FE217A-E536-4473-AD42-A7C965615100}" type="pres">
      <dgm:prSet presAssocID="{9A1CC572-3B13-43A0-AF93-3CCBB487F3C7}" presName="Name0" presStyleCnt="0">
        <dgm:presLayoutVars>
          <dgm:dir/>
          <dgm:resizeHandles val="exact"/>
        </dgm:presLayoutVars>
      </dgm:prSet>
      <dgm:spPr/>
    </dgm:pt>
    <dgm:pt modelId="{81D3113F-5916-4A41-BDB3-77EB4C8E07B9}" type="pres">
      <dgm:prSet presAssocID="{7BD4A206-1CDD-46E2-A3AD-0AA91EC0C937}" presName="node" presStyleLbl="node1" presStyleIdx="0" presStyleCnt="5" custScaleX="1335191" custScaleY="137884" custLinFactX="231004" custLinFactY="-9917" custLinFactNeighborX="300000" custLinFactNeighborY="-100000">
        <dgm:presLayoutVars>
          <dgm:bulletEnabled val="1"/>
        </dgm:presLayoutVars>
      </dgm:prSet>
      <dgm:spPr/>
    </dgm:pt>
    <dgm:pt modelId="{39F1F8EC-5CF0-4D9B-8274-867D14962511}" type="pres">
      <dgm:prSet presAssocID="{82F95BD4-E0A5-43A2-BC3B-0A115335D657}" presName="sibTrans" presStyleLbl="sibTrans2D1" presStyleIdx="0" presStyleCnt="4" custScaleX="133880" custScaleY="840496"/>
      <dgm:spPr/>
    </dgm:pt>
    <dgm:pt modelId="{9548E502-62CF-41F0-99F0-C8CD144A9CB1}" type="pres">
      <dgm:prSet presAssocID="{82F95BD4-E0A5-43A2-BC3B-0A115335D657}" presName="connectorText" presStyleLbl="sibTrans2D1" presStyleIdx="0" presStyleCnt="4"/>
      <dgm:spPr/>
    </dgm:pt>
    <dgm:pt modelId="{D84D2114-DE1E-4702-9E1B-ADE932DD0FF8}" type="pres">
      <dgm:prSet presAssocID="{55C6AF97-3421-4B2D-A357-9E7177AFDA28}" presName="node" presStyleLbl="node1" presStyleIdx="1" presStyleCnt="5" custScaleX="1196859" custScaleY="137865" custLinFactX="555443" custLinFactY="-13164" custLinFactNeighborX="600000" custLinFactNeighborY="-100000">
        <dgm:presLayoutVars>
          <dgm:bulletEnabled val="1"/>
        </dgm:presLayoutVars>
      </dgm:prSet>
      <dgm:spPr/>
    </dgm:pt>
    <dgm:pt modelId="{EF92E73B-DEAE-45CD-BFCE-41267B52382F}" type="pres">
      <dgm:prSet presAssocID="{5424DFD5-0185-433D-89BC-809399B21C01}" presName="sibTrans" presStyleLbl="sibTrans2D1" presStyleIdx="1" presStyleCnt="4" custScaleX="121062" custScaleY="738992"/>
      <dgm:spPr/>
    </dgm:pt>
    <dgm:pt modelId="{F2821BEE-3CE9-4507-B41E-DBF552878696}" type="pres">
      <dgm:prSet presAssocID="{5424DFD5-0185-433D-89BC-809399B21C01}" presName="connectorText" presStyleLbl="sibTrans2D1" presStyleIdx="1" presStyleCnt="4"/>
      <dgm:spPr/>
    </dgm:pt>
    <dgm:pt modelId="{F60B0696-774D-43F0-84E3-53BCCFE0E71D}" type="pres">
      <dgm:prSet presAssocID="{6E30BA44-0136-444A-9147-A70551DE2B88}" presName="node" presStyleLbl="node1" presStyleIdx="2" presStyleCnt="5" custScaleX="1573205" custScaleY="123016" custLinFactX="600000" custLinFactY="-13070" custLinFactNeighborX="695915" custLinFactNeighborY="-100000">
        <dgm:presLayoutVars>
          <dgm:bulletEnabled val="1"/>
        </dgm:presLayoutVars>
      </dgm:prSet>
      <dgm:spPr/>
    </dgm:pt>
    <dgm:pt modelId="{3D4FB493-39FE-4451-B84D-3133C3D52A96}" type="pres">
      <dgm:prSet presAssocID="{C481E8F3-B232-4BDB-9F43-E7B5694684F0}" presName="sibTrans" presStyleLbl="sibTrans2D1" presStyleIdx="2" presStyleCnt="4" custAng="11980634" custScaleX="50431" custScaleY="787104" custLinFactX="200000" custLinFactY="-755783" custLinFactNeighborX="237506" custLinFactNeighborY="-800000"/>
      <dgm:spPr/>
    </dgm:pt>
    <dgm:pt modelId="{A427399C-9BF6-40B4-B7DB-FC54CF99A95E}" type="pres">
      <dgm:prSet presAssocID="{C481E8F3-B232-4BDB-9F43-E7B5694684F0}" presName="connectorText" presStyleLbl="sibTrans2D1" presStyleIdx="2" presStyleCnt="4"/>
      <dgm:spPr/>
    </dgm:pt>
    <dgm:pt modelId="{2BC620A0-FB1A-4AAC-9394-54EC033720BA}" type="pres">
      <dgm:prSet presAssocID="{6BAB22FD-6A44-4E0B-BA6D-90F7B408C19C}" presName="node" presStyleLbl="node1" presStyleIdx="3" presStyleCnt="5" custScaleX="1226189" custScaleY="157371" custLinFactX="-1745083" custLinFactNeighborX="-1800000" custLinFactNeighborY="84557">
        <dgm:presLayoutVars>
          <dgm:bulletEnabled val="1"/>
        </dgm:presLayoutVars>
      </dgm:prSet>
      <dgm:spPr/>
    </dgm:pt>
    <dgm:pt modelId="{F718429B-57E8-4E27-BC71-2D28DCC6286C}" type="pres">
      <dgm:prSet presAssocID="{B5C2FC15-E4AD-483D-BBC5-9F554620625C}" presName="sibTrans" presStyleLbl="sibTrans2D1" presStyleIdx="3" presStyleCnt="4" custScaleY="678967"/>
      <dgm:spPr/>
    </dgm:pt>
    <dgm:pt modelId="{E0F95563-4EAA-4E44-B108-2C1AFB08B2FB}" type="pres">
      <dgm:prSet presAssocID="{B5C2FC15-E4AD-483D-BBC5-9F554620625C}" presName="connectorText" presStyleLbl="sibTrans2D1" presStyleIdx="3" presStyleCnt="4"/>
      <dgm:spPr/>
    </dgm:pt>
    <dgm:pt modelId="{4986C3C6-226B-4CFA-87DE-42F6173189C0}" type="pres">
      <dgm:prSet presAssocID="{80B58899-5C2E-4595-8BC4-B6F352EE8D77}" presName="node" presStyleLbl="node1" presStyleIdx="4" presStyleCnt="5" custScaleX="1055471" custScaleY="157751" custLinFactX="-973180" custLinFactNeighborX="-1000000" custLinFactNeighborY="84747">
        <dgm:presLayoutVars>
          <dgm:bulletEnabled val="1"/>
        </dgm:presLayoutVars>
      </dgm:prSet>
      <dgm:spPr/>
    </dgm:pt>
  </dgm:ptLst>
  <dgm:cxnLst>
    <dgm:cxn modelId="{51601404-C21E-4086-9577-68A14FD529D1}" type="presOf" srcId="{9A1CC572-3B13-43A0-AF93-3CCBB487F3C7}" destId="{08FE217A-E536-4473-AD42-A7C965615100}" srcOrd="0" destOrd="0" presId="urn:microsoft.com/office/officeart/2005/8/layout/process1"/>
    <dgm:cxn modelId="{D0A6AB35-109A-4A3F-954E-CFE0C13D9E60}" type="presOf" srcId="{82F95BD4-E0A5-43A2-BC3B-0A115335D657}" destId="{39F1F8EC-5CF0-4D9B-8274-867D14962511}" srcOrd="0" destOrd="0" presId="urn:microsoft.com/office/officeart/2005/8/layout/process1"/>
    <dgm:cxn modelId="{1B2674AA-E142-40A9-91B1-03D22598998D}" type="presOf" srcId="{C481E8F3-B232-4BDB-9F43-E7B5694684F0}" destId="{A427399C-9BF6-40B4-B7DB-FC54CF99A95E}" srcOrd="1" destOrd="0" presId="urn:microsoft.com/office/officeart/2005/8/layout/process1"/>
    <dgm:cxn modelId="{2240B9DD-BCAB-4A5F-9828-87D6570F6897}" type="presOf" srcId="{6E30BA44-0136-444A-9147-A70551DE2B88}" destId="{F60B0696-774D-43F0-84E3-53BCCFE0E71D}" srcOrd="0" destOrd="0" presId="urn:microsoft.com/office/officeart/2005/8/layout/process1"/>
    <dgm:cxn modelId="{375EB17F-BAB2-4314-B512-6BB079944ED5}" type="presOf" srcId="{B5C2FC15-E4AD-483D-BBC5-9F554620625C}" destId="{E0F95563-4EAA-4E44-B108-2C1AFB08B2FB}" srcOrd="1" destOrd="0" presId="urn:microsoft.com/office/officeart/2005/8/layout/process1"/>
    <dgm:cxn modelId="{DA4E8EE6-6592-41F9-BADD-BBB2D2387CD8}" srcId="{9A1CC572-3B13-43A0-AF93-3CCBB487F3C7}" destId="{7BD4A206-1CDD-46E2-A3AD-0AA91EC0C937}" srcOrd="0" destOrd="0" parTransId="{D6AC2509-66D3-41D6-AC01-7C6D5D651466}" sibTransId="{82F95BD4-E0A5-43A2-BC3B-0A115335D657}"/>
    <dgm:cxn modelId="{4579E448-7B6C-4EA1-9B92-A04457EE2B3F}" srcId="{9A1CC572-3B13-43A0-AF93-3CCBB487F3C7}" destId="{6E30BA44-0136-444A-9147-A70551DE2B88}" srcOrd="2" destOrd="0" parTransId="{B50572CA-9046-448D-857E-639F9826BDCB}" sibTransId="{C481E8F3-B232-4BDB-9F43-E7B5694684F0}"/>
    <dgm:cxn modelId="{79A96A8A-E8CC-451C-AE85-1AD9326533D7}" srcId="{9A1CC572-3B13-43A0-AF93-3CCBB487F3C7}" destId="{6BAB22FD-6A44-4E0B-BA6D-90F7B408C19C}" srcOrd="3" destOrd="0" parTransId="{0FD19BEC-01F6-4CE0-9C62-F5E64332969E}" sibTransId="{B5C2FC15-E4AD-483D-BBC5-9F554620625C}"/>
    <dgm:cxn modelId="{F992DB68-30A7-4C87-8665-E6BCC3F8884C}" type="presOf" srcId="{5424DFD5-0185-433D-89BC-809399B21C01}" destId="{EF92E73B-DEAE-45CD-BFCE-41267B52382F}" srcOrd="0" destOrd="0" presId="urn:microsoft.com/office/officeart/2005/8/layout/process1"/>
    <dgm:cxn modelId="{DA44B863-2324-4028-A6CA-C5BB11313698}" type="presOf" srcId="{B5C2FC15-E4AD-483D-BBC5-9F554620625C}" destId="{F718429B-57E8-4E27-BC71-2D28DCC6286C}" srcOrd="0" destOrd="0" presId="urn:microsoft.com/office/officeart/2005/8/layout/process1"/>
    <dgm:cxn modelId="{66C5E423-6782-409E-A50B-3F3B6605B5B7}" srcId="{9A1CC572-3B13-43A0-AF93-3CCBB487F3C7}" destId="{55C6AF97-3421-4B2D-A357-9E7177AFDA28}" srcOrd="1" destOrd="0" parTransId="{D6564341-14DD-47DE-B766-A02CEC3C051D}" sibTransId="{5424DFD5-0185-433D-89BC-809399B21C01}"/>
    <dgm:cxn modelId="{78903CB9-FCD6-4292-B382-3C61CE930588}" type="presOf" srcId="{55C6AF97-3421-4B2D-A357-9E7177AFDA28}" destId="{D84D2114-DE1E-4702-9E1B-ADE932DD0FF8}" srcOrd="0" destOrd="0" presId="urn:microsoft.com/office/officeart/2005/8/layout/process1"/>
    <dgm:cxn modelId="{4B4A3A69-F642-4966-9091-9B0C91DEC51F}" srcId="{9A1CC572-3B13-43A0-AF93-3CCBB487F3C7}" destId="{80B58899-5C2E-4595-8BC4-B6F352EE8D77}" srcOrd="4" destOrd="0" parTransId="{E1CB0E0E-A838-4CD2-AAD5-8E6AFBBF8B84}" sibTransId="{D2D2D3A3-150A-44F1-8D80-1436EA2A5D16}"/>
    <dgm:cxn modelId="{F506D168-417F-4B97-BB4F-2222CB152C93}" type="presOf" srcId="{82F95BD4-E0A5-43A2-BC3B-0A115335D657}" destId="{9548E502-62CF-41F0-99F0-C8CD144A9CB1}" srcOrd="1" destOrd="0" presId="urn:microsoft.com/office/officeart/2005/8/layout/process1"/>
    <dgm:cxn modelId="{8710DFCD-9D32-49D8-B5AB-9BF324431C28}" type="presOf" srcId="{C481E8F3-B232-4BDB-9F43-E7B5694684F0}" destId="{3D4FB493-39FE-4451-B84D-3133C3D52A96}" srcOrd="0" destOrd="0" presId="urn:microsoft.com/office/officeart/2005/8/layout/process1"/>
    <dgm:cxn modelId="{694CB06A-5097-4B80-B420-2CA3EEE6AC23}" type="presOf" srcId="{7BD4A206-1CDD-46E2-A3AD-0AA91EC0C937}" destId="{81D3113F-5916-4A41-BDB3-77EB4C8E07B9}" srcOrd="0" destOrd="0" presId="urn:microsoft.com/office/officeart/2005/8/layout/process1"/>
    <dgm:cxn modelId="{79E21E4D-841F-4FE3-B07E-7FB3FD5D9A25}" type="presOf" srcId="{6BAB22FD-6A44-4E0B-BA6D-90F7B408C19C}" destId="{2BC620A0-FB1A-4AAC-9394-54EC033720BA}" srcOrd="0" destOrd="0" presId="urn:microsoft.com/office/officeart/2005/8/layout/process1"/>
    <dgm:cxn modelId="{20F550FA-5110-4B35-A009-5EC11C499920}" type="presOf" srcId="{80B58899-5C2E-4595-8BC4-B6F352EE8D77}" destId="{4986C3C6-226B-4CFA-87DE-42F6173189C0}" srcOrd="0" destOrd="0" presId="urn:microsoft.com/office/officeart/2005/8/layout/process1"/>
    <dgm:cxn modelId="{7B083B25-CBED-443A-9E6B-763A1406BE6B}" type="presOf" srcId="{5424DFD5-0185-433D-89BC-809399B21C01}" destId="{F2821BEE-3CE9-4507-B41E-DBF552878696}" srcOrd="1" destOrd="0" presId="urn:microsoft.com/office/officeart/2005/8/layout/process1"/>
    <dgm:cxn modelId="{0C8E17B1-F90C-49C5-B9F3-EB1B1352E5B3}" type="presParOf" srcId="{08FE217A-E536-4473-AD42-A7C965615100}" destId="{81D3113F-5916-4A41-BDB3-77EB4C8E07B9}" srcOrd="0" destOrd="0" presId="urn:microsoft.com/office/officeart/2005/8/layout/process1"/>
    <dgm:cxn modelId="{CDAC6CD6-AED9-4D28-A0B4-68158711EFF0}" type="presParOf" srcId="{08FE217A-E536-4473-AD42-A7C965615100}" destId="{39F1F8EC-5CF0-4D9B-8274-867D14962511}" srcOrd="1" destOrd="0" presId="urn:microsoft.com/office/officeart/2005/8/layout/process1"/>
    <dgm:cxn modelId="{F8B7B105-EA38-4442-9025-5E007CC763E3}" type="presParOf" srcId="{39F1F8EC-5CF0-4D9B-8274-867D14962511}" destId="{9548E502-62CF-41F0-99F0-C8CD144A9CB1}" srcOrd="0" destOrd="0" presId="urn:microsoft.com/office/officeart/2005/8/layout/process1"/>
    <dgm:cxn modelId="{840868B4-71D6-41C4-A810-C5548697B6FE}" type="presParOf" srcId="{08FE217A-E536-4473-AD42-A7C965615100}" destId="{D84D2114-DE1E-4702-9E1B-ADE932DD0FF8}" srcOrd="2" destOrd="0" presId="urn:microsoft.com/office/officeart/2005/8/layout/process1"/>
    <dgm:cxn modelId="{FF4BD7E0-3370-4F16-944A-73501E4EAAFA}" type="presParOf" srcId="{08FE217A-E536-4473-AD42-A7C965615100}" destId="{EF92E73B-DEAE-45CD-BFCE-41267B52382F}" srcOrd="3" destOrd="0" presId="urn:microsoft.com/office/officeart/2005/8/layout/process1"/>
    <dgm:cxn modelId="{97BE2E42-B7C8-4FEE-B398-ECE522B6B897}" type="presParOf" srcId="{EF92E73B-DEAE-45CD-BFCE-41267B52382F}" destId="{F2821BEE-3CE9-4507-B41E-DBF552878696}" srcOrd="0" destOrd="0" presId="urn:microsoft.com/office/officeart/2005/8/layout/process1"/>
    <dgm:cxn modelId="{3B81DC3A-7F65-4D2F-91A4-E2170C7005D1}" type="presParOf" srcId="{08FE217A-E536-4473-AD42-A7C965615100}" destId="{F60B0696-774D-43F0-84E3-53BCCFE0E71D}" srcOrd="4" destOrd="0" presId="urn:microsoft.com/office/officeart/2005/8/layout/process1"/>
    <dgm:cxn modelId="{A46FF349-2DE5-4440-9E42-99C4730985BD}" type="presParOf" srcId="{08FE217A-E536-4473-AD42-A7C965615100}" destId="{3D4FB493-39FE-4451-B84D-3133C3D52A96}" srcOrd="5" destOrd="0" presId="urn:microsoft.com/office/officeart/2005/8/layout/process1"/>
    <dgm:cxn modelId="{12407A38-7E35-4CE4-9D72-106454E6BE50}" type="presParOf" srcId="{3D4FB493-39FE-4451-B84D-3133C3D52A96}" destId="{A427399C-9BF6-40B4-B7DB-FC54CF99A95E}" srcOrd="0" destOrd="0" presId="urn:microsoft.com/office/officeart/2005/8/layout/process1"/>
    <dgm:cxn modelId="{F0F452BF-D282-4A02-BDF5-1775F3E275EC}" type="presParOf" srcId="{08FE217A-E536-4473-AD42-A7C965615100}" destId="{2BC620A0-FB1A-4AAC-9394-54EC033720BA}" srcOrd="6" destOrd="0" presId="urn:microsoft.com/office/officeart/2005/8/layout/process1"/>
    <dgm:cxn modelId="{879112EA-763A-407F-A685-EEAA918CA678}" type="presParOf" srcId="{08FE217A-E536-4473-AD42-A7C965615100}" destId="{F718429B-57E8-4E27-BC71-2D28DCC6286C}" srcOrd="7" destOrd="0" presId="urn:microsoft.com/office/officeart/2005/8/layout/process1"/>
    <dgm:cxn modelId="{94046714-BACF-44FD-8A44-7654B5A564D2}" type="presParOf" srcId="{F718429B-57E8-4E27-BC71-2D28DCC6286C}" destId="{E0F95563-4EAA-4E44-B108-2C1AFB08B2FB}" srcOrd="0" destOrd="0" presId="urn:microsoft.com/office/officeart/2005/8/layout/process1"/>
    <dgm:cxn modelId="{A7903018-6613-4B37-BA84-07D8431CEB80}" type="presParOf" srcId="{08FE217A-E536-4473-AD42-A7C965615100}" destId="{4986C3C6-226B-4CFA-87DE-42F6173189C0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3113F-5916-4A41-BDB3-77EB4C8E07B9}">
      <dsp:nvSpPr>
        <dsp:cNvPr id="0" name=""/>
        <dsp:cNvSpPr/>
      </dsp:nvSpPr>
      <dsp:spPr>
        <a:xfrm>
          <a:off x="519735" y="1044934"/>
          <a:ext cx="2142433" cy="87169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Professional wil zich verder ontwikkelen tot bekwame beroepskracht</a:t>
          </a:r>
        </a:p>
      </dsp:txBody>
      <dsp:txXfrm>
        <a:off x="545266" y="1070465"/>
        <a:ext cx="2091371" cy="820631"/>
      </dsp:txXfrm>
    </dsp:sp>
    <dsp:sp modelId="{39F1F8EC-5CF0-4D9B-8274-867D14962511}">
      <dsp:nvSpPr>
        <dsp:cNvPr id="0" name=""/>
        <dsp:cNvSpPr/>
      </dsp:nvSpPr>
      <dsp:spPr>
        <a:xfrm rot="21574712">
          <a:off x="2783775" y="1302792"/>
          <a:ext cx="538612" cy="334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2783776" y="1370054"/>
        <a:ext cx="438273" cy="200679"/>
      </dsp:txXfrm>
    </dsp:sp>
    <dsp:sp modelId="{D84D2114-DE1E-4702-9E1B-ADE932DD0FF8}">
      <dsp:nvSpPr>
        <dsp:cNvPr id="0" name=""/>
        <dsp:cNvSpPr/>
      </dsp:nvSpPr>
      <dsp:spPr>
        <a:xfrm>
          <a:off x="3421222" y="1024467"/>
          <a:ext cx="1920467" cy="8715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Neemt deel aan ontwikkelactiviteiten</a:t>
          </a:r>
        </a:p>
      </dsp:txBody>
      <dsp:txXfrm>
        <a:off x="3446750" y="1049995"/>
        <a:ext cx="1869411" cy="820517"/>
      </dsp:txXfrm>
    </dsp:sp>
    <dsp:sp modelId="{EF92E73B-DEAE-45CD-BFCE-41267B52382F}">
      <dsp:nvSpPr>
        <dsp:cNvPr id="0" name=""/>
        <dsp:cNvSpPr/>
      </dsp:nvSpPr>
      <dsp:spPr>
        <a:xfrm rot="698">
          <a:off x="5478254" y="1313485"/>
          <a:ext cx="451236" cy="2940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5478254" y="1372291"/>
        <a:ext cx="363014" cy="176443"/>
      </dsp:txXfrm>
    </dsp:sp>
    <dsp:sp modelId="{F60B0696-774D-43F0-84E3-53BCCFE0E71D}">
      <dsp:nvSpPr>
        <dsp:cNvPr id="0" name=""/>
        <dsp:cNvSpPr/>
      </dsp:nvSpPr>
      <dsp:spPr>
        <a:xfrm>
          <a:off x="6044957" y="1071998"/>
          <a:ext cx="2524347" cy="777698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Beheerst de competenties op het niveau van bekwame beroepskracht</a:t>
          </a:r>
        </a:p>
      </dsp:txBody>
      <dsp:txXfrm>
        <a:off x="6067735" y="1094776"/>
        <a:ext cx="2478791" cy="732142"/>
      </dsp:txXfrm>
    </dsp:sp>
    <dsp:sp modelId="{3D4FB493-39FE-4451-B84D-3133C3D52A96}">
      <dsp:nvSpPr>
        <dsp:cNvPr id="0" name=""/>
        <dsp:cNvSpPr/>
      </dsp:nvSpPr>
      <dsp:spPr>
        <a:xfrm rot="21600000">
          <a:off x="8788533" y="1335982"/>
          <a:ext cx="403828" cy="3132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 dirty="0"/>
        </a:p>
      </dsp:txBody>
      <dsp:txXfrm rot="-10800000">
        <a:off x="8788533" y="1398626"/>
        <a:ext cx="309863" cy="187930"/>
      </dsp:txXfrm>
    </dsp:sp>
    <dsp:sp modelId="{2BC620A0-FB1A-4AAC-9394-54EC033720BA}">
      <dsp:nvSpPr>
        <dsp:cNvPr id="0" name=""/>
        <dsp:cNvSpPr/>
      </dsp:nvSpPr>
      <dsp:spPr>
        <a:xfrm>
          <a:off x="2829598" y="2212788"/>
          <a:ext cx="1967529" cy="994888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Past deze toe in de praktijk</a:t>
          </a:r>
        </a:p>
      </dsp:txBody>
      <dsp:txXfrm>
        <a:off x="2858737" y="2241927"/>
        <a:ext cx="1909251" cy="936610"/>
      </dsp:txXfrm>
    </dsp:sp>
    <dsp:sp modelId="{F718429B-57E8-4E27-BC71-2D28DCC6286C}">
      <dsp:nvSpPr>
        <dsp:cNvPr id="0" name=""/>
        <dsp:cNvSpPr/>
      </dsp:nvSpPr>
      <dsp:spPr>
        <a:xfrm rot="1132">
          <a:off x="5251187" y="2575771"/>
          <a:ext cx="962606" cy="2701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900" kern="1200"/>
        </a:p>
      </dsp:txBody>
      <dsp:txXfrm>
        <a:off x="5251187" y="2629795"/>
        <a:ext cx="881550" cy="162112"/>
      </dsp:txXfrm>
    </dsp:sp>
    <dsp:sp modelId="{4986C3C6-226B-4CFA-87DE-42F6173189C0}">
      <dsp:nvSpPr>
        <dsp:cNvPr id="0" name=""/>
        <dsp:cNvSpPr/>
      </dsp:nvSpPr>
      <dsp:spPr>
        <a:xfrm>
          <a:off x="6613367" y="2212788"/>
          <a:ext cx="1693597" cy="99729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De resultaten van de organisatie verbeteren</a:t>
          </a:r>
        </a:p>
      </dsp:txBody>
      <dsp:txXfrm>
        <a:off x="6642577" y="2241998"/>
        <a:ext cx="1635177" cy="93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F92A3-5C96-48C8-A42E-87719CE1B8FA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11C8DD-E5F6-4C4E-93A7-63BBAC45BBF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469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28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-14232072" y="4922839"/>
            <a:ext cx="24936057" cy="27699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16014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9138" y="3429001"/>
            <a:ext cx="2462213" cy="20431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5405" y="3429001"/>
            <a:ext cx="8008346" cy="20431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365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76999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499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63752" y="4922839"/>
            <a:ext cx="8640233" cy="197592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78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5573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063751" y="4922839"/>
            <a:ext cx="4218516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5467" y="4922839"/>
            <a:ext cx="4218517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971136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436211"/>
            <a:ext cx="5386917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436211"/>
            <a:ext cx="538903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79449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26534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104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1127323"/>
            <a:ext cx="401108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68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4775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63752" y="4922839"/>
            <a:ext cx="8640233" cy="197592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26127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9848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2217943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-14232072" y="4922839"/>
            <a:ext cx="24936057" cy="276999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845398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339138" y="3429001"/>
            <a:ext cx="2462213" cy="20431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5405" y="3429001"/>
            <a:ext cx="8008346" cy="20431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78920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7354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232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6472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305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174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293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42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209103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286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822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93213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57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063751" y="4922839"/>
            <a:ext cx="4218516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485467" y="4922839"/>
            <a:ext cx="4218517" cy="23391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14060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92443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436211"/>
            <a:ext cx="5386917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436211"/>
            <a:ext cx="5389033" cy="7386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2031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205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63751" y="3429001"/>
            <a:ext cx="8737600" cy="49244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10196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14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1127323"/>
            <a:ext cx="401108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6838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0248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98488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81066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1" y="3429001"/>
            <a:ext cx="8737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6799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2" y="4922839"/>
            <a:ext cx="86402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5646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86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61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63751" y="3429001"/>
            <a:ext cx="873760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6799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63752" y="4922839"/>
            <a:ext cx="86402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41274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D2863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2D286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  <a:ea typeface="+mn-ea"/>
        </a:defRPr>
      </a:lvl2pPr>
      <a:lvl3pPr marL="1146175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82868-26D1-471D-B628-0A5B59B9101E}" type="datetimeFigureOut">
              <a:rPr lang="nl-NL" smtClean="0"/>
              <a:t>13-2-2017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13D77-9671-44F7-9D85-5D5F5480D4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63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professionalisereninwelzijn.nl/" TargetMode="Externa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68890" y="406513"/>
            <a:ext cx="8093787" cy="30162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l-NL" b="1" dirty="0"/>
              <a:t>Professionalisering Sociaal Werk</a:t>
            </a:r>
            <a:br>
              <a:rPr lang="nl-NL" sz="2400" b="0" dirty="0"/>
            </a:br>
            <a:br>
              <a:rPr lang="nl-NL" sz="2400" b="0" dirty="0"/>
            </a:br>
            <a:endParaRPr lang="nl-NL" sz="2400" b="0" dirty="0"/>
          </a:p>
        </p:txBody>
      </p:sp>
      <p:sp>
        <p:nvSpPr>
          <p:cNvPr id="822275" name="Rectangle 3"/>
          <p:cNvSpPr>
            <a:spLocks noGrp="1" noChangeArrowheads="1"/>
          </p:cNvSpPr>
          <p:nvPr>
            <p:ph idx="1"/>
          </p:nvPr>
        </p:nvSpPr>
        <p:spPr>
          <a:xfrm>
            <a:off x="1343794" y="3835637"/>
            <a:ext cx="6480175" cy="609398"/>
          </a:xfrm>
        </p:spPr>
        <p:txBody>
          <a:bodyPr/>
          <a:lstStyle/>
          <a:p>
            <a:pPr marL="0" indent="0">
              <a:defRPr/>
            </a:pP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9949" y="406513"/>
            <a:ext cx="1234440" cy="173320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646" y="2646559"/>
            <a:ext cx="5578323" cy="3596952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0122408" y="5781846"/>
            <a:ext cx="276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Karin Kleine</a:t>
            </a:r>
          </a:p>
          <a:p>
            <a:r>
              <a:rPr lang="nl-NL" dirty="0"/>
              <a:t>Deelprojectleider registratie</a:t>
            </a:r>
          </a:p>
        </p:txBody>
      </p:sp>
    </p:spTree>
    <p:extLst>
      <p:ext uri="{BB962C8B-B14F-4D97-AF65-F5344CB8AC3E}">
        <p14:creationId xmlns:p14="http://schemas.microsoft.com/office/powerpoint/2010/main" val="2848796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5" name="Picture 2" descr="M:\HaKa algemeen\afbeeldingen\uitgaven resultaten paradox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090" y="1825625"/>
            <a:ext cx="5917819" cy="4351338"/>
          </a:xfrm>
          <a:prstGeom prst="rect">
            <a:avLst/>
          </a:prstGeom>
          <a:noFill/>
        </p:spPr>
      </p:pic>
      <p:sp>
        <p:nvSpPr>
          <p:cNvPr id="7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7685C"/>
                </a:solidFill>
              </a:rPr>
              <a:t>Formeel/informeel leren</a:t>
            </a:r>
          </a:p>
        </p:txBody>
      </p:sp>
    </p:spTree>
    <p:extLst>
      <p:ext uri="{BB962C8B-B14F-4D97-AF65-F5344CB8AC3E}">
        <p14:creationId xmlns:p14="http://schemas.microsoft.com/office/powerpoint/2010/main" val="1410922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7685C"/>
                </a:solidFill>
              </a:rPr>
              <a:t>Welke vormen van leren zijn er?</a:t>
            </a:r>
          </a:p>
          <a:p>
            <a:pPr algn="ctr"/>
            <a:endParaRPr lang="nl-NL" sz="4000" dirty="0">
              <a:solidFill>
                <a:srgbClr val="C7685C"/>
              </a:solidFill>
            </a:endParaRPr>
          </a:p>
        </p:txBody>
      </p:sp>
      <p:sp>
        <p:nvSpPr>
          <p:cNvPr id="7" name="Tijdelijke aanduiding voor inhoud 6"/>
          <p:cNvSpPr txBox="1">
            <a:spLocks noGrp="1"/>
          </p:cNvSpPr>
          <p:nvPr>
            <p:ph idx="1"/>
          </p:nvPr>
        </p:nvSpPr>
        <p:spPr>
          <a:xfrm>
            <a:off x="3209544" y="1825625"/>
            <a:ext cx="8144256" cy="646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Rolmodel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Meelopen met collega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Training, opleiding/e-</a:t>
            </a:r>
            <a:r>
              <a:rPr lang="nl-NL" sz="2400" dirty="0" err="1"/>
              <a:t>learning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Boek lezen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Reflecteren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Casuïstiek bespreken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Onderzoeken eigen werk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Dialoog gesprekken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 err="1"/>
              <a:t>etc</a:t>
            </a: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0474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xfrm>
            <a:off x="838200" y="427742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7685C"/>
                </a:solidFill>
              </a:rPr>
              <a:t>Wat willen we borgen met </a:t>
            </a:r>
            <a:br>
              <a:rPr lang="nl-NL" sz="4000" dirty="0">
                <a:solidFill>
                  <a:srgbClr val="C7685C"/>
                </a:solidFill>
              </a:rPr>
            </a:br>
            <a:r>
              <a:rPr lang="nl-NL" sz="4000" dirty="0">
                <a:solidFill>
                  <a:srgbClr val="C7685C"/>
                </a:solidFill>
              </a:rPr>
              <a:t>beroepsregistratie?</a:t>
            </a:r>
          </a:p>
        </p:txBody>
      </p:sp>
      <p:sp>
        <p:nvSpPr>
          <p:cNvPr id="7" name="Tijdelijke aanduiding voor inhoud 6"/>
          <p:cNvSpPr txBox="1">
            <a:spLocks noGrp="1"/>
          </p:cNvSpPr>
          <p:nvPr>
            <p:ph idx="1"/>
          </p:nvPr>
        </p:nvSpPr>
        <p:spPr>
          <a:xfrm>
            <a:off x="838200" y="2575433"/>
            <a:ext cx="10515600" cy="357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b="1" dirty="0"/>
              <a:t>Vakbekwaam om beroep te kunnen uitoefenen: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Beschikken over juiste kennis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Beschikken over juiste vaardigheden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Juiste attitude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Werken volgens richtlijnen en standaarden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Blijvend in ontwikkeling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1604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Titel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7685C"/>
                </a:solidFill>
              </a:rPr>
              <a:t>Hoe meten we vakbekwaamheid?</a:t>
            </a:r>
          </a:p>
        </p:txBody>
      </p:sp>
      <p:sp>
        <p:nvSpPr>
          <p:cNvPr id="7" name="Tijdelijke aanduiding voor inhoud 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Feedback collega’s?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Feedback klanten?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Porfolio met beroepsproducten?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Certificaten?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Assessment?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Werkervaring?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Punten voor opleidingen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?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207" y="2949687"/>
            <a:ext cx="2603218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6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709530" y="2402732"/>
            <a:ext cx="864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7789" y="1059459"/>
            <a:ext cx="2619375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434" y="402482"/>
            <a:ext cx="2286000" cy="200025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2136" y="4194079"/>
            <a:ext cx="1289480" cy="2167168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338" y="4256573"/>
            <a:ext cx="2466975" cy="185737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030" y="4565589"/>
            <a:ext cx="2466975" cy="185737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4613" y="1293246"/>
            <a:ext cx="1771650" cy="257175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237" y="1017925"/>
            <a:ext cx="2552845" cy="191463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418" y="2998776"/>
            <a:ext cx="5015764" cy="88277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5744" y="3152214"/>
            <a:ext cx="1889655" cy="993593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4316628" y="186416"/>
            <a:ext cx="4011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040725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C7685C"/>
                </a:solidFill>
              </a:rPr>
              <a:t>Opbouw portfolio</a:t>
            </a:r>
            <a:br>
              <a:rPr lang="nl-NL" dirty="0">
                <a:solidFill>
                  <a:srgbClr val="C7685C"/>
                </a:solidFill>
              </a:rPr>
            </a:br>
            <a:endParaRPr lang="nl-NL" dirty="0"/>
          </a:p>
        </p:txBody>
      </p:sp>
      <p:sp>
        <p:nvSpPr>
          <p:cNvPr id="5" name="Tijdelijke aanduiding voor inhoud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5640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Stap 1: formuleren van leerdoelen</a:t>
            </a:r>
          </a:p>
          <a:p>
            <a:endParaRPr lang="nl-NL" dirty="0"/>
          </a:p>
          <a:p>
            <a:r>
              <a:rPr lang="nl-NL" dirty="0"/>
              <a:t>Stap 2: Zelf op zoek naar inhoud en vormen van leren</a:t>
            </a:r>
          </a:p>
          <a:p>
            <a:endParaRPr lang="nl-NL" dirty="0"/>
          </a:p>
          <a:p>
            <a:r>
              <a:rPr lang="nl-NL" dirty="0"/>
              <a:t>Stap 3: Bijhouden van portfolio </a:t>
            </a:r>
          </a:p>
          <a:p>
            <a:endParaRPr lang="nl-NL" dirty="0"/>
          </a:p>
          <a:p>
            <a:r>
              <a:rPr lang="nl-NL" dirty="0"/>
              <a:t>Stap 4: Collega’s betrekken bij ontwikkeling</a:t>
            </a:r>
          </a:p>
          <a:p>
            <a:endParaRPr lang="nl-NL" dirty="0"/>
          </a:p>
          <a:p>
            <a:r>
              <a:rPr lang="nl-NL" dirty="0"/>
              <a:t>Stap 5: Peerreview/ </a:t>
            </a:r>
            <a:r>
              <a:rPr lang="nl-NL" dirty="0" err="1"/>
              <a:t>ontwikkkelgesprek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96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C7685C"/>
                </a:solidFill>
              </a:rPr>
              <a:t>Enquête</a:t>
            </a:r>
            <a:endParaRPr lang="nl-NL" dirty="0"/>
          </a:p>
        </p:txBody>
      </p:sp>
      <p:sp>
        <p:nvSpPr>
          <p:cNvPr id="5" name="Tijdelijke aanduiding voor inhoud 4"/>
          <p:cNvSpPr txBox="1">
            <a:spLocks noGrp="1"/>
          </p:cNvSpPr>
          <p:nvPr>
            <p:ph idx="1"/>
          </p:nvPr>
        </p:nvSpPr>
        <p:spPr>
          <a:xfrm>
            <a:off x="1131376" y="1771381"/>
            <a:ext cx="9362268" cy="2267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000" dirty="0"/>
              <a:t>219 mensen vinden werkervaring belangrijk (41 niet)</a:t>
            </a:r>
          </a:p>
          <a:p>
            <a:pPr marL="0" indent="0">
              <a:buNone/>
            </a:pPr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2000" dirty="0"/>
              <a:t>In het directe contact leer je de praktijk, de hulpvragers, je netwerk en jezelf kennen. 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Kijkend naar mijzelf, ja. Heb ik enorm veel ervaring opgedaan tijdens het werk zelf. Daar kan de opleiding alleen niet tegenop. Ervaring is een onmiskenbare factor.</a:t>
            </a:r>
          </a:p>
          <a:p>
            <a:pPr marL="285750" indent="-285750">
              <a:buFontTx/>
              <a:buChar char="-"/>
            </a:pPr>
            <a:r>
              <a:rPr lang="nl-NL" sz="2000" dirty="0"/>
              <a:t>Diploma is klein onderdeel werkervaring het grootste gedeelte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055" y="4895022"/>
            <a:ext cx="815105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227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Tijdelijke aanduiding voor inhoud 4"/>
          <p:cNvSpPr txBox="1">
            <a:spLocks noGrp="1"/>
          </p:cNvSpPr>
          <p:nvPr>
            <p:ph idx="1"/>
          </p:nvPr>
        </p:nvSpPr>
        <p:spPr>
          <a:xfrm>
            <a:off x="2221640" y="954610"/>
            <a:ext cx="7949890" cy="156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NL" sz="2000" dirty="0"/>
              <a:t>80% geeft aan dat het belangrijk is dat professionals op </a:t>
            </a:r>
          </a:p>
          <a:p>
            <a:pPr marL="0" indent="0">
              <a:buNone/>
            </a:pPr>
            <a:r>
              <a:rPr lang="nl-NL" sz="2000" dirty="0"/>
              <a:t>de hoogte zijn van nieuwe kennis en ontwikkelingen die van belang zijn voor het beroep.</a:t>
            </a:r>
          </a:p>
          <a:p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471" y="2673030"/>
            <a:ext cx="8151058" cy="151193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8007" y="4486590"/>
            <a:ext cx="8151058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4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6808" y="1560414"/>
            <a:ext cx="7382896" cy="71329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71" y="2673030"/>
            <a:ext cx="8151058" cy="151193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71" y="4184969"/>
            <a:ext cx="8151058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4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9064" y="2449818"/>
            <a:ext cx="7382896" cy="10181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447" y="3678894"/>
            <a:ext cx="815105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2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858" y="2190072"/>
            <a:ext cx="10303099" cy="3914918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nl-NL" sz="2600" dirty="0">
                <a:solidFill>
                  <a:sysClr val="windowText" lastClr="000000"/>
                </a:solidFill>
              </a:rPr>
              <a:t>10 competenties maatschappelijke ondersteuning</a:t>
            </a:r>
          </a:p>
          <a:p>
            <a:pPr>
              <a:buFont typeface="Arial" charset="0"/>
              <a:buChar char="•"/>
            </a:pPr>
            <a:r>
              <a:rPr lang="nl-NL" sz="2600" dirty="0">
                <a:solidFill>
                  <a:sysClr val="windowText" lastClr="000000"/>
                </a:solidFill>
              </a:rPr>
              <a:t>Stimuleringsregeling Leren en Ontwikkelen Professionals Welzijn &amp; Maatschappelijke Dienstverlening</a:t>
            </a:r>
          </a:p>
          <a:p>
            <a:pPr>
              <a:buFont typeface="Arial" charset="0"/>
              <a:buChar char="•"/>
            </a:pPr>
            <a:r>
              <a:rPr lang="nl-NL" sz="2600" dirty="0">
                <a:solidFill>
                  <a:sysClr val="windowText" lastClr="000000"/>
                </a:solidFill>
                <a:hlinkClick r:id="rId2"/>
              </a:rPr>
              <a:t>http://www.professionalisereninwelzijn.nl/</a:t>
            </a:r>
            <a:r>
              <a:rPr lang="nl-NL" sz="2600" dirty="0">
                <a:solidFill>
                  <a:sysClr val="windowText" lastClr="00000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nl-NL" sz="2600" dirty="0">
                <a:solidFill>
                  <a:sysClr val="windowText" lastClr="000000"/>
                </a:solidFill>
              </a:rPr>
              <a:t>Hier sta ik (voor)!: training voor welzijnsprofessionals</a:t>
            </a:r>
          </a:p>
          <a:p>
            <a:pPr>
              <a:buFont typeface="Arial" charset="0"/>
              <a:buChar char="•"/>
            </a:pPr>
            <a:r>
              <a:rPr lang="nl-NL" sz="2600" dirty="0">
                <a:solidFill>
                  <a:sysClr val="windowText" lastClr="000000"/>
                </a:solidFill>
              </a:rPr>
              <a:t>Verkenning beroepscode en beroepsregistratie kinder- en-jongerenwerkers</a:t>
            </a:r>
          </a:p>
          <a:p>
            <a:pPr>
              <a:buFont typeface="Arial" charset="0"/>
              <a:buChar char="•"/>
            </a:pPr>
            <a:r>
              <a:rPr lang="nl-NL" sz="2600" dirty="0">
                <a:solidFill>
                  <a:sysClr val="windowText" lastClr="000000"/>
                </a:solidFill>
              </a:rPr>
              <a:t>Samenwerking </a:t>
            </a:r>
            <a:r>
              <a:rPr lang="nl-NL" sz="2600" dirty="0" err="1">
                <a:solidFill>
                  <a:sysClr val="windowText" lastClr="000000"/>
                </a:solidFill>
              </a:rPr>
              <a:t>Wmo-werkplaatsen</a:t>
            </a:r>
            <a:endParaRPr lang="nl-NL" sz="2600" dirty="0">
              <a:solidFill>
                <a:sysClr val="windowText" lastClr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nl-NL" sz="2600" dirty="0">
                <a:solidFill>
                  <a:sysClr val="windowText" lastClr="000000"/>
                </a:solidFill>
              </a:rPr>
              <a:t>Het huis van de sociaal werker</a:t>
            </a:r>
          </a:p>
          <a:p>
            <a:pPr>
              <a:buFont typeface="Arial" charset="0"/>
              <a:buChar char="•"/>
            </a:pPr>
            <a:endParaRPr lang="nl-NL" sz="2200" dirty="0">
              <a:solidFill>
                <a:sysClr val="windowText" lastClr="000000"/>
              </a:solidFill>
            </a:endParaRPr>
          </a:p>
          <a:p>
            <a:pPr>
              <a:buFont typeface="Arial" charset="0"/>
              <a:buChar char="•"/>
            </a:pPr>
            <a:endParaRPr lang="nl-NL" sz="22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180" y="434754"/>
            <a:ext cx="1234440" cy="173320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Resultaten Actieprogramma Professionalisering tot nu toe</a:t>
            </a:r>
          </a:p>
        </p:txBody>
      </p:sp>
    </p:spTree>
    <p:extLst>
      <p:ext uri="{BB962C8B-B14F-4D97-AF65-F5344CB8AC3E}">
        <p14:creationId xmlns:p14="http://schemas.microsoft.com/office/powerpoint/2010/main" val="199497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2800" y="1718298"/>
            <a:ext cx="7382896" cy="101812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800" y="3367974"/>
            <a:ext cx="8151058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38880" y="2593052"/>
            <a:ext cx="8291279" cy="1518036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2808" y="850270"/>
            <a:ext cx="721829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82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1120" y="1849355"/>
            <a:ext cx="8120576" cy="117663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415" y="421579"/>
            <a:ext cx="7218290" cy="107298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236" y="3791652"/>
            <a:ext cx="3036071" cy="137781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8458" y="3974547"/>
            <a:ext cx="3261643" cy="101202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828" y="3261272"/>
            <a:ext cx="3036071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85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8913" y="2397907"/>
            <a:ext cx="8474174" cy="3206774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191" y="471346"/>
            <a:ext cx="721829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92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3" name="Tijdelijke aanduiding voor inhoud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1106" y="2623478"/>
            <a:ext cx="8449788" cy="2755631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4668" y="471346"/>
            <a:ext cx="7218290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51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718898"/>
            <a:ext cx="8510754" cy="105469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581354"/>
            <a:ext cx="8510754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1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2855" y="2871216"/>
            <a:ext cx="10817139" cy="131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08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4164" y="2345784"/>
            <a:ext cx="11341868" cy="202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12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9551" y="296862"/>
            <a:ext cx="7670675" cy="1325563"/>
          </a:xfrm>
        </p:spPr>
        <p:txBody>
          <a:bodyPr>
            <a:normAutofit/>
          </a:bodyPr>
          <a:lstStyle/>
          <a:p>
            <a:r>
              <a:rPr lang="nl-NL" sz="4000" dirty="0"/>
              <a:t>Partners Actieprogramma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Initiatiefnemers: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nl-NL" altLang="nl-NL" sz="3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     </a:t>
            </a:r>
            <a:r>
              <a:rPr kumimoji="0" lang="nl-NL" altLang="nl-NL" sz="27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nl-NL" altLang="nl-NL" sz="51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  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Partners: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nl-NL" altLang="nl-NL" sz="7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   </a:t>
            </a:r>
            <a:r>
              <a:rPr kumimoji="0" lang="nl-NL" altLang="nl-NL" sz="7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    </a:t>
            </a:r>
            <a:r>
              <a:rPr kumimoji="0" lang="nl-NL" altLang="nl-NL" sz="3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  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 </a:t>
            </a:r>
            <a:r>
              <a:rPr kumimoji="0" lang="nl-NL" altLang="nl-NL" sz="55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nl-NL" altLang="nl-NL" sz="37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  </a:t>
            </a:r>
            <a:r>
              <a:rPr kumimoji="0" lang="nl-NL" altLang="nl-NL" sz="46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kumimoji="0" lang="nl-NL" altLang="nl-NL" sz="1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   </a:t>
            </a:r>
            <a:endParaRPr kumimoji="0" lang="nl-NL" altLang="nl-NL" sz="49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AutoShape 2" descr="https://mail.google.com/mail/u/0/?ui=2&amp;ik=3288bd0704&amp;view=fimg&amp;th=152649e5e05c1485&amp;attid=0.1&amp;disp=emb&amp;attbid=ANGjdJ8QrsPaQ3jl1QaK4b_LOVHGPObHhI6MrP2pcedxfqjerrQR-nlwxKkBrB2DTsTJWooMXvENwN5dU8VHpBOV53fkS5cfNn5OSEzdotF2Opi_crofWhBrsmvqnAU&amp;sz=w172-h132&amp;ats=1453387049348&amp;rm=152649e5e05c1485&amp;zw&amp;atsh=1"/>
          <p:cNvSpPr>
            <a:spLocks noChangeAspect="1" noChangeArrowheads="1"/>
          </p:cNvSpPr>
          <p:nvPr/>
        </p:nvSpPr>
        <p:spPr bwMode="auto">
          <a:xfrm>
            <a:off x="39688" y="-1797050"/>
            <a:ext cx="819150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3" descr="https://mail.google.com/mail/u/0/?ui=2&amp;ik=3288bd0704&amp;view=fimg&amp;th=152649e5e05c1485&amp;attid=0.2&amp;disp=emb&amp;attbid=ANGjdJ_YE5xJObaYQM491Gs81voYy-xYupBoW7qlOWhcF7ef-dINSG-nuX-INyhmUWYSSK0LXQmRlG5LxWXdqBa9xujRPdy2X70YRt4vAMSwBdnnqb1s-QjpIs45eqI&amp;sz=w448-h90&amp;ats=1453387049348&amp;rm=152649e5e05c1485&amp;zw&amp;atsh=1"/>
          <p:cNvSpPr>
            <a:spLocks noChangeAspect="1" noChangeArrowheads="1"/>
          </p:cNvSpPr>
          <p:nvPr/>
        </p:nvSpPr>
        <p:spPr bwMode="auto">
          <a:xfrm>
            <a:off x="390525" y="-1797050"/>
            <a:ext cx="21336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4" descr="https://mail.google.com/mail/u/0/?ui=2&amp;ik=3288bd0704&amp;view=fimg&amp;th=152649e5e05c1485&amp;attid=0.3&amp;disp=emb&amp;attbid=ANGjdJ_oX89pEuCVZTdqDPLYfusjW_4-6nQjDOPNbHUMvYqXhnlmd3FHCALTAu9yuGm4KP-_-Mtudb_yBog70HihaTfd_bl3rXnjJzwpZFXtsg0vcMZWiEuE-CIpU3s&amp;sz=w530-h170&amp;ats=1453387049348&amp;rm=152649e5e05c1485&amp;zw&amp;atsh=1"/>
          <p:cNvSpPr>
            <a:spLocks noChangeAspect="1" noChangeArrowheads="1"/>
          </p:cNvSpPr>
          <p:nvPr/>
        </p:nvSpPr>
        <p:spPr bwMode="auto">
          <a:xfrm>
            <a:off x="547688" y="-1797050"/>
            <a:ext cx="2524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AutoShape 5" descr="https://mail.google.com/mail/u/0/?ui=2&amp;ik=3288bd0704&amp;view=fimg&amp;th=152649e5e05c1485&amp;attid=0.4&amp;disp=emb&amp;attbid=ANGjdJ_xOQgLODiECqn_6FzwhVZxxJjhcFa54YOUIyeRbFfCBan0SMLpVTa9zRIkmiSDF2HFRa42dd0JCa3HI9XcY9NBERtovIpuUF6IyUttpeGz0EraRyXFevDoWrY&amp;sz=w170-h240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39688" y="-168275"/>
            <a:ext cx="8096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AutoShape 6" descr="https://mail.google.com/mail/u/0/?ui=2&amp;ik=3288bd0704&amp;view=fimg&amp;th=152649e5e05c1485&amp;attid=0.5&amp;disp=emb&amp;attbid=ANGjdJ9z3hhcQTr0H9HdIjF03bC7k4-1m1uygWoWrF_IzX1CemCKkEdcq5WXvBWRZg7_MOTRmJddy_RSPKWRpmnZV4pmdEBgeOHzYzaAwpcJoEfuW0wUAbt43hx251U&amp;sz=w248-h248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404813" y="-168275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AutoShape 7" descr="https://mail.google.com/mail/u/0/?ui=2&amp;ik=3288bd0704&amp;view=fimg&amp;th=152649e5e05c1485&amp;attid=0.6&amp;disp=emb&amp;attbid=ANGjdJ9U9sfr1NhE6KgeAn_tAPQq23Ga4Y9ZNykxGbIRp-fPUsalbsiEnbbd984xP8PV_vVX6t8EYZQEu27iw9jQQ-3Iz1P6c7GWl4oYeAypZTuDk6x_Kpw-lhsXiTA&amp;sz=w426-h114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815975" y="-168275"/>
            <a:ext cx="202882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AutoShape 8" descr="https://mail.google.com/mail/u/0/?ui=2&amp;ik=3288bd0704&amp;view=fimg&amp;th=152649e5e05c1485&amp;attid=0.7&amp;disp=emb&amp;attbid=ANGjdJ_hXzRH1KECsX8ZzGPBISnxj7nY0AZKYdfKYAYjsrsXE6v8LOSoxn6FP4Cgz6u3y_MSi_nVBkeNhlKxduXY5ZVZsmS_WJqFzRg7pg1UflHE58xsYw4e0JjLoDc&amp;sz=w226-h226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1031875" y="-168275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AutoShape 9" descr="https://mail.google.com/mail/u/0/?ui=2&amp;ik=3288bd0704&amp;view=fimg&amp;th=152649e5e05c1485&amp;attid=0.8&amp;disp=emb&amp;attbid=ANGjdJ-hKwI0_PrZls1fNedUPSA6b3cUq4wiZMRzXW7RMH4KisIPnIy4U_putKtzxCtKqb7PnlH3qtjZq6PDLpZahik7XvomMoQkeLBU2CtWSlVukd-D3TCyhu4a3u0&amp;sz=w286-h184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39688" y="1171575"/>
            <a:ext cx="13620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AutoShape 10" descr="https://mail.google.com/mail/u/0/?ui=2&amp;ik=3288bd0704&amp;view=fimg&amp;th=152649e5e05c1485&amp;attid=0.9&amp;disp=emb&amp;attbid=ANGjdJ9deU8Z3BUm4hLLgQKsFAeiRrAlq2gulND_x2azkUyddYnkbgRr2kFE0idv5MBaVuHE1po0iJYUVv6iAYffp5LU48p6tawHlJGrPQPyjbMmALIG6TcFVBa4zYc&amp;sz=w286-h126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236538" y="1171575"/>
            <a:ext cx="1362075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" name="AutoShape 11" descr="https://mail.google.com/mail/u/0/?ui=2&amp;ik=3288bd0704&amp;view=fimg&amp;th=152649e5e05c1485&amp;attid=0.10&amp;disp=emb&amp;attbid=ANGjdJ8m39XDaLXOZDaPi7ZwG9aQQ7qZUqjnSaWmhJQ3iIr01geluaM44AzZLmj8cZIDN8jG7uln6WA4f5KGBr0l1P-0mWuAom_LLdgQ6XnTDXX7hIEJgm-Ydyw9mcs&amp;sz=w406-h154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461963" y="1171575"/>
            <a:ext cx="193357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" name="AutoShape 12" descr="https://mail.google.com/mail/u/0/?ui=2&amp;ik=3288bd0704&amp;view=fimg&amp;th=152649e5e05c1485&amp;attid=0.11&amp;disp=emb&amp;attbid=ANGjdJ9_tyG9KwEs6NJcdMGOAhImoAqoJV7w7U6ipgbTkLFot5ZX9adf7qLFGBQwKofYBdXNX1_8CWLYL7aJEuIu3_Hnz_TAhx2qgZu4WjnwH2tJZL22df6Dw6Nw0Xw&amp;sz=w166-h166&amp;ats=1453387049349&amp;rm=152649e5e05c1485&amp;zw&amp;atsh=1"/>
          <p:cNvSpPr>
            <a:spLocks noChangeAspect="1" noChangeArrowheads="1"/>
          </p:cNvSpPr>
          <p:nvPr/>
        </p:nvSpPr>
        <p:spPr bwMode="auto">
          <a:xfrm>
            <a:off x="752475" y="1171575"/>
            <a:ext cx="7905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AutoShape 23" descr="https://mail.google.com/mail/u/0/?ui=2&amp;ik=3288bd0704&amp;view=fimg&amp;th=152649e5e05c1485&amp;attid=0.3&amp;disp=emb&amp;attbid=ANGjdJ_oX89pEuCVZTdqDPLYfusjW_4-6nQjDOPNbHUMvYqXhnlmd3FHCALTAu9yuGm4KP-_-Mtudb_yBog70HihaTfd_bl3rXnjJzwpZFXtsg0vcMZWiEuE-CIpU3s&amp;sz=w530-h170&amp;ats=1453387049348&amp;rm=152649e5e05c1485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7" name="AutoShape 25" descr="https://mail.google.com/mail/u/0/?ui=2&amp;ik=3288bd0704&amp;view=fimg&amp;th=15264a2a424272a1&amp;attid=0.1&amp;disp=emb&amp;attbid=ANGjdJ_hXfOGyl0HWJmRbukKOQWmXgb__WY9R8DgwYHGd81CpSCHu9j7v_Fw2kaj7gxyH9jsaXYRNK-bUw8_78PShWF6ieqGaO9nz4l0rSI4S-149Uq8S4-S-Adus7I&amp;sz=w574-h350&amp;ats=1453387329365&amp;rm=15264a2a424272a1&amp;zw&amp;atsh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" name="Afbeelding 19"/>
          <p:cNvPicPr/>
          <p:nvPr/>
        </p:nvPicPr>
        <p:blipFill rotWithShape="1">
          <a:blip r:embed="rId3"/>
          <a:srcRect l="14247" t="21106" r="10019" b="8410"/>
          <a:stretch/>
        </p:blipFill>
        <p:spPr bwMode="auto">
          <a:xfrm>
            <a:off x="1880838" y="1444625"/>
            <a:ext cx="6831522" cy="473821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931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09858" y="2190072"/>
            <a:ext cx="10303099" cy="3914918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nl-NL" sz="2200" dirty="0">
                <a:solidFill>
                  <a:sysClr val="windowText" lastClr="000000"/>
                </a:solidFill>
              </a:rPr>
              <a:t>Is een initiatief van Actieprogramma Professionalisering ( o.a. vakbonden, beroepsverenigingen, SWN)</a:t>
            </a:r>
          </a:p>
          <a:p>
            <a:pPr>
              <a:buFont typeface="Arial" charset="0"/>
              <a:buChar char="•"/>
            </a:pPr>
            <a:r>
              <a:rPr lang="nl-NL" sz="2200" dirty="0">
                <a:solidFill>
                  <a:sysClr val="windowText" lastClr="000000"/>
                </a:solidFill>
              </a:rPr>
              <a:t>Is een onderdeel van beroepsontwikkeling ( cliëntgericht werken, beroepstrots)</a:t>
            </a:r>
          </a:p>
          <a:p>
            <a:pPr>
              <a:buFont typeface="Arial" charset="0"/>
              <a:buChar char="•"/>
            </a:pPr>
            <a:r>
              <a:rPr lang="nl-NL" sz="2200" dirty="0">
                <a:solidFill>
                  <a:sysClr val="windowText" lastClr="000000"/>
                </a:solidFill>
              </a:rPr>
              <a:t>Gestart in 2015, in 2016 echt aan de slag, in 2017 afronden)</a:t>
            </a:r>
          </a:p>
          <a:p>
            <a:pPr>
              <a:buFont typeface="Arial" charset="0"/>
              <a:buChar char="•"/>
            </a:pPr>
            <a:r>
              <a:rPr lang="nl-NL" sz="2200" dirty="0">
                <a:solidFill>
                  <a:sysClr val="windowText" lastClr="000000"/>
                </a:solidFill>
              </a:rPr>
              <a:t>Nu extra subsidie vanuit VWS. ( BCP, deskundigheidsbevordering, beroepscode, criteria)</a:t>
            </a:r>
          </a:p>
          <a:p>
            <a:pPr>
              <a:buFont typeface="Arial" charset="0"/>
              <a:buChar char="•"/>
            </a:pPr>
            <a:endParaRPr lang="nl-NL" sz="2200" dirty="0">
              <a:solidFill>
                <a:sysClr val="windowText" lastClr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nl-NL" sz="2200" dirty="0">
                <a:solidFill>
                  <a:sysClr val="windowText" lastClr="000000"/>
                </a:solidFill>
              </a:rPr>
              <a:t>Vandaag nadenken over zinvolle criteria</a:t>
            </a:r>
          </a:p>
          <a:p>
            <a:pPr>
              <a:buFont typeface="Arial" charset="0"/>
              <a:buChar char="•"/>
            </a:pPr>
            <a:endParaRPr lang="nl-NL" sz="2200" dirty="0">
              <a:solidFill>
                <a:sysClr val="windowText" lastClr="000000"/>
              </a:solidFill>
            </a:endParaRPr>
          </a:p>
          <a:p>
            <a:pPr>
              <a:buFont typeface="Arial" charset="0"/>
              <a:buChar char="•"/>
            </a:pPr>
            <a:endParaRPr lang="nl-NL" sz="2200" dirty="0">
              <a:solidFill>
                <a:sysClr val="windowText" lastClr="000000"/>
              </a:solidFill>
            </a:endParaRPr>
          </a:p>
          <a:p>
            <a:pPr>
              <a:buFont typeface="Arial" charset="0"/>
              <a:buChar char="•"/>
            </a:pPr>
            <a:endParaRPr lang="nl-NL" sz="2200" dirty="0">
              <a:solidFill>
                <a:sysClr val="windowText" lastClr="000000"/>
              </a:solidFill>
            </a:endParaRPr>
          </a:p>
          <a:p>
            <a:pPr>
              <a:buFont typeface="Arial" charset="0"/>
              <a:buChar char="•"/>
            </a:pPr>
            <a:endParaRPr lang="nl-NL" sz="22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180" y="434754"/>
            <a:ext cx="1234440" cy="173320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Deelproject Beroepsregister</a:t>
            </a:r>
          </a:p>
        </p:txBody>
      </p:sp>
    </p:spTree>
    <p:extLst>
      <p:ext uri="{BB962C8B-B14F-4D97-AF65-F5344CB8AC3E}">
        <p14:creationId xmlns:p14="http://schemas.microsoft.com/office/powerpoint/2010/main" val="231085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71045" y="190055"/>
            <a:ext cx="10515600" cy="1325563"/>
          </a:xfrm>
        </p:spPr>
        <p:txBody>
          <a:bodyPr>
            <a:normAutofit fontScale="90000"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nl-NL" sz="4000" dirty="0">
                <a:solidFill>
                  <a:srgbClr val="C7685C"/>
                </a:solidFill>
                <a:latin typeface="Corbel" panose="020B0503020204020204"/>
                <a:ea typeface="+mn-ea"/>
                <a:cs typeface="+mn-cs"/>
              </a:rPr>
              <a:t>Sociaal werkers op mbo en hbo niveau</a:t>
            </a:r>
            <a:br>
              <a:rPr lang="nl-NL" sz="4000" dirty="0">
                <a:solidFill>
                  <a:srgbClr val="C7685C"/>
                </a:solidFill>
                <a:latin typeface="Corbel" panose="020B0503020204020204"/>
                <a:ea typeface="+mn-ea"/>
                <a:cs typeface="+mn-cs"/>
              </a:rPr>
            </a:br>
            <a:endParaRPr lang="nl-NL" dirty="0"/>
          </a:p>
        </p:txBody>
      </p:sp>
      <p:pic>
        <p:nvPicPr>
          <p:cNvPr id="2" name="Tijdelijke aanduiding voor inhoud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3896" y="1418538"/>
            <a:ext cx="7720637" cy="545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036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568041" y="1952952"/>
            <a:ext cx="771514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800" dirty="0"/>
              <a:t>Persoonlijk keurmerk voor de professional;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Verder ontwikkelen vakmanschap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Ondersteunt autonomie van de professional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Geeft cliënten vertrouwen in kwaliteit van de professional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Beroepstrots</a:t>
            </a:r>
          </a:p>
          <a:p>
            <a:pPr marL="285750" indent="-285750">
              <a:buFontTx/>
              <a:buChar char="-"/>
            </a:pPr>
            <a:r>
              <a:rPr lang="nl-NL" sz="2800" dirty="0"/>
              <a:t>Soms vragen gemeenten om registratie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10" name="Titel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7685C"/>
                </a:solidFill>
              </a:rPr>
              <a:t>Waarom registratie?</a:t>
            </a:r>
          </a:p>
        </p:txBody>
      </p:sp>
    </p:spTree>
    <p:extLst>
      <p:ext uri="{BB962C8B-B14F-4D97-AF65-F5344CB8AC3E}">
        <p14:creationId xmlns:p14="http://schemas.microsoft.com/office/powerpoint/2010/main" val="3670927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5" name="Tijdelijke aanduiding voor inhoud 4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06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Beroepscompetentieprofiel</a:t>
            </a:r>
          </a:p>
          <a:p>
            <a:pPr marL="285750" indent="-285750">
              <a:buFontTx/>
              <a:buChar char="-"/>
            </a:pPr>
            <a:r>
              <a:rPr lang="nl-NL" dirty="0"/>
              <a:t>Beroepscode</a:t>
            </a:r>
          </a:p>
          <a:p>
            <a:pPr marL="285750" indent="-285750">
              <a:buFontTx/>
              <a:buChar char="-"/>
            </a:pPr>
            <a:r>
              <a:rPr lang="nl-NL" dirty="0"/>
              <a:t>Registratiecriteria</a:t>
            </a:r>
          </a:p>
          <a:p>
            <a:pPr marL="285750" indent="-285750">
              <a:buFontTx/>
              <a:buChar char="-"/>
            </a:pPr>
            <a:r>
              <a:rPr lang="nl-NL" dirty="0"/>
              <a:t>Herregistratie eisen (deskundigheidsbevordering)</a:t>
            </a:r>
          </a:p>
          <a:p>
            <a:pPr marL="285750" indent="-285750">
              <a:buFontTx/>
              <a:buChar char="-"/>
            </a:pPr>
            <a:r>
              <a:rPr lang="nl-NL" dirty="0"/>
              <a:t>Afspraken wat er gebeurt als iemand zich niet aan de code houdt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sp>
        <p:nvSpPr>
          <p:cNvPr id="7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7685C"/>
                </a:solidFill>
              </a:rPr>
              <a:t>Wat hoort bij registratie?</a:t>
            </a:r>
          </a:p>
        </p:txBody>
      </p:sp>
    </p:spTree>
    <p:extLst>
      <p:ext uri="{BB962C8B-B14F-4D97-AF65-F5344CB8AC3E}">
        <p14:creationId xmlns:p14="http://schemas.microsoft.com/office/powerpoint/2010/main" val="4078235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867453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el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rgbClr val="C7685C"/>
                </a:solidFill>
              </a:rPr>
              <a:t>Leren en ontwikkelen</a:t>
            </a:r>
          </a:p>
        </p:txBody>
      </p:sp>
    </p:spTree>
    <p:extLst>
      <p:ext uri="{BB962C8B-B14F-4D97-AF65-F5344CB8AC3E}">
        <p14:creationId xmlns:p14="http://schemas.microsoft.com/office/powerpoint/2010/main" val="2063466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425" y="190055"/>
            <a:ext cx="1234440" cy="1733204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rgbClr val="C7685C"/>
                </a:solidFill>
              </a:rPr>
              <a:t>Succes van leren</a:t>
            </a:r>
            <a:br>
              <a:rPr lang="nl-NL" dirty="0">
                <a:solidFill>
                  <a:srgbClr val="C7685C"/>
                </a:solidFill>
              </a:rPr>
            </a:br>
            <a:endParaRPr lang="nl-NL" dirty="0"/>
          </a:p>
        </p:txBody>
      </p:sp>
      <p:pic>
        <p:nvPicPr>
          <p:cNvPr id="5" name="Picture 2" descr="M:\HaKa algemeen\afbeeldingen\201208311136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7090" y="1825625"/>
            <a:ext cx="5917819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8328239"/>
      </p:ext>
    </p:extLst>
  </p:cSld>
  <p:clrMapOvr>
    <a:masterClrMapping/>
  </p:clrMapOvr>
</p:sld>
</file>

<file path=ppt/theme/theme1.xml><?xml version="1.0" encoding="utf-8"?>
<a:theme xmlns:a="http://schemas.openxmlformats.org/drawingml/2006/main" name="MOgroep PowerPoint_v2">
  <a:themeElements>
    <a:clrScheme name="MOgroep Titel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groep Titelslid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CD1141"/>
          </a:buClr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519E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CD1141"/>
          </a:buClr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519E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groep Titel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groep PowerPoint_v2">
  <a:themeElements>
    <a:clrScheme name="MOgroep Titel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groep Titelslide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CD1141"/>
          </a:buClr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519E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CD1141"/>
          </a:buClr>
          <a:buSzTx/>
          <a:buFontTx/>
          <a:buNone/>
          <a:tabLst/>
          <a:defRPr kumimoji="0" lang="nl-NL" sz="2400" b="0" i="0" u="none" strike="noStrike" cap="none" normalizeH="0" baseline="0">
            <a:ln>
              <a:noFill/>
            </a:ln>
            <a:solidFill>
              <a:srgbClr val="00519E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MOgroep Titel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groep Titel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groep Titel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971</TotalTime>
  <Words>450</Words>
  <Application>Microsoft Office PowerPoint</Application>
  <PresentationFormat>Breedbeeld</PresentationFormat>
  <Paragraphs>100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Corbel</vt:lpstr>
      <vt:lpstr>Verdana</vt:lpstr>
      <vt:lpstr>MOgroep PowerPoint_v2</vt:lpstr>
      <vt:lpstr>1_MOgroep PowerPoint_v2</vt:lpstr>
      <vt:lpstr>Kantoorthema</vt:lpstr>
      <vt:lpstr>Professionalisering Sociaal Werk  </vt:lpstr>
      <vt:lpstr>Resultaten Actieprogramma Professionalisering tot nu toe</vt:lpstr>
      <vt:lpstr>Partners Actieprogramma </vt:lpstr>
      <vt:lpstr>Deelproject Beroepsregister</vt:lpstr>
      <vt:lpstr>Sociaal werkers op mbo en hbo niveau </vt:lpstr>
      <vt:lpstr>Waarom registratie?</vt:lpstr>
      <vt:lpstr>Wat hoort bij registratie?</vt:lpstr>
      <vt:lpstr>Leren en ontwikkelen</vt:lpstr>
      <vt:lpstr>Succes van leren </vt:lpstr>
      <vt:lpstr>Formeel/informeel leren</vt:lpstr>
      <vt:lpstr>Welke vormen van leren zijn er? </vt:lpstr>
      <vt:lpstr>Wat willen we borgen met  beroepsregistratie?</vt:lpstr>
      <vt:lpstr>Hoe meten we vakbekwaamheid?</vt:lpstr>
      <vt:lpstr>PowerPoint-presentatie</vt:lpstr>
      <vt:lpstr>Opbouw portfolio </vt:lpstr>
      <vt:lpstr>Enquête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Marije van der Meij</dc:creator>
  <cp:lastModifiedBy>Marije van der Meij</cp:lastModifiedBy>
  <cp:revision>123</cp:revision>
  <cp:lastPrinted>2016-01-14T10:20:09Z</cp:lastPrinted>
  <dcterms:created xsi:type="dcterms:W3CDTF">2015-11-19T13:12:34Z</dcterms:created>
  <dcterms:modified xsi:type="dcterms:W3CDTF">2017-02-13T15:25:07Z</dcterms:modified>
</cp:coreProperties>
</file>