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1B_195BAE0F.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8"/>
  </p:notesMasterIdLst>
  <p:sldIdLst>
    <p:sldId id="261" r:id="rId5"/>
    <p:sldId id="257" r:id="rId6"/>
    <p:sldId id="283" r:id="rId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843-FD90-177E-4994-C062223DD97C}" name="Bosch-Vos, M. van den (Marina)" initials="BVMvd(" userId="S::m.vd.bosch@minvws.nl::680bcb47-4b53-4330-ab53-c923129634c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rjam Groothuis" initials="MG" lastIdx="5" clrIdx="0">
    <p:extLst>
      <p:ext uri="{19B8F6BF-5375-455C-9EA6-DF929625EA0E}">
        <p15:presenceInfo xmlns:p15="http://schemas.microsoft.com/office/powerpoint/2012/main" userId="S::mirjam@mvc.nl::9526927e-10e4-4975-9422-746d3316197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799B23B-EC83-4686-B30A-512413B5E67A}" styleName="Stijl, licht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44" autoAdjust="0"/>
  </p:normalViewPr>
  <p:slideViewPr>
    <p:cSldViewPr snapToGrid="0">
      <p:cViewPr>
        <p:scale>
          <a:sx n="75" d="100"/>
          <a:sy n="75" d="100"/>
        </p:scale>
        <p:origin x="94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comments/modernComment_11B_195BAE0F.xml><?xml version="1.0" encoding="utf-8"?>
<p188:cmLst xmlns:a="http://schemas.openxmlformats.org/drawingml/2006/main" xmlns:r="http://schemas.openxmlformats.org/officeDocument/2006/relationships" xmlns:p188="http://schemas.microsoft.com/office/powerpoint/2018/8/main">
  <p188:cm id="{DA798377-4DA7-4A51-ACAC-7E34698048A8}" authorId="{42210843-FD90-177E-4994-C062223DD97C}" created="2023-11-29T10:21:26.279">
    <ac:txMkLst xmlns:ac="http://schemas.microsoft.com/office/drawing/2013/main/command">
      <pc:docMk xmlns:pc="http://schemas.microsoft.com/office/powerpoint/2013/main/command"/>
      <pc:sldMk xmlns:pc="http://schemas.microsoft.com/office/powerpoint/2013/main/command" cId="425438735" sldId="283"/>
      <ac:spMk id="14" creationId="{8E7C5700-9EDB-4775-BD53-D49A23DED349}"/>
      <ac:txMk cp="83" len="7">
        <ac:context len="1556" hash="1536677682"/>
      </ac:txMk>
    </ac:txMkLst>
    <p188:pos x="736352" y="1268252"/>
    <p188:txBody>
      <a:bodyPr/>
      <a:lstStyle/>
      <a:p>
        <a:r>
          <a:rPr lang="nl-NL"/>
          <a:t>Burgers: Als ze van meerdere zorgverleners zorg ontvangen is dit beter op elkaar afgestemde zorg.</a:t>
        </a:r>
      </a:p>
    </p188:txBody>
  </p188:cm>
  <p188:cm id="{3A4FBB1A-5BBC-4CC9-A518-EB2CE674029D}" authorId="{42210843-FD90-177E-4994-C062223DD97C}" created="2023-11-29T10:22:06.348">
    <ac:deMkLst xmlns:ac="http://schemas.microsoft.com/office/drawing/2013/main/command">
      <pc:docMk xmlns:pc="http://schemas.microsoft.com/office/powerpoint/2013/main/command"/>
      <pc:sldMk xmlns:pc="http://schemas.microsoft.com/office/powerpoint/2013/main/command" cId="425438735" sldId="283"/>
      <ac:spMk id="14" creationId="{8E7C5700-9EDB-4775-BD53-D49A23DED349}"/>
    </ac:deMkLst>
    <p188:txBody>
      <a:bodyPr/>
      <a:lstStyle/>
      <a:p>
        <a:r>
          <a:rPr lang="nl-NL"/>
          <a:t>Professionals: Zou het werkplezier hier mss ook in terug kunnen/moeten komen?</a:t>
        </a:r>
      </a:p>
    </p188:txBody>
  </p188:cm>
  <p188:cm id="{E0415EC9-CB80-4249-951F-80E480156876}" authorId="{42210843-FD90-177E-4994-C062223DD97C}" created="2023-11-29T10:24:13.727">
    <ac:deMkLst xmlns:ac="http://schemas.microsoft.com/office/drawing/2013/main/command">
      <pc:docMk xmlns:pc="http://schemas.microsoft.com/office/powerpoint/2013/main/command"/>
      <pc:sldMk xmlns:pc="http://schemas.microsoft.com/office/powerpoint/2013/main/command" cId="425438735" sldId="283"/>
      <ac:spMk id="14" creationId="{8E7C5700-9EDB-4775-BD53-D49A23DED349}"/>
    </ac:deMkLst>
    <p188:txBody>
      <a:bodyPr/>
      <a:lstStyle/>
      <a:p>
        <a:r>
          <a:rPr lang="nl-NL"/>
          <a:t>Zorgverzekeraars: check tekst als volgende week nieuwe versie er is want hier worden nog gesprekken over gevoerd. </a:t>
        </a:r>
      </a:p>
    </p188:txBody>
  </p188:cm>
  <p188:cm id="{C6544AC7-1C82-4169-9E27-8EF1BC82B34C}" authorId="{42210843-FD90-177E-4994-C062223DD97C}" created="2023-11-29T10:25:00.775">
    <ac:deMkLst xmlns:ac="http://schemas.microsoft.com/office/drawing/2013/main/command">
      <pc:docMk xmlns:pc="http://schemas.microsoft.com/office/powerpoint/2013/main/command"/>
      <pc:sldMk xmlns:pc="http://schemas.microsoft.com/office/powerpoint/2013/main/command" cId="425438735" sldId="283"/>
      <ac:spMk id="14" creationId="{8E7C5700-9EDB-4775-BD53-D49A23DED349}"/>
    </ac:deMkLst>
    <p188:txBody>
      <a:bodyPr/>
      <a:lstStyle/>
      <a:p>
        <a:r>
          <a:rPr lang="nl-NL"/>
          <a:t>Gemeenten: sociaal maatschappelijk werk; check bewoording in visie versie volgende week; hier wijzigt nog eea.</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7D06345-3927-4ABF-AD85-5E5C381846FA}" type="datetimeFigureOut">
              <a:rPr lang="nl-NL" smtClean="0"/>
              <a:t>12-12-2023</a:t>
            </a:fld>
            <a:endParaRPr lang="nl-NL"/>
          </a:p>
        </p:txBody>
      </p:sp>
      <p:sp>
        <p:nvSpPr>
          <p:cNvPr id="4" name="Tijdelijke aanduiding voor dia-afbeelding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8B520DA-2D0C-4B0E-B7D6-982341B53079}" type="slidenum">
              <a:rPr lang="nl-NL" smtClean="0"/>
              <a:t>‹nr.›</a:t>
            </a:fld>
            <a:endParaRPr lang="nl-NL"/>
          </a:p>
        </p:txBody>
      </p:sp>
    </p:spTree>
    <p:extLst>
      <p:ext uri="{BB962C8B-B14F-4D97-AF65-F5344CB8AC3E}">
        <p14:creationId xmlns:p14="http://schemas.microsoft.com/office/powerpoint/2010/main" val="873289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8B520DA-2D0C-4B0E-B7D6-982341B53079}" type="slidenum">
              <a:rPr lang="nl-NL" smtClean="0"/>
              <a:t>2</a:t>
            </a:fld>
            <a:endParaRPr lang="nl-NL"/>
          </a:p>
        </p:txBody>
      </p:sp>
    </p:spTree>
    <p:extLst>
      <p:ext uri="{BB962C8B-B14F-4D97-AF65-F5344CB8AC3E}">
        <p14:creationId xmlns:p14="http://schemas.microsoft.com/office/powerpoint/2010/main" val="918709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8B520DA-2D0C-4B0E-B7D6-982341B53079}" type="slidenum">
              <a:rPr lang="nl-NL" smtClean="0"/>
              <a:t>3</a:t>
            </a:fld>
            <a:endParaRPr lang="nl-NL"/>
          </a:p>
        </p:txBody>
      </p:sp>
    </p:spTree>
    <p:extLst>
      <p:ext uri="{BB962C8B-B14F-4D97-AF65-F5344CB8AC3E}">
        <p14:creationId xmlns:p14="http://schemas.microsoft.com/office/powerpoint/2010/main" val="2665451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200151" y="1214439"/>
            <a:ext cx="9791700" cy="707886"/>
          </a:xfrm>
        </p:spPr>
        <p:txBody>
          <a:bodyPr anchor="t" anchorCtr="0"/>
          <a:lstStyle>
            <a:lvl1pPr algn="l">
              <a:defRPr sz="4600" u="heavy" baseline="0">
                <a:solidFill>
                  <a:schemeClr val="tx1"/>
                </a:solidFill>
                <a:uFill>
                  <a:solidFill>
                    <a:schemeClr val="accent2"/>
                  </a:solidFill>
                </a:uFill>
                <a:latin typeface="Avenir Black" panose="020B0803020203020204" pitchFamily="34" charset="0"/>
              </a:defRPr>
            </a:lvl1pPr>
          </a:lstStyle>
          <a:p>
            <a:r>
              <a:rPr lang="nl-NL"/>
              <a:t>Titelstijl van model bewerken</a:t>
            </a:r>
          </a:p>
        </p:txBody>
      </p:sp>
      <p:sp>
        <p:nvSpPr>
          <p:cNvPr id="9" name="Tijdelijke aanduiding voor afbeelding 8"/>
          <p:cNvSpPr>
            <a:spLocks noGrp="1"/>
          </p:cNvSpPr>
          <p:nvPr>
            <p:ph type="pic" sz="quarter" idx="10"/>
          </p:nvPr>
        </p:nvSpPr>
        <p:spPr>
          <a:xfrm>
            <a:off x="0" y="3441700"/>
            <a:ext cx="12192000" cy="3416300"/>
          </a:xfrm>
        </p:spPr>
        <p:txBody>
          <a:bodyPr anchor="ctr" anchorCtr="0"/>
          <a:lstStyle>
            <a:lvl1pPr marL="0" indent="0" algn="ctr">
              <a:buFont typeface="Arial" panose="020B0604020202020204" pitchFamily="34" charset="0"/>
              <a:buNone/>
              <a:defRPr/>
            </a:lvl1pPr>
          </a:lstStyle>
          <a:p>
            <a:r>
              <a:rPr lang="nl-NL"/>
              <a:t>Sleep de afbeelding naar de tijdelijke aanduiding of klik op het pictogram als u een afbeelding wilt toevoegen</a:t>
            </a:r>
            <a:endParaRPr lang="en-GB"/>
          </a:p>
        </p:txBody>
      </p:sp>
    </p:spTree>
    <p:extLst>
      <p:ext uri="{BB962C8B-B14F-4D97-AF65-F5344CB8AC3E}">
        <p14:creationId xmlns:p14="http://schemas.microsoft.com/office/powerpoint/2010/main" val="358032437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a:xfrm>
            <a:off x="1200155" y="2492375"/>
            <a:ext cx="7645268" cy="313213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r>
              <a:rPr lang="nl-NL"/>
              <a:t>12 april 2017</a:t>
            </a:r>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r>
              <a:rPr lang="nl-NL"/>
              <a:t>pagina </a:t>
            </a:r>
            <a:fld id="{312FD3F2-2B1B-4E95-8F0B-9B39090626D2}" type="slidenum">
              <a:rPr lang="nl-NL" smtClean="0"/>
              <a:pPr/>
              <a:t>‹nr.›</a:t>
            </a:fld>
            <a:endParaRPr lang="nl-NL"/>
          </a:p>
        </p:txBody>
      </p:sp>
    </p:spTree>
    <p:extLst>
      <p:ext uri="{BB962C8B-B14F-4D97-AF65-F5344CB8AC3E}">
        <p14:creationId xmlns:p14="http://schemas.microsoft.com/office/powerpoint/2010/main" val="4079665809"/>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4" name="Tijdelijke aanduiding voor datum 3"/>
          <p:cNvSpPr>
            <a:spLocks noGrp="1"/>
          </p:cNvSpPr>
          <p:nvPr>
            <p:ph type="dt" sz="half" idx="10"/>
          </p:nvPr>
        </p:nvSpPr>
        <p:spPr/>
        <p:txBody>
          <a:bodyPr/>
          <a:lstStyle/>
          <a:p>
            <a:r>
              <a:rPr lang="nl-NL"/>
              <a:t>12 april 2017</a:t>
            </a:r>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r>
              <a:rPr lang="nl-NL"/>
              <a:t>pagina </a:t>
            </a:r>
            <a:fld id="{312FD3F2-2B1B-4E95-8F0B-9B39090626D2}" type="slidenum">
              <a:rPr lang="nl-NL" smtClean="0"/>
              <a:t>‹nr.›</a:t>
            </a:fld>
            <a:endParaRPr lang="nl-NL"/>
          </a:p>
        </p:txBody>
      </p:sp>
      <p:sp>
        <p:nvSpPr>
          <p:cNvPr id="9" name="Tijdelijke aanduiding voor tabel 8"/>
          <p:cNvSpPr>
            <a:spLocks noGrp="1"/>
          </p:cNvSpPr>
          <p:nvPr>
            <p:ph type="tbl" sz="quarter" idx="13"/>
          </p:nvPr>
        </p:nvSpPr>
        <p:spPr>
          <a:xfrm>
            <a:off x="1200154" y="2492375"/>
            <a:ext cx="4794249" cy="3132138"/>
          </a:xfrm>
        </p:spPr>
        <p:txBody>
          <a:bodyPr anchor="ctr" anchorCtr="0"/>
          <a:lstStyle>
            <a:lvl1pPr marL="0" indent="0" algn="ctr">
              <a:buFont typeface="Arial" panose="020B0604020202020204" pitchFamily="34" charset="0"/>
              <a:buNone/>
              <a:defRPr/>
            </a:lvl1pPr>
          </a:lstStyle>
          <a:p>
            <a:r>
              <a:rPr lang="nl-NL"/>
              <a:t>Klik op het pictogram als u een tabel wilt toevoegen</a:t>
            </a:r>
            <a:endParaRPr lang="en-GB"/>
          </a:p>
        </p:txBody>
      </p:sp>
    </p:spTree>
    <p:extLst>
      <p:ext uri="{BB962C8B-B14F-4D97-AF65-F5344CB8AC3E}">
        <p14:creationId xmlns:p14="http://schemas.microsoft.com/office/powerpoint/2010/main" val="147206226"/>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foto en object">
    <p:spTree>
      <p:nvGrpSpPr>
        <p:cNvPr id="1" name=""/>
        <p:cNvGrpSpPr/>
        <p:nvPr/>
      </p:nvGrpSpPr>
      <p:grpSpPr>
        <a:xfrm>
          <a:off x="0" y="0"/>
          <a:ext cx="0" cy="0"/>
          <a:chOff x="0" y="0"/>
          <a:chExt cx="0" cy="0"/>
        </a:xfrm>
      </p:grpSpPr>
      <p:sp>
        <p:nvSpPr>
          <p:cNvPr id="2" name="Titel 1"/>
          <p:cNvSpPr>
            <a:spLocks noGrp="1"/>
          </p:cNvSpPr>
          <p:nvPr>
            <p:ph type="title"/>
          </p:nvPr>
        </p:nvSpPr>
        <p:spPr>
          <a:xfrm>
            <a:off x="3911601" y="1184272"/>
            <a:ext cx="7080251" cy="446276"/>
          </a:xfrm>
        </p:spPr>
        <p:txBody>
          <a:bodyPr/>
          <a:lstStyle/>
          <a:p>
            <a:r>
              <a:rPr lang="nl-NL"/>
              <a:t>Titelstijl van model bewerken</a:t>
            </a:r>
          </a:p>
        </p:txBody>
      </p:sp>
      <p:sp>
        <p:nvSpPr>
          <p:cNvPr id="3" name="Tijdelijke aanduiding voor inhoud 2"/>
          <p:cNvSpPr>
            <a:spLocks noGrp="1"/>
          </p:cNvSpPr>
          <p:nvPr>
            <p:ph idx="1"/>
          </p:nvPr>
        </p:nvSpPr>
        <p:spPr>
          <a:xfrm>
            <a:off x="3911601" y="2492375"/>
            <a:ext cx="7080251" cy="313213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r>
              <a:rPr lang="nl-NL"/>
              <a:t>12 april 2017</a:t>
            </a:r>
          </a:p>
        </p:txBody>
      </p:sp>
      <p:sp>
        <p:nvSpPr>
          <p:cNvPr id="5" name="Tijdelijke aanduiding voor voettekst 4"/>
          <p:cNvSpPr>
            <a:spLocks noGrp="1"/>
          </p:cNvSpPr>
          <p:nvPr>
            <p:ph type="ftr" sz="quarter" idx="11"/>
          </p:nvPr>
        </p:nvSpPr>
        <p:spPr>
          <a:xfrm>
            <a:off x="3945273" y="6429381"/>
            <a:ext cx="7046579" cy="138499"/>
          </a:xfrm>
        </p:spPr>
        <p:txBody>
          <a:bodyPr/>
          <a:lstStyle/>
          <a:p>
            <a:endParaRPr lang="nl-NL"/>
          </a:p>
        </p:txBody>
      </p:sp>
      <p:sp>
        <p:nvSpPr>
          <p:cNvPr id="6" name="Tijdelijke aanduiding voor dianummer 5"/>
          <p:cNvSpPr>
            <a:spLocks noGrp="1"/>
          </p:cNvSpPr>
          <p:nvPr>
            <p:ph type="sldNum" sz="quarter" idx="12"/>
          </p:nvPr>
        </p:nvSpPr>
        <p:spPr/>
        <p:txBody>
          <a:bodyPr/>
          <a:lstStyle/>
          <a:p>
            <a:r>
              <a:rPr lang="nl-NL"/>
              <a:t>pagina </a:t>
            </a:r>
            <a:fld id="{312FD3F2-2B1B-4E95-8F0B-9B39090626D2}" type="slidenum">
              <a:rPr lang="nl-NL" smtClean="0"/>
              <a:t>‹nr.›</a:t>
            </a:fld>
            <a:endParaRPr lang="nl-NL"/>
          </a:p>
        </p:txBody>
      </p:sp>
      <p:sp>
        <p:nvSpPr>
          <p:cNvPr id="9" name="Tijdelijke aanduiding voor afbeelding 8"/>
          <p:cNvSpPr>
            <a:spLocks noGrp="1"/>
          </p:cNvSpPr>
          <p:nvPr>
            <p:ph type="pic" sz="quarter" idx="13"/>
          </p:nvPr>
        </p:nvSpPr>
        <p:spPr>
          <a:xfrm>
            <a:off x="1234017" y="457203"/>
            <a:ext cx="2260800" cy="6400799"/>
          </a:xfrm>
        </p:spPr>
        <p:txBody>
          <a:bodyPr anchor="ctr" anchorCtr="0"/>
          <a:lstStyle>
            <a:lvl1pPr marL="0" indent="0" algn="ctr">
              <a:buFont typeface="Arial" panose="020B0604020202020204" pitchFamily="34" charset="0"/>
              <a:buNone/>
              <a:defRPr/>
            </a:lvl1pPr>
          </a:lstStyle>
          <a:p>
            <a:r>
              <a:rPr lang="nl-NL"/>
              <a:t>Sleep de afbeelding naar de tijdelijke aanduiding of klik op het pictogram als u een afbeelding wilt toevoegen</a:t>
            </a:r>
            <a:endParaRPr lang="en-GB"/>
          </a:p>
        </p:txBody>
      </p:sp>
    </p:spTree>
    <p:extLst>
      <p:ext uri="{BB962C8B-B14F-4D97-AF65-F5344CB8AC3E}">
        <p14:creationId xmlns:p14="http://schemas.microsoft.com/office/powerpoint/2010/main" val="1485537043"/>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4" name="Tijdelijke aanduiding voor inhoud 3"/>
          <p:cNvSpPr>
            <a:spLocks noGrp="1"/>
          </p:cNvSpPr>
          <p:nvPr>
            <p:ph sz="half" idx="2"/>
          </p:nvPr>
        </p:nvSpPr>
        <p:spPr>
          <a:xfrm>
            <a:off x="6234407" y="2492375"/>
            <a:ext cx="4757447" cy="313213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r>
              <a:rPr lang="nl-NL"/>
              <a:t>12 april 2017</a:t>
            </a:r>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r>
              <a:rPr lang="nl-NL"/>
              <a:t>pagina </a:t>
            </a:r>
            <a:fld id="{312FD3F2-2B1B-4E95-8F0B-9B39090626D2}" type="slidenum">
              <a:rPr lang="nl-NL" smtClean="0"/>
              <a:t>‹nr.›</a:t>
            </a:fld>
            <a:endParaRPr lang="nl-NL"/>
          </a:p>
        </p:txBody>
      </p:sp>
      <p:sp>
        <p:nvSpPr>
          <p:cNvPr id="9" name="Tijdelijke aanduiding voor inhoud 3"/>
          <p:cNvSpPr>
            <a:spLocks noGrp="1"/>
          </p:cNvSpPr>
          <p:nvPr>
            <p:ph sz="half" idx="13"/>
          </p:nvPr>
        </p:nvSpPr>
        <p:spPr>
          <a:xfrm>
            <a:off x="1200154" y="2492375"/>
            <a:ext cx="4757447" cy="3132138"/>
          </a:xfrm>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74515806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en foto">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2"/>
          <p:cNvSpPr>
            <a:spLocks noGrp="1"/>
          </p:cNvSpPr>
          <p:nvPr>
            <p:ph type="dt" sz="half" idx="10"/>
          </p:nvPr>
        </p:nvSpPr>
        <p:spPr/>
        <p:txBody>
          <a:bodyPr/>
          <a:lstStyle/>
          <a:p>
            <a:r>
              <a:rPr lang="nl-NL"/>
              <a:t>12 april 2017</a:t>
            </a:r>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r>
              <a:rPr lang="nl-NL"/>
              <a:t>pagina </a:t>
            </a:r>
            <a:fld id="{312FD3F2-2B1B-4E95-8F0B-9B39090626D2}" type="slidenum">
              <a:rPr lang="nl-NL" smtClean="0"/>
              <a:t>‹nr.›</a:t>
            </a:fld>
            <a:endParaRPr lang="nl-NL"/>
          </a:p>
        </p:txBody>
      </p:sp>
      <p:sp>
        <p:nvSpPr>
          <p:cNvPr id="6" name="Tijdelijke aanduiding voor afbeelding 8"/>
          <p:cNvSpPr>
            <a:spLocks noGrp="1"/>
          </p:cNvSpPr>
          <p:nvPr>
            <p:ph type="pic" sz="quarter" idx="13"/>
          </p:nvPr>
        </p:nvSpPr>
        <p:spPr>
          <a:xfrm>
            <a:off x="1200153" y="2492375"/>
            <a:ext cx="9791699" cy="3132138"/>
          </a:xfrm>
        </p:spPr>
        <p:txBody>
          <a:bodyPr anchor="ctr" anchorCtr="0"/>
          <a:lstStyle>
            <a:lvl1pPr marL="0" indent="0" algn="ctr">
              <a:buFont typeface="Arial" panose="020B0604020202020204" pitchFamily="34" charset="0"/>
              <a:buNone/>
              <a:defRPr/>
            </a:lvl1pPr>
          </a:lstStyle>
          <a:p>
            <a:r>
              <a:rPr lang="nl-NL"/>
              <a:t>Sleep de afbeelding naar de tijdelijke aanduiding of klik op het pictogram als u een afbeelding wilt toevoegen</a:t>
            </a:r>
            <a:endParaRPr lang="en-GB"/>
          </a:p>
        </p:txBody>
      </p:sp>
    </p:spTree>
    <p:extLst>
      <p:ext uri="{BB962C8B-B14F-4D97-AF65-F5344CB8AC3E}">
        <p14:creationId xmlns:p14="http://schemas.microsoft.com/office/powerpoint/2010/main" val="3773226068"/>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r>
              <a:rPr lang="nl-NL"/>
              <a:t>12 april 2017</a:t>
            </a:r>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r>
              <a:rPr lang="nl-NL"/>
              <a:t>pagina </a:t>
            </a:r>
            <a:fld id="{312FD3F2-2B1B-4E95-8F0B-9B39090626D2}" type="slidenum">
              <a:rPr lang="nl-NL" smtClean="0"/>
              <a:t>‹nr.›</a:t>
            </a:fld>
            <a:endParaRPr lang="nl-NL"/>
          </a:p>
        </p:txBody>
      </p:sp>
      <p:sp>
        <p:nvSpPr>
          <p:cNvPr id="6" name="Tijdelijke aanduiding voor afbeelding 8"/>
          <p:cNvSpPr>
            <a:spLocks noGrp="1"/>
          </p:cNvSpPr>
          <p:nvPr>
            <p:ph type="pic" sz="quarter" idx="13"/>
          </p:nvPr>
        </p:nvSpPr>
        <p:spPr>
          <a:xfrm>
            <a:off x="1200153" y="1222315"/>
            <a:ext cx="9791699" cy="4402203"/>
          </a:xfrm>
        </p:spPr>
        <p:txBody>
          <a:bodyPr anchor="ctr" anchorCtr="0"/>
          <a:lstStyle>
            <a:lvl1pPr marL="0" indent="0" algn="ctr">
              <a:buFont typeface="Arial" panose="020B0604020202020204" pitchFamily="34" charset="0"/>
              <a:buNone/>
              <a:defRPr/>
            </a:lvl1pPr>
          </a:lstStyle>
          <a:p>
            <a:r>
              <a:rPr lang="nl-NL"/>
              <a:t>Sleep de afbeelding naar de tijdelijke aanduiding of klik op het pictogram als u een afbeelding wilt toevoegen</a:t>
            </a:r>
            <a:endParaRPr lang="en-GB"/>
          </a:p>
        </p:txBody>
      </p:sp>
    </p:spTree>
    <p:extLst>
      <p:ext uri="{BB962C8B-B14F-4D97-AF65-F5344CB8AC3E}">
        <p14:creationId xmlns:p14="http://schemas.microsoft.com/office/powerpoint/2010/main" val="878748445"/>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2"/>
          <p:cNvSpPr>
            <a:spLocks noGrp="1"/>
          </p:cNvSpPr>
          <p:nvPr>
            <p:ph type="dt" sz="half" idx="10"/>
          </p:nvPr>
        </p:nvSpPr>
        <p:spPr/>
        <p:txBody>
          <a:bodyPr/>
          <a:lstStyle/>
          <a:p>
            <a:r>
              <a:rPr lang="nl-NL"/>
              <a:t>12 april 2017</a:t>
            </a:r>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r>
              <a:rPr lang="nl-NL"/>
              <a:t>pagina </a:t>
            </a:r>
            <a:fld id="{312FD3F2-2B1B-4E95-8F0B-9B39090626D2}" type="slidenum">
              <a:rPr lang="nl-NL" smtClean="0"/>
              <a:t>‹nr.›</a:t>
            </a:fld>
            <a:endParaRPr lang="nl-NL"/>
          </a:p>
        </p:txBody>
      </p:sp>
    </p:spTree>
    <p:extLst>
      <p:ext uri="{BB962C8B-B14F-4D97-AF65-F5344CB8AC3E}">
        <p14:creationId xmlns:p14="http://schemas.microsoft.com/office/powerpoint/2010/main" val="3322037078"/>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200151" y="1184272"/>
            <a:ext cx="9791700" cy="446276"/>
          </a:xfrm>
          <a:prstGeom prst="rect">
            <a:avLst/>
          </a:prstGeom>
        </p:spPr>
        <p:txBody>
          <a:bodyPr vert="horz" wrap="square" lIns="0" tIns="0" rIns="0" bIns="0" rtlCol="0" anchor="t" anchorCtr="0">
            <a:spAutoFit/>
          </a:bodyPr>
          <a:lstStyle/>
          <a:p>
            <a:r>
              <a:rPr lang="nl-NL"/>
              <a:t>Klik om de stijl te bewerken</a:t>
            </a:r>
            <a:endParaRPr lang="en-GB"/>
          </a:p>
        </p:txBody>
      </p:sp>
      <p:sp>
        <p:nvSpPr>
          <p:cNvPr id="3" name="Tijdelijke aanduiding voor tekst 2"/>
          <p:cNvSpPr>
            <a:spLocks noGrp="1"/>
          </p:cNvSpPr>
          <p:nvPr>
            <p:ph type="body" idx="1"/>
          </p:nvPr>
        </p:nvSpPr>
        <p:spPr>
          <a:xfrm>
            <a:off x="1200151" y="2492375"/>
            <a:ext cx="9791700" cy="3132138"/>
          </a:xfrm>
          <a:prstGeom prst="rect">
            <a:avLst/>
          </a:prstGeom>
        </p:spPr>
        <p:txBody>
          <a:bodyPr vert="horz" lIns="0" tIns="0" rIns="0" bIns="0" rtlCol="0" anchor="t" anchorCtr="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p:cNvSpPr>
            <a:spLocks noGrp="1"/>
          </p:cNvSpPr>
          <p:nvPr>
            <p:ph type="dt" sz="half" idx="2"/>
          </p:nvPr>
        </p:nvSpPr>
        <p:spPr>
          <a:xfrm>
            <a:off x="7826375" y="346081"/>
            <a:ext cx="1778000" cy="138499"/>
          </a:xfrm>
          <a:prstGeom prst="rect">
            <a:avLst/>
          </a:prstGeom>
        </p:spPr>
        <p:txBody>
          <a:bodyPr vert="horz" lIns="0" tIns="0" rIns="0" bIns="0" rtlCol="0" anchor="t" anchorCtr="0">
            <a:noAutofit/>
          </a:bodyPr>
          <a:lstStyle>
            <a:lvl1pPr algn="l">
              <a:defRPr sz="900">
                <a:solidFill>
                  <a:schemeClr val="accent2"/>
                </a:solidFill>
              </a:defRPr>
            </a:lvl1pPr>
          </a:lstStyle>
          <a:p>
            <a:pPr algn="r"/>
            <a:r>
              <a:rPr lang="nl-NL"/>
              <a:t>12 april 2017</a:t>
            </a:r>
            <a:endParaRPr lang="en-GB"/>
          </a:p>
        </p:txBody>
      </p:sp>
      <p:sp>
        <p:nvSpPr>
          <p:cNvPr id="5" name="Tijdelijke aanduiding voor voettekst 4"/>
          <p:cNvSpPr>
            <a:spLocks noGrp="1"/>
          </p:cNvSpPr>
          <p:nvPr>
            <p:ph type="ftr" sz="quarter" idx="3"/>
          </p:nvPr>
        </p:nvSpPr>
        <p:spPr>
          <a:xfrm>
            <a:off x="1246719" y="6429381"/>
            <a:ext cx="9745133" cy="138499"/>
          </a:xfrm>
          <a:prstGeom prst="rect">
            <a:avLst/>
          </a:prstGeom>
        </p:spPr>
        <p:txBody>
          <a:bodyPr vert="horz" lIns="0" tIns="0" rIns="0" bIns="0" rtlCol="0" anchor="t" anchorCtr="0">
            <a:spAutoFit/>
          </a:bodyPr>
          <a:lstStyle>
            <a:lvl1pPr algn="l">
              <a:defRPr sz="900">
                <a:solidFill>
                  <a:schemeClr val="accent2"/>
                </a:solidFill>
              </a:defRPr>
            </a:lvl1pPr>
          </a:lstStyle>
          <a:p>
            <a:endParaRPr lang="en-GB"/>
          </a:p>
        </p:txBody>
      </p:sp>
      <p:sp>
        <p:nvSpPr>
          <p:cNvPr id="6" name="Tijdelijke aanduiding voor dianummer 5"/>
          <p:cNvSpPr>
            <a:spLocks noGrp="1"/>
          </p:cNvSpPr>
          <p:nvPr>
            <p:ph type="sldNum" sz="quarter" idx="4"/>
          </p:nvPr>
        </p:nvSpPr>
        <p:spPr>
          <a:xfrm>
            <a:off x="9750428" y="346081"/>
            <a:ext cx="1241425" cy="138499"/>
          </a:xfrm>
          <a:prstGeom prst="rect">
            <a:avLst/>
          </a:prstGeom>
        </p:spPr>
        <p:txBody>
          <a:bodyPr vert="horz" lIns="0" tIns="0" rIns="0" bIns="0" rtlCol="0" anchor="t" anchorCtr="0">
            <a:noAutofit/>
          </a:bodyPr>
          <a:lstStyle>
            <a:lvl1pPr algn="r">
              <a:defRPr sz="900">
                <a:solidFill>
                  <a:schemeClr val="accent2"/>
                </a:solidFill>
              </a:defRPr>
            </a:lvl1pPr>
          </a:lstStyle>
          <a:p>
            <a:r>
              <a:rPr lang="en-GB" err="1"/>
              <a:t>pagina</a:t>
            </a:r>
            <a:r>
              <a:rPr lang="en-GB"/>
              <a:t> </a:t>
            </a:r>
            <a:fld id="{312FD3F2-2B1B-4E95-8F0B-9B39090626D2}" type="slidenum">
              <a:rPr lang="en-GB" smtClean="0"/>
              <a:pPr/>
              <a:t>‹nr.›</a:t>
            </a:fld>
            <a:endParaRPr lang="en-GB"/>
          </a:p>
        </p:txBody>
      </p:sp>
      <p:pic>
        <p:nvPicPr>
          <p:cNvPr id="9" name="Afbeelding 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234017" y="2"/>
            <a:ext cx="2262907" cy="466725"/>
          </a:xfrm>
          <a:prstGeom prst="rect">
            <a:avLst/>
          </a:prstGeom>
        </p:spPr>
      </p:pic>
    </p:spTree>
    <p:extLst>
      <p:ext uri="{BB962C8B-B14F-4D97-AF65-F5344CB8AC3E}">
        <p14:creationId xmlns:p14="http://schemas.microsoft.com/office/powerpoint/2010/main" val="21181473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ransition spd="med">
    <p:fade/>
  </p:transition>
  <p:hf hdr="0" ftr="0"/>
  <p:txStyles>
    <p:titleStyle>
      <a:lvl1pPr algn="l" defTabSz="685783" rtl="0" eaLnBrk="1" latinLnBrk="0" hangingPunct="1">
        <a:lnSpc>
          <a:spcPct val="100000"/>
        </a:lnSpc>
        <a:spcBef>
          <a:spcPct val="0"/>
        </a:spcBef>
        <a:buNone/>
        <a:defRPr sz="2900" b="1" kern="1200">
          <a:solidFill>
            <a:schemeClr val="accent2"/>
          </a:solidFill>
          <a:latin typeface="+mj-lt"/>
          <a:ea typeface="+mj-ea"/>
          <a:cs typeface="+mj-cs"/>
        </a:defRPr>
      </a:lvl1pPr>
    </p:titleStyle>
    <p:bodyStyle>
      <a:lvl1pPr marL="180970" indent="-180970" algn="l" defTabSz="685783" rtl="0" eaLnBrk="1" latinLnBrk="0" hangingPunct="1">
        <a:lnSpc>
          <a:spcPct val="100000"/>
        </a:lnSpc>
        <a:spcBef>
          <a:spcPts val="0"/>
        </a:spcBef>
        <a:buFont typeface="Verdana" panose="020B0604030504040204" pitchFamily="34" charset="0"/>
        <a:buChar char="●"/>
        <a:defRPr sz="1200" kern="1200">
          <a:solidFill>
            <a:schemeClr val="tx1"/>
          </a:solidFill>
          <a:latin typeface="+mn-lt"/>
          <a:ea typeface="+mn-ea"/>
          <a:cs typeface="+mn-cs"/>
        </a:defRPr>
      </a:lvl1pPr>
      <a:lvl2pPr marL="357179" indent="-176209" algn="l" defTabSz="685783" rtl="0" eaLnBrk="1" latinLnBrk="0" hangingPunct="1">
        <a:lnSpc>
          <a:spcPct val="100000"/>
        </a:lnSpc>
        <a:spcBef>
          <a:spcPts val="0"/>
        </a:spcBef>
        <a:buFont typeface="Verdana" panose="020B0604030504040204" pitchFamily="34" charset="0"/>
        <a:buChar char="●"/>
        <a:defRPr sz="1200" kern="1200">
          <a:solidFill>
            <a:schemeClr val="tx1"/>
          </a:solidFill>
          <a:latin typeface="+mn-lt"/>
          <a:ea typeface="+mn-ea"/>
          <a:cs typeface="+mn-cs"/>
        </a:defRPr>
      </a:lvl2pPr>
      <a:lvl3pPr marL="538149" indent="-180970" algn="l" defTabSz="685783" rtl="0" eaLnBrk="1" latinLnBrk="0" hangingPunct="1">
        <a:lnSpc>
          <a:spcPct val="100000"/>
        </a:lnSpc>
        <a:spcBef>
          <a:spcPts val="0"/>
        </a:spcBef>
        <a:buFont typeface="Verdana" panose="020B0604030504040204" pitchFamily="34" charset="0"/>
        <a:buChar char="●"/>
        <a:defRPr sz="1200" kern="1200">
          <a:solidFill>
            <a:schemeClr val="tx1"/>
          </a:solidFill>
          <a:latin typeface="+mn-lt"/>
          <a:ea typeface="+mn-ea"/>
          <a:cs typeface="+mn-cs"/>
        </a:defRPr>
      </a:lvl3pPr>
      <a:lvl4pPr marL="719121" indent="-180970" algn="l" defTabSz="685783" rtl="0" eaLnBrk="1" latinLnBrk="0" hangingPunct="1">
        <a:lnSpc>
          <a:spcPct val="100000"/>
        </a:lnSpc>
        <a:spcBef>
          <a:spcPts val="0"/>
        </a:spcBef>
        <a:buFont typeface="Verdana" panose="020B0604030504040204" pitchFamily="34" charset="0"/>
        <a:buChar char="●"/>
        <a:defRPr sz="1200" kern="1200">
          <a:solidFill>
            <a:schemeClr val="tx1"/>
          </a:solidFill>
          <a:latin typeface="+mn-lt"/>
          <a:ea typeface="+mn-ea"/>
          <a:cs typeface="+mn-cs"/>
        </a:defRPr>
      </a:lvl4pPr>
      <a:lvl5pPr marL="895328" indent="-176209" algn="l" defTabSz="685783" rtl="0" eaLnBrk="1" latinLnBrk="0" hangingPunct="1">
        <a:lnSpc>
          <a:spcPct val="100000"/>
        </a:lnSpc>
        <a:spcBef>
          <a:spcPts val="0"/>
        </a:spcBef>
        <a:buFont typeface="Verdana" panose="020B0604030504040204" pitchFamily="34" charset="0"/>
        <a:buChar char="●"/>
        <a:defRPr sz="1200"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nl-NL"/>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570" userDrawn="1">
          <p15:clr>
            <a:srgbClr val="F26B43"/>
          </p15:clr>
        </p15:guide>
        <p15:guide id="2" pos="567" userDrawn="1">
          <p15:clr>
            <a:srgbClr val="F26B43"/>
          </p15:clr>
        </p15:guide>
        <p15:guide id="3" orient="horz" pos="3543" userDrawn="1">
          <p15:clr>
            <a:srgbClr val="F26B43"/>
          </p15:clr>
        </p15:guide>
        <p15:guide id="4" pos="5193"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18/10/relationships/comments" Target="../comments/modernComment_11B_195BAE0F.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C49DE6-E0F2-49C1-97B8-C711D471B2A3}"/>
              </a:ext>
            </a:extLst>
          </p:cNvPr>
          <p:cNvSpPr>
            <a:spLocks noGrp="1"/>
          </p:cNvSpPr>
          <p:nvPr>
            <p:ph type="title"/>
          </p:nvPr>
        </p:nvSpPr>
        <p:spPr>
          <a:xfrm>
            <a:off x="1200151" y="1184272"/>
            <a:ext cx="9791700" cy="446276"/>
          </a:xfrm>
        </p:spPr>
        <p:txBody>
          <a:bodyPr/>
          <a:lstStyle/>
          <a:p>
            <a:r>
              <a:rPr lang="nl-NL" dirty="0"/>
              <a:t>Message house visie eerstelijnszorg</a:t>
            </a:r>
          </a:p>
        </p:txBody>
      </p:sp>
      <p:sp>
        <p:nvSpPr>
          <p:cNvPr id="3" name="Tijdelijke aanduiding voor inhoud 2">
            <a:extLst>
              <a:ext uri="{FF2B5EF4-FFF2-40B4-BE49-F238E27FC236}">
                <a16:creationId xmlns:a16="http://schemas.microsoft.com/office/drawing/2014/main" id="{35BBA980-4C78-4C76-80BA-96B8BCCD48A1}"/>
              </a:ext>
            </a:extLst>
          </p:cNvPr>
          <p:cNvSpPr>
            <a:spLocks noGrp="1"/>
          </p:cNvSpPr>
          <p:nvPr>
            <p:ph idx="1"/>
          </p:nvPr>
        </p:nvSpPr>
        <p:spPr>
          <a:xfrm>
            <a:off x="1200151" y="2069806"/>
            <a:ext cx="6345864" cy="3132138"/>
          </a:xfrm>
        </p:spPr>
        <p:txBody>
          <a:bodyPr/>
          <a:lstStyle/>
          <a:p>
            <a:pPr marL="0" indent="0">
              <a:buNone/>
            </a:pPr>
            <a:r>
              <a:rPr lang="nl-NL" dirty="0"/>
              <a:t>Wat is het verhaal dat wijzelf en onze samenwerkingspartners vertellen over de visie op de eerstelijnszorg? Om tot een eenduidige en aansprekende boodschap te komen hebben we een zogenaamd message house gemaakt. </a:t>
            </a:r>
          </a:p>
          <a:p>
            <a:pPr marL="0" indent="0">
              <a:buNone/>
            </a:pPr>
            <a:endParaRPr lang="nl-NL" dirty="0"/>
          </a:p>
          <a:p>
            <a:pPr marL="0" indent="0">
              <a:buNone/>
            </a:pPr>
            <a:r>
              <a:rPr lang="nl-NL" dirty="0"/>
              <a:t>Een message house helpt om op een consistente manier uit te leggen waar jouw organisatie, project, product of dienst voor staat. Met een message house heb je voor de toekomst alle elementen bij elkaar om een goede woordvoeringlijn op te stellen, video’s te maken, nieuwsberichten te schrijven en andere communicatie-uitingen te ontwikkelen. Je kunt het ook goed gebruiken als een checklist voor je communicatie-uitingen of als onderdeel van je briefing richting bijvoorbeeld woordvoerders, designers of projectleiders. Iedereen die meewerkt in het project, kan aan de hand van het message house de aanpak toelichten.  </a:t>
            </a:r>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grpSp>
        <p:nvGrpSpPr>
          <p:cNvPr id="6" name="Groep 5">
            <a:extLst>
              <a:ext uri="{FF2B5EF4-FFF2-40B4-BE49-F238E27FC236}">
                <a16:creationId xmlns:a16="http://schemas.microsoft.com/office/drawing/2014/main" id="{81C9B855-8D99-4981-81D6-413B26C3B9E1}"/>
              </a:ext>
            </a:extLst>
          </p:cNvPr>
          <p:cNvGrpSpPr/>
          <p:nvPr/>
        </p:nvGrpSpPr>
        <p:grpSpPr>
          <a:xfrm>
            <a:off x="7861885" y="3171549"/>
            <a:ext cx="4106746" cy="3255885"/>
            <a:chOff x="2640283" y="1552440"/>
            <a:chExt cx="6782452" cy="5132445"/>
          </a:xfrm>
        </p:grpSpPr>
        <p:sp>
          <p:nvSpPr>
            <p:cNvPr id="7" name="Afgeronde rechthoek 5">
              <a:extLst>
                <a:ext uri="{FF2B5EF4-FFF2-40B4-BE49-F238E27FC236}">
                  <a16:creationId xmlns:a16="http://schemas.microsoft.com/office/drawing/2014/main" id="{FEA59284-6110-4D03-99F8-059C4A271899}"/>
                </a:ext>
              </a:extLst>
            </p:cNvPr>
            <p:cNvSpPr/>
            <p:nvPr/>
          </p:nvSpPr>
          <p:spPr>
            <a:xfrm>
              <a:off x="2802302" y="1552440"/>
              <a:ext cx="6454148" cy="1463890"/>
            </a:xfrm>
            <a:prstGeom prst="flowChartExtra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nl-NL" sz="1000" dirty="0">
                  <a:solidFill>
                    <a:schemeClr val="tx1"/>
                  </a:solidFill>
                  <a:latin typeface="Verdana"/>
                </a:rPr>
                <a:t>Overkoepelende boodschap</a:t>
              </a:r>
            </a:p>
          </p:txBody>
        </p:sp>
        <p:sp>
          <p:nvSpPr>
            <p:cNvPr id="8" name="Afgeronde rechthoek 6">
              <a:extLst>
                <a:ext uri="{FF2B5EF4-FFF2-40B4-BE49-F238E27FC236}">
                  <a16:creationId xmlns:a16="http://schemas.microsoft.com/office/drawing/2014/main" id="{521144A3-478F-4028-B99F-1508A29B037F}"/>
                </a:ext>
              </a:extLst>
            </p:cNvPr>
            <p:cNvSpPr/>
            <p:nvPr/>
          </p:nvSpPr>
          <p:spPr>
            <a:xfrm>
              <a:off x="2640283" y="3111337"/>
              <a:ext cx="2232000" cy="1246911"/>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nl-NL" sz="1000">
                  <a:solidFill>
                    <a:schemeClr val="tx1"/>
                  </a:solidFill>
                </a:rPr>
                <a:t>Ondersteunende boodschap 1</a:t>
              </a:r>
            </a:p>
          </p:txBody>
        </p:sp>
        <p:sp>
          <p:nvSpPr>
            <p:cNvPr id="9" name="Afgeronde rechthoek 7">
              <a:extLst>
                <a:ext uri="{FF2B5EF4-FFF2-40B4-BE49-F238E27FC236}">
                  <a16:creationId xmlns:a16="http://schemas.microsoft.com/office/drawing/2014/main" id="{A7F9ADEB-C9D5-42B4-9D30-553D1758AD36}"/>
                </a:ext>
              </a:extLst>
            </p:cNvPr>
            <p:cNvSpPr/>
            <p:nvPr/>
          </p:nvSpPr>
          <p:spPr>
            <a:xfrm>
              <a:off x="4896592" y="3111337"/>
              <a:ext cx="2232000" cy="1246911"/>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nl-NL" sz="1000" dirty="0">
                  <a:solidFill>
                    <a:schemeClr val="tx1"/>
                  </a:solidFill>
                </a:rPr>
                <a:t>Ondersteunende boodschap 2</a:t>
              </a:r>
            </a:p>
          </p:txBody>
        </p:sp>
        <p:sp>
          <p:nvSpPr>
            <p:cNvPr id="10" name="Afgeronde rechthoek 8">
              <a:extLst>
                <a:ext uri="{FF2B5EF4-FFF2-40B4-BE49-F238E27FC236}">
                  <a16:creationId xmlns:a16="http://schemas.microsoft.com/office/drawing/2014/main" id="{3DA4DB7C-BAA4-40D5-B5CF-FE5FDE690062}"/>
                </a:ext>
              </a:extLst>
            </p:cNvPr>
            <p:cNvSpPr/>
            <p:nvPr/>
          </p:nvSpPr>
          <p:spPr>
            <a:xfrm>
              <a:off x="7190735" y="3111334"/>
              <a:ext cx="2232000" cy="1246911"/>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nl-NL" sz="1000">
                  <a:solidFill>
                    <a:schemeClr val="tx1"/>
                  </a:solidFill>
                </a:rPr>
                <a:t>Ondersteunende boodschap 3</a:t>
              </a:r>
            </a:p>
          </p:txBody>
        </p:sp>
        <p:sp>
          <p:nvSpPr>
            <p:cNvPr id="11" name="Afgeronde rechthoek 9">
              <a:extLst>
                <a:ext uri="{FF2B5EF4-FFF2-40B4-BE49-F238E27FC236}">
                  <a16:creationId xmlns:a16="http://schemas.microsoft.com/office/drawing/2014/main" id="{AF609271-5444-4D44-85B0-6BB8E99A77BE}"/>
                </a:ext>
              </a:extLst>
            </p:cNvPr>
            <p:cNvSpPr/>
            <p:nvPr/>
          </p:nvSpPr>
          <p:spPr>
            <a:xfrm>
              <a:off x="2640283" y="4453252"/>
              <a:ext cx="2232000" cy="2231633"/>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nl-NL" sz="1000">
                  <a:solidFill>
                    <a:schemeClr val="tx1"/>
                  </a:solidFill>
                  <a:latin typeface="Verdana"/>
                </a:rPr>
                <a:t>Bewijsvoering</a:t>
              </a:r>
            </a:p>
            <a:p>
              <a:pPr algn="ctr">
                <a:defRPr/>
              </a:pPr>
              <a:r>
                <a:rPr lang="nl-NL" sz="1000">
                  <a:solidFill>
                    <a:schemeClr val="tx1"/>
                  </a:solidFill>
                  <a:latin typeface="Verdana"/>
                </a:rPr>
                <a:t>Voorbeelden, feiten, cijfers en argumenten</a:t>
              </a:r>
            </a:p>
          </p:txBody>
        </p:sp>
        <p:sp>
          <p:nvSpPr>
            <p:cNvPr id="12" name="Afgeronde rechthoek 10">
              <a:extLst>
                <a:ext uri="{FF2B5EF4-FFF2-40B4-BE49-F238E27FC236}">
                  <a16:creationId xmlns:a16="http://schemas.microsoft.com/office/drawing/2014/main" id="{F5A959C6-95FC-412F-B84D-8F0F204F3614}"/>
                </a:ext>
              </a:extLst>
            </p:cNvPr>
            <p:cNvSpPr/>
            <p:nvPr/>
          </p:nvSpPr>
          <p:spPr>
            <a:xfrm>
              <a:off x="4905470" y="4426786"/>
              <a:ext cx="2232000" cy="2258099"/>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nl-NL" sz="1000" dirty="0">
                  <a:solidFill>
                    <a:schemeClr val="tx1"/>
                  </a:solidFill>
                </a:rPr>
                <a:t>Bewijsvoering</a:t>
              </a:r>
            </a:p>
            <a:p>
              <a:pPr algn="ctr">
                <a:defRPr/>
              </a:pPr>
              <a:r>
                <a:rPr lang="nl-NL" sz="1000" dirty="0">
                  <a:solidFill>
                    <a:schemeClr val="tx1"/>
                  </a:solidFill>
                </a:rPr>
                <a:t>Voorbeelden, feiten, cijfers en argumenten</a:t>
              </a:r>
            </a:p>
          </p:txBody>
        </p:sp>
        <p:sp>
          <p:nvSpPr>
            <p:cNvPr id="13" name="Afgeronde rechthoek 11">
              <a:extLst>
                <a:ext uri="{FF2B5EF4-FFF2-40B4-BE49-F238E27FC236}">
                  <a16:creationId xmlns:a16="http://schemas.microsoft.com/office/drawing/2014/main" id="{4D9305C4-D407-4B3D-898E-E26A5B88EAB5}"/>
                </a:ext>
              </a:extLst>
            </p:cNvPr>
            <p:cNvSpPr/>
            <p:nvPr/>
          </p:nvSpPr>
          <p:spPr>
            <a:xfrm>
              <a:off x="7190735" y="4465126"/>
              <a:ext cx="2232000" cy="2219758"/>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defRPr/>
              </a:pPr>
              <a:r>
                <a:rPr lang="nl-NL" sz="1000">
                  <a:solidFill>
                    <a:schemeClr val="tx1"/>
                  </a:solidFill>
                </a:rPr>
                <a:t>Bewijsvoering</a:t>
              </a:r>
            </a:p>
            <a:p>
              <a:pPr algn="ctr">
                <a:defRPr/>
              </a:pPr>
              <a:r>
                <a:rPr lang="nl-NL" sz="1000">
                  <a:solidFill>
                    <a:schemeClr val="tx1"/>
                  </a:solidFill>
                </a:rPr>
                <a:t>Voorbeelden, feiten, cijfers en argumenten</a:t>
              </a:r>
            </a:p>
          </p:txBody>
        </p:sp>
      </p:grpSp>
    </p:spTree>
    <p:extLst>
      <p:ext uri="{BB962C8B-B14F-4D97-AF65-F5344CB8AC3E}">
        <p14:creationId xmlns:p14="http://schemas.microsoft.com/office/powerpoint/2010/main" val="4103074097"/>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1911" y="478437"/>
            <a:ext cx="2381224" cy="1615827"/>
          </a:xfrm>
        </p:spPr>
        <p:txBody>
          <a:bodyPr/>
          <a:lstStyle/>
          <a:p>
            <a:pPr algn="ctr"/>
            <a:r>
              <a:rPr lang="nl-NL" dirty="0"/>
              <a:t> Message house</a:t>
            </a:r>
            <a:br>
              <a:rPr lang="nl-NL" dirty="0"/>
            </a:br>
            <a:r>
              <a:rPr lang="nl-NL" dirty="0"/>
              <a:t>visie eerstelijns-zorg</a:t>
            </a:r>
            <a:br>
              <a:rPr lang="nl-NL" dirty="0"/>
            </a:br>
            <a:endParaRPr lang="nl-NL" sz="1800" dirty="0"/>
          </a:p>
        </p:txBody>
      </p:sp>
      <p:sp>
        <p:nvSpPr>
          <p:cNvPr id="6" name="Afgeronde rechthoek 5"/>
          <p:cNvSpPr/>
          <p:nvPr/>
        </p:nvSpPr>
        <p:spPr>
          <a:xfrm>
            <a:off x="1714500" y="-736813"/>
            <a:ext cx="9919855" cy="3345941"/>
          </a:xfrm>
          <a:prstGeom prst="flowChartExtract">
            <a:avLst/>
          </a:prstGeom>
          <a:ln/>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lnSpc>
                <a:spcPct val="107000"/>
              </a:lnSpc>
              <a:spcAft>
                <a:spcPts val="800"/>
              </a:spcAft>
            </a:pPr>
            <a:r>
              <a:rPr lang="nl-NL" sz="900" b="1" dirty="0">
                <a:solidFill>
                  <a:schemeClr val="tx1"/>
                </a:solidFill>
                <a:cs typeface="Times New Roman"/>
              </a:rPr>
              <a:t>De eerstelijnszorg is in 2030 toegankelijk voor alle burgers die zorg nodig hebben, en draagt bij aan gelijke kansen op goede gezondheid voor iedereen. (visie</a:t>
            </a:r>
            <a:r>
              <a:rPr lang="nl-NL" sz="900" b="1" kern="1200" dirty="0">
                <a:solidFill>
                  <a:schemeClr val="tx1"/>
                </a:solidFill>
                <a:effectLst/>
                <a:ea typeface="Calibri"/>
                <a:cs typeface="Times New Roman"/>
              </a:rPr>
              <a:t>)</a:t>
            </a:r>
            <a:endParaRPr lang="nl-NL" sz="900" kern="100" dirty="0">
              <a:solidFill>
                <a:schemeClr val="tx1"/>
              </a:solidFill>
              <a:effectLst/>
              <a:ea typeface="Calibri"/>
              <a:cs typeface="Times New Roman"/>
            </a:endParaRPr>
          </a:p>
          <a:p>
            <a:pPr algn="ctr">
              <a:lnSpc>
                <a:spcPct val="107000"/>
              </a:lnSpc>
              <a:spcAft>
                <a:spcPts val="800"/>
              </a:spcAft>
            </a:pPr>
            <a:r>
              <a:rPr lang="nl-NL" sz="900" kern="100" dirty="0">
                <a:latin typeface="+mj-lt"/>
                <a:cs typeface="Times New Roman"/>
              </a:rPr>
              <a:t>Wij, partijen van de eerstelijnszorg, nemen de verantwoordelijkheid om de toegankelijkheid en continuïteit van eerstelijnszorg te waarborgen. Hierbij hebben we oog voor het behouden van de kwaliteit van de zorg. We werken krachtig samen aan het vernieuwen van de eerste lijn3 en versterken de organisatie ervan. Zodat de eerstelijnszorg in 2030 is gebaseerd op de principes van passende zorg, waarbij beschikbare capaciteit en middelen op de beste en meest doelmatige manier worden ingezet.  </a:t>
            </a:r>
          </a:p>
        </p:txBody>
      </p:sp>
      <p:sp>
        <p:nvSpPr>
          <p:cNvPr id="7" name="Afgeronde rechthoek 6"/>
          <p:cNvSpPr/>
          <p:nvPr/>
        </p:nvSpPr>
        <p:spPr>
          <a:xfrm>
            <a:off x="1502231" y="3195226"/>
            <a:ext cx="2381224" cy="3553918"/>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lnSpc>
                <a:spcPct val="107000"/>
              </a:lnSpc>
              <a:spcAft>
                <a:spcPts val="800"/>
              </a:spcAft>
            </a:pPr>
            <a:endParaRPr lang="nl-NL" sz="900" kern="1200" dirty="0">
              <a:solidFill>
                <a:srgbClr val="000000"/>
              </a:solidFill>
              <a:effectLst/>
              <a:ea typeface="Calibri" panose="020F0502020204030204" pitchFamily="34" charset="0"/>
              <a:cs typeface="Times New Roman" panose="02020603050405020304" pitchFamily="18" charset="0"/>
            </a:endParaRPr>
          </a:p>
          <a:p>
            <a:pPr algn="ctr">
              <a:lnSpc>
                <a:spcPct val="107000"/>
              </a:lnSpc>
              <a:spcAft>
                <a:spcPts val="800"/>
              </a:spcAft>
            </a:pPr>
            <a:endParaRPr lang="nl-NL" sz="900" dirty="0">
              <a:solidFill>
                <a:srgbClr val="000000"/>
              </a:solidFill>
              <a:ea typeface="Calibri" panose="020F0502020204030204" pitchFamily="34" charset="0"/>
              <a:cs typeface="Times New Roman" panose="02020603050405020304" pitchFamily="18" charset="0"/>
            </a:endParaRPr>
          </a:p>
          <a:p>
            <a:pPr algn="ctr">
              <a:lnSpc>
                <a:spcPct val="107000"/>
              </a:lnSpc>
              <a:spcAft>
                <a:spcPts val="800"/>
              </a:spcAft>
            </a:pPr>
            <a:r>
              <a:rPr lang="nl-NL" sz="900" b="1" kern="1200" dirty="0">
                <a:solidFill>
                  <a:srgbClr val="000000"/>
                </a:solidFill>
                <a:effectLst/>
                <a:ea typeface="Calibri" panose="020F0502020204030204" pitchFamily="34" charset="0"/>
                <a:cs typeface="Times New Roman" panose="02020603050405020304" pitchFamily="18" charset="0"/>
              </a:rPr>
              <a:t>Waarom (kernwaarden)</a:t>
            </a:r>
          </a:p>
          <a:p>
            <a:pPr>
              <a:lnSpc>
                <a:spcPct val="107000"/>
              </a:lnSpc>
              <a:spcAft>
                <a:spcPts val="800"/>
              </a:spcAft>
            </a:pPr>
            <a:r>
              <a:rPr lang="nl-NL" sz="900" kern="1200" dirty="0">
                <a:solidFill>
                  <a:srgbClr val="000000"/>
                </a:solidFill>
                <a:effectLst/>
                <a:ea typeface="Calibri" panose="020F0502020204030204" pitchFamily="34" charset="0"/>
                <a:cs typeface="Times New Roman" panose="02020603050405020304" pitchFamily="18" charset="0"/>
              </a:rPr>
              <a:t>Maatschappelijke ontwikkelingen zetten de eerste lijn onder druk. Als we niets doen, is de toegankelijkheid en continuïteit van de eerstelijnszorg in 2030 niet houdbaar.</a:t>
            </a:r>
            <a:r>
              <a:rPr lang="nl-NL" sz="900" dirty="0">
                <a:solidFill>
                  <a:srgbClr val="000000"/>
                </a:solidFill>
                <a:ea typeface="Calibri" panose="020F0502020204030204" pitchFamily="34" charset="0"/>
                <a:cs typeface="Times New Roman" panose="02020603050405020304" pitchFamily="18" charset="0"/>
              </a:rPr>
              <a:t> </a:t>
            </a:r>
            <a:r>
              <a:rPr lang="nl-NL" sz="900" kern="100" dirty="0">
                <a:effectLst/>
                <a:latin typeface="+mj-lt"/>
                <a:ea typeface="Calibri" panose="020F0502020204030204" pitchFamily="34" charset="0"/>
                <a:cs typeface="Times New Roman" panose="02020603050405020304" pitchFamily="18" charset="0"/>
              </a:rPr>
              <a:t>Kernwaarden van innovatieve en passende eerstelijnszorg zijn: </a:t>
            </a:r>
          </a:p>
          <a:p>
            <a:pPr marL="171450" indent="-171450">
              <a:spcAft>
                <a:spcPts val="800"/>
              </a:spcAft>
              <a:buFont typeface="Arial" panose="020B0604020202020204" pitchFamily="34" charset="0"/>
              <a:buChar char="•"/>
            </a:pPr>
            <a:r>
              <a:rPr lang="nl-NL" sz="900" kern="100" dirty="0">
                <a:effectLst/>
                <a:latin typeface="+mj-lt"/>
                <a:ea typeface="Calibri" panose="020F0502020204030204" pitchFamily="34" charset="0"/>
                <a:cs typeface="Times New Roman" panose="02020603050405020304" pitchFamily="18" charset="0"/>
              </a:rPr>
              <a:t>Laagdrempelig;</a:t>
            </a:r>
          </a:p>
          <a:p>
            <a:pPr marL="171450" indent="-171450">
              <a:spcAft>
                <a:spcPts val="800"/>
              </a:spcAft>
              <a:buFont typeface="Arial" panose="020B0604020202020204" pitchFamily="34" charset="0"/>
              <a:buChar char="•"/>
            </a:pPr>
            <a:r>
              <a:rPr lang="nl-NL" sz="900" kern="100" dirty="0">
                <a:effectLst/>
                <a:latin typeface="+mj-lt"/>
                <a:ea typeface="Calibri" panose="020F0502020204030204" pitchFamily="34" charset="0"/>
                <a:cs typeface="Times New Roman" panose="02020603050405020304" pitchFamily="18" charset="0"/>
              </a:rPr>
              <a:t>Generalistisch;</a:t>
            </a:r>
          </a:p>
          <a:p>
            <a:pPr marL="171450" indent="-171450">
              <a:spcAft>
                <a:spcPts val="800"/>
              </a:spcAft>
              <a:buFont typeface="Arial" panose="020B0604020202020204" pitchFamily="34" charset="0"/>
              <a:buChar char="•"/>
            </a:pPr>
            <a:r>
              <a:rPr lang="nl-NL" sz="900" kern="100" dirty="0">
                <a:effectLst/>
                <a:latin typeface="+mj-lt"/>
                <a:ea typeface="Calibri" panose="020F0502020204030204" pitchFamily="34" charset="0"/>
                <a:cs typeface="Times New Roman" panose="02020603050405020304" pitchFamily="18" charset="0"/>
              </a:rPr>
              <a:t>Integraal </a:t>
            </a:r>
          </a:p>
          <a:p>
            <a:pPr marL="171450" lvl="0" indent="-171450">
              <a:spcAft>
                <a:spcPts val="800"/>
              </a:spcAft>
              <a:buFont typeface="Arial" panose="020B0604020202020204" pitchFamily="34" charset="0"/>
              <a:buChar char="•"/>
            </a:pPr>
            <a:r>
              <a:rPr lang="nl-NL" sz="900" kern="100" dirty="0">
                <a:effectLst/>
                <a:latin typeface="+mj-lt"/>
                <a:ea typeface="Calibri" panose="020F0502020204030204" pitchFamily="34" charset="0"/>
                <a:cs typeface="Times New Roman" panose="02020603050405020304" pitchFamily="18" charset="0"/>
              </a:rPr>
              <a:t>Continu</a:t>
            </a:r>
          </a:p>
          <a:p>
            <a:pPr marL="171450" lvl="0" indent="-171450">
              <a:spcAft>
                <a:spcPts val="800"/>
              </a:spcAft>
              <a:buFont typeface="Arial" panose="020B0604020202020204" pitchFamily="34" charset="0"/>
              <a:buChar char="•"/>
            </a:pPr>
            <a:r>
              <a:rPr lang="nl-NL" sz="900" kern="100" dirty="0">
                <a:latin typeface="+mj-lt"/>
                <a:ea typeface="Calibri" panose="020F0502020204030204" pitchFamily="34" charset="0"/>
                <a:cs typeface="Times New Roman" panose="02020603050405020304" pitchFamily="18" charset="0"/>
              </a:rPr>
              <a:t>Persoonsgericht </a:t>
            </a:r>
          </a:p>
          <a:p>
            <a:pPr>
              <a:spcAft>
                <a:spcPts val="800"/>
              </a:spcAft>
            </a:pPr>
            <a:r>
              <a:rPr lang="nl-NL" sz="900" i="1" kern="1200" dirty="0">
                <a:solidFill>
                  <a:srgbClr val="000000"/>
                </a:solidFill>
                <a:effectLst/>
                <a:latin typeface="+mj-lt"/>
                <a:ea typeface="Calibri" panose="020F0502020204030204" pitchFamily="34" charset="0"/>
                <a:cs typeface="Times New Roman" panose="02020603050405020304" pitchFamily="18" charset="0"/>
              </a:rPr>
              <a:t>Zie volgende pagina</a:t>
            </a:r>
            <a:endParaRPr lang="nl-NL" sz="900" i="1" kern="100" dirty="0">
              <a:effectLst/>
              <a:latin typeface="+mj-lt"/>
              <a:ea typeface="Calibri" panose="020F0502020204030204" pitchFamily="34" charset="0"/>
              <a:cs typeface="Times New Roman" panose="02020603050405020304" pitchFamily="18" charset="0"/>
            </a:endParaRPr>
          </a:p>
          <a:p>
            <a:pPr marL="171450" lvl="0" indent="-171450">
              <a:spcAft>
                <a:spcPts val="800"/>
              </a:spcAft>
              <a:buFont typeface="Arial" panose="020B0604020202020204" pitchFamily="34" charset="0"/>
              <a:buChar char="•"/>
            </a:pPr>
            <a:endParaRPr lang="nl-NL" sz="900" kern="100" dirty="0">
              <a:effectLst/>
              <a:latin typeface="+mj-lt"/>
              <a:ea typeface="Calibri" panose="020F0502020204030204" pitchFamily="34" charset="0"/>
              <a:cs typeface="Times New Roman" panose="02020603050405020304" pitchFamily="18" charset="0"/>
            </a:endParaRPr>
          </a:p>
          <a:p>
            <a:pPr algn="ctr">
              <a:lnSpc>
                <a:spcPct val="107000"/>
              </a:lnSpc>
              <a:spcAft>
                <a:spcPts val="800"/>
              </a:spcAft>
            </a:pPr>
            <a:endParaRPr lang="nl-NL" sz="900" kern="100" dirty="0">
              <a:effectLst/>
              <a:ea typeface="Calibri" panose="020F0502020204030204" pitchFamily="34" charset="0"/>
              <a:cs typeface="Times New Roman" panose="02020603050405020304" pitchFamily="18" charset="0"/>
            </a:endParaRPr>
          </a:p>
        </p:txBody>
      </p:sp>
      <p:sp>
        <p:nvSpPr>
          <p:cNvPr id="8" name="Afgeronde rechthoek 7"/>
          <p:cNvSpPr/>
          <p:nvPr/>
        </p:nvSpPr>
        <p:spPr>
          <a:xfrm>
            <a:off x="4093549" y="3178042"/>
            <a:ext cx="4343896" cy="3588286"/>
          </a:xfrm>
          <a:prstGeom prst="roundRect">
            <a:avLst/>
          </a:prstGeom>
          <a:ln/>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lnSpc>
                <a:spcPct val="107000"/>
              </a:lnSpc>
              <a:spcAft>
                <a:spcPts val="800"/>
              </a:spcAft>
            </a:pPr>
            <a:r>
              <a:rPr lang="nl-NL" sz="900" b="1" kern="100" dirty="0">
                <a:effectLst/>
                <a:latin typeface="+mj-lt"/>
                <a:ea typeface="Calibri" panose="020F0502020204030204" pitchFamily="34" charset="0"/>
                <a:cs typeface="Times New Roman" panose="02020603050405020304" pitchFamily="18" charset="0"/>
              </a:rPr>
              <a:t>Hoe (</a:t>
            </a:r>
            <a:r>
              <a:rPr lang="nl-NL" sz="900" b="1" kern="100" dirty="0">
                <a:latin typeface="+mj-lt"/>
                <a:ea typeface="Calibri" panose="020F0502020204030204" pitchFamily="34" charset="0"/>
                <a:cs typeface="Times New Roman" panose="02020603050405020304" pitchFamily="18" charset="0"/>
              </a:rPr>
              <a:t>verander</a:t>
            </a:r>
            <a:r>
              <a:rPr lang="nl-NL" sz="900" b="1" kern="100" dirty="0">
                <a:effectLst/>
                <a:latin typeface="+mj-lt"/>
                <a:ea typeface="Calibri" panose="020F0502020204030204" pitchFamily="34" charset="0"/>
                <a:cs typeface="Times New Roman" panose="02020603050405020304" pitchFamily="18" charset="0"/>
              </a:rPr>
              <a:t>doelen) </a:t>
            </a:r>
          </a:p>
          <a:p>
            <a:pPr>
              <a:lnSpc>
                <a:spcPct val="107000"/>
              </a:lnSpc>
              <a:spcAft>
                <a:spcPts val="800"/>
              </a:spcAft>
            </a:pPr>
            <a:r>
              <a:rPr lang="nl-NL" sz="900" kern="100" dirty="0">
                <a:effectLst/>
                <a:latin typeface="+mj-lt"/>
                <a:ea typeface="Calibri"/>
                <a:cs typeface="Times New Roman"/>
              </a:rPr>
              <a:t>Om de toegankelijkheid en continuïteit van de eerstelijnszorg in de toekomst te waarborgen, zijn een aantal veranderingen no</a:t>
            </a:r>
            <a:r>
              <a:rPr lang="nl-NL" sz="900" kern="100" dirty="0">
                <a:solidFill>
                  <a:schemeClr val="tx1"/>
                </a:solidFill>
                <a:effectLst/>
                <a:latin typeface="+mj-lt"/>
                <a:ea typeface="Calibri"/>
                <a:cs typeface="Times New Roman"/>
              </a:rPr>
              <a:t>dig:</a:t>
            </a:r>
            <a:endParaRPr lang="nl-NL" sz="900" kern="100" dirty="0">
              <a:solidFill>
                <a:schemeClr val="tx1"/>
              </a:solidFill>
              <a:latin typeface="+mj-lt"/>
              <a:ea typeface="Calibri"/>
              <a:cs typeface="Times New Roman" panose="02020603050405020304" pitchFamily="18" charset="0"/>
            </a:endParaRPr>
          </a:p>
          <a:p>
            <a:pPr marL="228600" indent="-228600">
              <a:lnSpc>
                <a:spcPct val="107000"/>
              </a:lnSpc>
              <a:spcAft>
                <a:spcPts val="800"/>
              </a:spcAft>
              <a:buAutoNum type="arabicPeriod"/>
            </a:pPr>
            <a:r>
              <a:rPr lang="nl-NL" sz="900" kern="100" dirty="0">
                <a:solidFill>
                  <a:schemeClr val="tx1"/>
                </a:solidFill>
                <a:latin typeface="+mj-lt"/>
                <a:cs typeface="Times New Roman"/>
              </a:rPr>
              <a:t>Verminderen van ontstane druk op de eerstelijnszorg </a:t>
            </a:r>
            <a:endParaRPr lang="nl-NL" dirty="0">
              <a:solidFill>
                <a:schemeClr val="tx1"/>
              </a:solidFill>
            </a:endParaRPr>
          </a:p>
          <a:p>
            <a:pPr marL="228600" indent="-228600">
              <a:lnSpc>
                <a:spcPct val="107000"/>
              </a:lnSpc>
              <a:spcAft>
                <a:spcPts val="800"/>
              </a:spcAft>
              <a:buAutoNum type="arabicPeriod"/>
            </a:pPr>
            <a:r>
              <a:rPr lang="nl-NL" sz="900" kern="100" dirty="0">
                <a:effectLst/>
                <a:latin typeface="+mj-lt"/>
                <a:ea typeface="Calibri" panose="020F0502020204030204" pitchFamily="34" charset="0"/>
                <a:cs typeface="Times New Roman" panose="02020603050405020304" pitchFamily="18" charset="0"/>
              </a:rPr>
              <a:t>Patiënten beter voorbereiden en toeleiden naar de eerste lijn</a:t>
            </a:r>
          </a:p>
          <a:p>
            <a:pPr marL="228600" indent="-228600">
              <a:lnSpc>
                <a:spcPct val="107000"/>
              </a:lnSpc>
              <a:spcAft>
                <a:spcPts val="800"/>
              </a:spcAft>
              <a:buAutoNum type="arabicPeriod"/>
            </a:pPr>
            <a:r>
              <a:rPr lang="nl-NL" sz="900" kern="100" dirty="0">
                <a:latin typeface="+mj-lt"/>
                <a:ea typeface="Calibri" panose="020F0502020204030204" pitchFamily="34" charset="0"/>
                <a:cs typeface="Times New Roman" panose="02020603050405020304" pitchFamily="18" charset="0"/>
              </a:rPr>
              <a:t>Bieden van </a:t>
            </a:r>
            <a:r>
              <a:rPr lang="nl-NL" sz="900" kern="100" dirty="0">
                <a:effectLst/>
                <a:latin typeface="+mj-lt"/>
                <a:ea typeface="Calibri" panose="020F0502020204030204" pitchFamily="34" charset="0"/>
                <a:cs typeface="Times New Roman" panose="02020603050405020304" pitchFamily="18" charset="0"/>
              </a:rPr>
              <a:t>passende </a:t>
            </a:r>
            <a:r>
              <a:rPr lang="nl-NL" sz="900" kern="100" dirty="0">
                <a:latin typeface="+mj-lt"/>
                <a:ea typeface="Calibri" panose="020F0502020204030204" pitchFamily="34" charset="0"/>
                <a:cs typeface="Times New Roman" panose="02020603050405020304" pitchFamily="18" charset="0"/>
              </a:rPr>
              <a:t>eerstelijnszorg </a:t>
            </a:r>
            <a:r>
              <a:rPr lang="nl-NL" sz="900" kern="100" dirty="0">
                <a:effectLst/>
                <a:latin typeface="+mj-lt"/>
                <a:ea typeface="Calibri" panose="020F0502020204030204" pitchFamily="34" charset="0"/>
                <a:cs typeface="Times New Roman" panose="02020603050405020304" pitchFamily="18" charset="0"/>
              </a:rPr>
              <a:t>met focus op gezondheid en kwaliteit van leven, waar van meerwaarde digitaal ondersteund</a:t>
            </a:r>
          </a:p>
          <a:p>
            <a:pPr marL="228600" indent="-228600">
              <a:lnSpc>
                <a:spcPct val="107000"/>
              </a:lnSpc>
              <a:spcAft>
                <a:spcPts val="800"/>
              </a:spcAft>
              <a:buAutoNum type="arabicPeriod"/>
            </a:pPr>
            <a:r>
              <a:rPr lang="nl-NL" sz="900" kern="100" dirty="0">
                <a:effectLst/>
                <a:latin typeface="+mj-lt"/>
                <a:ea typeface="Calibri" panose="020F0502020204030204" pitchFamily="34" charset="0"/>
                <a:cs typeface="Times New Roman" panose="02020603050405020304" pitchFamily="18" charset="0"/>
              </a:rPr>
              <a:t>Beter benutten van de capaciteit in </a:t>
            </a:r>
            <a:r>
              <a:rPr lang="nl-NL" sz="900" kern="100" dirty="0">
                <a:latin typeface="+mj-lt"/>
                <a:ea typeface="Calibri" panose="020F0502020204030204" pitchFamily="34" charset="0"/>
                <a:cs typeface="Times New Roman" panose="02020603050405020304" pitchFamily="18" charset="0"/>
              </a:rPr>
              <a:t>de </a:t>
            </a:r>
            <a:r>
              <a:rPr lang="nl-NL" sz="900" kern="100" dirty="0">
                <a:effectLst/>
                <a:latin typeface="+mj-lt"/>
                <a:ea typeface="Calibri" panose="020F0502020204030204" pitchFamily="34" charset="0"/>
                <a:cs typeface="Times New Roman" panose="02020603050405020304" pitchFamily="18" charset="0"/>
              </a:rPr>
              <a:t>eerstelijnszorg en waar nodig taken anders organiseren</a:t>
            </a:r>
          </a:p>
          <a:p>
            <a:pPr marL="228600" indent="-228600">
              <a:lnSpc>
                <a:spcPct val="107000"/>
              </a:lnSpc>
              <a:spcAft>
                <a:spcPts val="800"/>
              </a:spcAft>
              <a:buAutoNum type="arabicPeriod"/>
            </a:pPr>
            <a:r>
              <a:rPr lang="nl-NL" sz="900" kern="100" dirty="0">
                <a:effectLst/>
                <a:latin typeface="+mj-lt"/>
                <a:ea typeface="Calibri" panose="020F0502020204030204" pitchFamily="34" charset="0"/>
                <a:cs typeface="Times New Roman" panose="02020603050405020304" pitchFamily="18" charset="0"/>
              </a:rPr>
              <a:t>Hechtere samenwerking realiseren tussen professionals in de wijk of dorp, zodat proactief ingespeeld kan worden op problemen in de wijk/het dorp.</a:t>
            </a:r>
            <a:endParaRPr lang="nl-NL" sz="900" kern="100" dirty="0">
              <a:latin typeface="+mj-lt"/>
              <a:ea typeface="Calibri" panose="020F0502020204030204" pitchFamily="34" charset="0"/>
              <a:cs typeface="Times New Roman" panose="02020603050405020304" pitchFamily="18" charset="0"/>
            </a:endParaRPr>
          </a:p>
          <a:p>
            <a:pPr marL="228600" indent="-228600">
              <a:lnSpc>
                <a:spcPct val="107000"/>
              </a:lnSpc>
              <a:spcAft>
                <a:spcPts val="800"/>
              </a:spcAft>
              <a:buAutoNum type="arabicPeriod"/>
            </a:pPr>
            <a:r>
              <a:rPr lang="nl-NL" sz="900" kern="100" dirty="0">
                <a:latin typeface="+mj-lt"/>
                <a:ea typeface="Calibri" panose="020F0502020204030204" pitchFamily="34" charset="0"/>
                <a:cs typeface="Times New Roman" panose="02020603050405020304" pitchFamily="18" charset="0"/>
              </a:rPr>
              <a:t>Goede aanspreekbaarheid van eerstelijnszorg in de regio + verbeteren van de samenwerking met sociaal domein, tweede- en derdelijnszorg en langdurige zorg + realiseren van een 24/7 infrastructuur voor de eerstelijnszorg voor crisissituaties</a:t>
            </a:r>
          </a:p>
          <a:p>
            <a:pPr>
              <a:lnSpc>
                <a:spcPct val="107000"/>
              </a:lnSpc>
              <a:spcAft>
                <a:spcPts val="800"/>
              </a:spcAft>
            </a:pPr>
            <a:r>
              <a:rPr lang="nl-NL" sz="900" i="1" kern="100" dirty="0">
                <a:effectLst/>
                <a:latin typeface="+mj-lt"/>
                <a:ea typeface="Calibri" panose="020F0502020204030204" pitchFamily="34" charset="0"/>
                <a:cs typeface="Times New Roman" panose="02020603050405020304" pitchFamily="18" charset="0"/>
              </a:rPr>
              <a:t>               Zie voor voorbeelden volgende pagina.</a:t>
            </a:r>
          </a:p>
        </p:txBody>
      </p:sp>
      <p:sp>
        <p:nvSpPr>
          <p:cNvPr id="9" name="Afgeronde rechthoek 8"/>
          <p:cNvSpPr/>
          <p:nvPr/>
        </p:nvSpPr>
        <p:spPr>
          <a:xfrm>
            <a:off x="8647539" y="3104553"/>
            <a:ext cx="2743273" cy="3661775"/>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endParaRPr lang="nl-NL" sz="900" dirty="0"/>
          </a:p>
          <a:p>
            <a:pPr algn="ctr"/>
            <a:endParaRPr lang="nl-NL" sz="900" dirty="0"/>
          </a:p>
          <a:p>
            <a:pPr algn="ctr"/>
            <a:endParaRPr lang="nl-NL" sz="900" dirty="0"/>
          </a:p>
          <a:p>
            <a:pPr algn="ctr"/>
            <a:endParaRPr lang="nl-NL" sz="900" dirty="0"/>
          </a:p>
          <a:p>
            <a:pPr algn="ctr"/>
            <a:r>
              <a:rPr lang="nl-NL" sz="900" b="1" dirty="0"/>
              <a:t>Wat en wie (beoogd effect) </a:t>
            </a:r>
          </a:p>
          <a:p>
            <a:pPr algn="ctr"/>
            <a:endParaRPr lang="nl-NL" sz="900" dirty="0"/>
          </a:p>
          <a:p>
            <a:r>
              <a:rPr lang="nl-NL" sz="900" dirty="0"/>
              <a:t>Wat bereiken we als de 6 doelen behaald worden en wat merken mensen in Nederland daarvan? We onderscheiden in onze visie hierbij de volgende doelgroepen: </a:t>
            </a:r>
            <a:br>
              <a:rPr lang="nl-NL" sz="900" dirty="0"/>
            </a:br>
            <a:endParaRPr lang="nl-NL" sz="900" dirty="0"/>
          </a:p>
          <a:p>
            <a:pPr marL="171450" indent="-171450">
              <a:buFont typeface="Arial" panose="020B0604020202020204" pitchFamily="34" charset="0"/>
              <a:buChar char="•"/>
            </a:pPr>
            <a:r>
              <a:rPr lang="nl-NL" sz="900" dirty="0"/>
              <a:t>Burgers</a:t>
            </a:r>
          </a:p>
          <a:p>
            <a:pPr marL="171450" indent="-171450">
              <a:buFont typeface="Arial" panose="020B0604020202020204" pitchFamily="34" charset="0"/>
              <a:buChar char="•"/>
            </a:pPr>
            <a:endParaRPr lang="nl-NL" sz="900" dirty="0"/>
          </a:p>
          <a:p>
            <a:pPr marL="171450" indent="-171450">
              <a:buFont typeface="Arial" panose="020B0604020202020204" pitchFamily="34" charset="0"/>
              <a:buChar char="•"/>
            </a:pPr>
            <a:r>
              <a:rPr lang="nl-NL" sz="900" dirty="0"/>
              <a:t>Professionals</a:t>
            </a:r>
          </a:p>
          <a:p>
            <a:endParaRPr lang="nl-NL" sz="900" dirty="0"/>
          </a:p>
          <a:p>
            <a:pPr marL="171450" indent="-171450">
              <a:buFont typeface="Arial" panose="020B0604020202020204" pitchFamily="34" charset="0"/>
              <a:buChar char="•"/>
            </a:pPr>
            <a:r>
              <a:rPr lang="nl-NL" sz="900" dirty="0"/>
              <a:t>Zorgverzekeraars</a:t>
            </a:r>
          </a:p>
          <a:p>
            <a:endParaRPr lang="nl-NL" sz="900" dirty="0"/>
          </a:p>
          <a:p>
            <a:pPr marL="171450" indent="-171450">
              <a:buFont typeface="Arial" panose="020B0604020202020204" pitchFamily="34" charset="0"/>
              <a:buChar char="•"/>
            </a:pPr>
            <a:r>
              <a:rPr lang="nl-NL" sz="900" dirty="0"/>
              <a:t>Gemeenten </a:t>
            </a:r>
          </a:p>
          <a:p>
            <a:endParaRPr lang="nl-NL" sz="900" dirty="0"/>
          </a:p>
          <a:p>
            <a:pPr marL="171450" indent="-171450">
              <a:buFont typeface="Arial" panose="020B0604020202020204" pitchFamily="34" charset="0"/>
              <a:buChar char="•"/>
            </a:pPr>
            <a:r>
              <a:rPr lang="nl-NL" sz="900" dirty="0"/>
              <a:t>De Rijksoverheid</a:t>
            </a:r>
          </a:p>
          <a:p>
            <a:pPr marL="171450" indent="-171450">
              <a:buFont typeface="Arial" panose="020B0604020202020204" pitchFamily="34" charset="0"/>
              <a:buChar char="•"/>
            </a:pPr>
            <a:endParaRPr lang="nl-NL" sz="900" dirty="0"/>
          </a:p>
          <a:p>
            <a:r>
              <a:rPr lang="nl-NL" sz="900" i="1" kern="1200" dirty="0">
                <a:solidFill>
                  <a:srgbClr val="000000"/>
                </a:solidFill>
                <a:effectLst/>
                <a:latin typeface="+mj-lt"/>
                <a:ea typeface="Calibri" panose="020F0502020204030204" pitchFamily="34" charset="0"/>
                <a:cs typeface="Times New Roman" panose="02020603050405020304" pitchFamily="18" charset="0"/>
              </a:rPr>
              <a:t>Zie volgende pagina</a:t>
            </a:r>
            <a:endParaRPr lang="nl-NL" sz="900" i="1" kern="100" dirty="0">
              <a:effectLst/>
              <a:latin typeface="+mj-lt"/>
              <a:ea typeface="Calibri" panose="020F0502020204030204" pitchFamily="34" charset="0"/>
              <a:cs typeface="Times New Roman" panose="02020603050405020304" pitchFamily="18" charset="0"/>
            </a:endParaRPr>
          </a:p>
          <a:p>
            <a:endParaRPr lang="nl-NL" sz="900" dirty="0"/>
          </a:p>
          <a:p>
            <a:pPr marL="171450" indent="-171450">
              <a:buFont typeface="Arial" panose="020B0604020202020204" pitchFamily="34" charset="0"/>
              <a:buChar char="•"/>
            </a:pPr>
            <a:endParaRPr lang="nl-NL" sz="900" dirty="0"/>
          </a:p>
          <a:p>
            <a:pPr marL="171450" indent="-171450">
              <a:buFont typeface="Arial" panose="020B0604020202020204" pitchFamily="34" charset="0"/>
              <a:buChar char="•"/>
            </a:pPr>
            <a:endParaRPr lang="nl-NL" sz="900" dirty="0"/>
          </a:p>
          <a:p>
            <a:endParaRPr lang="nl-NL" sz="900" dirty="0"/>
          </a:p>
        </p:txBody>
      </p:sp>
      <p:sp>
        <p:nvSpPr>
          <p:cNvPr id="3" name="Rechthoek: afgeronde hoeken 2">
            <a:extLst>
              <a:ext uri="{FF2B5EF4-FFF2-40B4-BE49-F238E27FC236}">
                <a16:creationId xmlns:a16="http://schemas.microsoft.com/office/drawing/2014/main" id="{4C31F8FB-36A0-EED5-C332-B1C3BC12C4AA}"/>
              </a:ext>
            </a:extLst>
          </p:cNvPr>
          <p:cNvSpPr/>
          <p:nvPr/>
        </p:nvSpPr>
        <p:spPr>
          <a:xfrm>
            <a:off x="1714500" y="2675144"/>
            <a:ext cx="10096500" cy="363393"/>
          </a:xfrm>
          <a:prstGeom prst="round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endParaRPr>
          </a:p>
          <a:p>
            <a:pPr algn="ctr"/>
            <a:endParaRPr lang="en-US" sz="900" dirty="0">
              <a:solidFill>
                <a:schemeClr val="tx1"/>
              </a:solidFill>
            </a:endParaRPr>
          </a:p>
          <a:p>
            <a:pPr algn="ctr"/>
            <a:r>
              <a:rPr lang="en-US" sz="900" b="1" dirty="0">
                <a:solidFill>
                  <a:schemeClr val="tx1"/>
                </a:solidFill>
              </a:rPr>
              <a:t>Strategie: </a:t>
            </a:r>
            <a:r>
              <a:rPr lang="nl-NL" sz="900" dirty="0">
                <a:solidFill>
                  <a:schemeClr val="tx1"/>
                </a:solidFill>
              </a:rPr>
              <a:t>De eerstelijnszorg vernieuwen en versterken aan de hand van de leidende principes van passende zorg</a:t>
            </a:r>
          </a:p>
          <a:p>
            <a:pPr algn="ctr"/>
            <a:endParaRPr lang="nl-NL" sz="900" dirty="0">
              <a:solidFill>
                <a:schemeClr val="tx1"/>
              </a:solidFill>
            </a:endParaRPr>
          </a:p>
          <a:p>
            <a:pPr algn="ctr"/>
            <a:endParaRPr lang="nl-NL" sz="1200" dirty="0" err="1">
              <a:solidFill>
                <a:schemeClr val="tx1"/>
              </a:solidFill>
            </a:endParaRPr>
          </a:p>
        </p:txBody>
      </p:sp>
    </p:spTree>
    <p:extLst>
      <p:ext uri="{BB962C8B-B14F-4D97-AF65-F5344CB8AC3E}">
        <p14:creationId xmlns:p14="http://schemas.microsoft.com/office/powerpoint/2010/main" val="12100276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fgeronde rechthoek 10"/>
          <p:cNvSpPr/>
          <p:nvPr/>
        </p:nvSpPr>
        <p:spPr>
          <a:xfrm>
            <a:off x="3464966" y="0"/>
            <a:ext cx="5352257" cy="6858000"/>
          </a:xfrm>
          <a:prstGeom prst="roundRect">
            <a:avLst/>
          </a:prstGeom>
          <a:ln/>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lvl="0" algn="ctr">
              <a:lnSpc>
                <a:spcPct val="107000"/>
              </a:lnSpc>
            </a:pPr>
            <a:endParaRPr lang="nl-NL" sz="800" b="1" kern="100" dirty="0">
              <a:latin typeface="Verdana" panose="020B0604030504040204" pitchFamily="34" charset="0"/>
              <a:ea typeface="Calibri" panose="020F0502020204030204" pitchFamily="34" charset="0"/>
              <a:cs typeface="Times New Roman" panose="02020603050405020304" pitchFamily="18" charset="0"/>
            </a:endParaRPr>
          </a:p>
          <a:p>
            <a:pPr lvl="0" algn="ctr">
              <a:lnSpc>
                <a:spcPct val="107000"/>
              </a:lnSpc>
            </a:pPr>
            <a:endParaRPr lang="nl-NL" sz="800" b="1" kern="100" dirty="0">
              <a:latin typeface="Verdana" panose="020B0604030504040204" pitchFamily="34" charset="0"/>
              <a:ea typeface="Calibri" panose="020F0502020204030204" pitchFamily="34" charset="0"/>
              <a:cs typeface="Times New Roman" panose="02020603050405020304" pitchFamily="18" charset="0"/>
            </a:endParaRPr>
          </a:p>
          <a:p>
            <a:pPr lvl="0" algn="ctr">
              <a:lnSpc>
                <a:spcPct val="107000"/>
              </a:lnSpc>
            </a:pPr>
            <a:endParaRPr lang="nl-NL" sz="800" b="1" kern="100" dirty="0">
              <a:latin typeface="Verdana" panose="020B0604030504040204" pitchFamily="34" charset="0"/>
              <a:ea typeface="Calibri" panose="020F0502020204030204" pitchFamily="34" charset="0"/>
              <a:cs typeface="Times New Roman" panose="02020603050405020304" pitchFamily="18" charset="0"/>
            </a:endParaRPr>
          </a:p>
          <a:p>
            <a:pPr lvl="0" algn="ctr">
              <a:lnSpc>
                <a:spcPct val="107000"/>
              </a:lnSpc>
            </a:pPr>
            <a:r>
              <a:rPr lang="nl-NL" sz="800" b="1" kern="100" dirty="0">
                <a:latin typeface="Verdana" panose="020B0604030504040204" pitchFamily="34" charset="0"/>
                <a:ea typeface="Calibri" panose="020F0502020204030204" pitchFamily="34" charset="0"/>
                <a:cs typeface="Times New Roman" panose="02020603050405020304" pitchFamily="18" charset="0"/>
              </a:rPr>
              <a:t>Hoe (aanpak) </a:t>
            </a:r>
          </a:p>
          <a:p>
            <a:pPr lvl="0" algn="ctr">
              <a:lnSpc>
                <a:spcPct val="107000"/>
              </a:lnSpc>
            </a:pPr>
            <a:endParaRPr lang="nl-NL" sz="800" kern="100" dirty="0">
              <a:latin typeface="Verdana" panose="020B0604030504040204" pitchFamily="34" charset="0"/>
              <a:ea typeface="Calibri" panose="020F0502020204030204" pitchFamily="34" charset="0"/>
              <a:cs typeface="Times New Roman" panose="02020603050405020304" pitchFamily="18" charset="0"/>
            </a:endParaRPr>
          </a:p>
          <a:p>
            <a:pPr lvl="0" algn="ctr">
              <a:lnSpc>
                <a:spcPct val="107000"/>
              </a:lnSpc>
            </a:pPr>
            <a:r>
              <a:rPr lang="nl-NL" sz="800" kern="100" dirty="0">
                <a:latin typeface="Verdana" panose="020B0604030504040204" pitchFamily="34" charset="0"/>
                <a:ea typeface="Calibri" panose="020F0502020204030204" pitchFamily="34" charset="0"/>
                <a:cs typeface="Times New Roman" panose="02020603050405020304" pitchFamily="18" charset="0"/>
              </a:rPr>
              <a:t>In onze visie beschrijven we een richting voor de aanpak op lokaal, regionaal en landelijk niveau. Hieronder een greep uit de speerpunten per veranderdoel.</a:t>
            </a:r>
            <a:br>
              <a:rPr lang="nl-NL" sz="800" kern="100" dirty="0">
                <a:latin typeface="Verdana" panose="020B0604030504040204" pitchFamily="34" charset="0"/>
                <a:ea typeface="Calibri" panose="020F0502020204030204" pitchFamily="34" charset="0"/>
                <a:cs typeface="Times New Roman" panose="02020603050405020304" pitchFamily="18" charset="0"/>
              </a:rPr>
            </a:br>
            <a:endParaRPr lang="nl-NL" sz="800" kern="100" dirty="0">
              <a:latin typeface="Verdana" panose="020B0604030504040204" pitchFamily="34" charset="0"/>
              <a:ea typeface="Calibri" panose="020F0502020204030204" pitchFamily="34" charset="0"/>
              <a:cs typeface="Times New Roman" panose="02020603050405020304" pitchFamily="18" charset="0"/>
            </a:endParaRPr>
          </a:p>
          <a:p>
            <a:pPr marL="228600" indent="-228600">
              <a:lnSpc>
                <a:spcPct val="107000"/>
              </a:lnSpc>
              <a:spcAft>
                <a:spcPts val="800"/>
              </a:spcAft>
              <a:buFont typeface="+mj-lt"/>
              <a:buAutoNum type="arabicPeriod"/>
            </a:pPr>
            <a:r>
              <a:rPr lang="nl-NL" sz="800" b="1" kern="100" dirty="0">
                <a:solidFill>
                  <a:schemeClr val="tx1"/>
                </a:solidFill>
                <a:latin typeface="+mj-lt"/>
                <a:cs typeface="Times New Roman"/>
              </a:rPr>
              <a:t>Verminderen van de ontstane druk op de eerstelijnszorg </a:t>
            </a:r>
            <a:br>
              <a:rPr lang="nl-NL" sz="800" b="1" kern="100" dirty="0">
                <a:solidFill>
                  <a:schemeClr val="tx1"/>
                </a:solidFill>
                <a:latin typeface="+mj-lt"/>
                <a:cs typeface="Times New Roman"/>
              </a:rPr>
            </a:br>
            <a:r>
              <a:rPr lang="nl-NL" sz="800" kern="100" dirty="0">
                <a:solidFill>
                  <a:schemeClr val="tx1"/>
                </a:solidFill>
                <a:latin typeface="+mj-lt"/>
                <a:cs typeface="Times New Roman"/>
              </a:rPr>
              <a:t>We dragen bij aan initiatieven die een gezondere en vitale samenleving en leefomgeving bevorderen. We stimuleren burgers om meer eigen verantwoordelijkheid, zelfmanagement en regie te nemen (waar mogelijk), bijv. met inzet van digitale hulpmiddelen, wijkgerichte preventie, ondersteuning en betrouwbare informatie.</a:t>
            </a:r>
          </a:p>
          <a:p>
            <a:pPr marL="228600" indent="-228600">
              <a:lnSpc>
                <a:spcPct val="107000"/>
              </a:lnSpc>
              <a:spcAft>
                <a:spcPts val="800"/>
              </a:spcAft>
              <a:buFont typeface="+mj-lt"/>
              <a:buAutoNum type="arabicPeriod"/>
            </a:pPr>
            <a:r>
              <a:rPr lang="nl-NL" sz="800" b="1" kern="100" dirty="0">
                <a:effectLst/>
                <a:latin typeface="+mj-lt"/>
                <a:ea typeface="Calibri" panose="020F0502020204030204" pitchFamily="34" charset="0"/>
                <a:cs typeface="Times New Roman" panose="02020603050405020304" pitchFamily="18" charset="0"/>
              </a:rPr>
              <a:t>Patiënten beter voorbereiden en toeleiden naar de eerste lijn</a:t>
            </a:r>
            <a:br>
              <a:rPr lang="nl-NL" sz="800" b="1" kern="100" dirty="0">
                <a:effectLst/>
                <a:latin typeface="+mj-lt"/>
                <a:ea typeface="Calibri" panose="020F0502020204030204" pitchFamily="34" charset="0"/>
                <a:cs typeface="Times New Roman" panose="02020603050405020304" pitchFamily="18" charset="0"/>
              </a:rPr>
            </a:br>
            <a:r>
              <a:rPr lang="nl-NL" sz="800" kern="100" dirty="0">
                <a:effectLst/>
                <a:latin typeface="+mj-lt"/>
                <a:ea typeface="Calibri" panose="020F0502020204030204" pitchFamily="34" charset="0"/>
                <a:cs typeface="Times New Roman" panose="02020603050405020304" pitchFamily="18" charset="0"/>
              </a:rPr>
              <a:t>We </a:t>
            </a:r>
            <a:r>
              <a:rPr lang="nl-NL" sz="800" kern="100" dirty="0">
                <a:latin typeface="+mj-lt"/>
                <a:ea typeface="Calibri" panose="020F0502020204030204" pitchFamily="34" charset="0"/>
                <a:cs typeface="Times New Roman" panose="02020603050405020304" pitchFamily="18" charset="0"/>
              </a:rPr>
              <a:t>verbeteren de toegang tot de eerste lijn door (digitale) vraagverheldering, met behulp van hulpmiddelen als Thuisarts.nl, en andere digitale tools. Voor burgers die geen gebruik kunnen maken van deze hulpmiddelen, blijft een alternatieve route beschikbaar. Daarnaast werken we aan het (digitaal) ontsluiten van betrouwbare informatie over de toegang tot en kwaliteit van zorg. </a:t>
            </a:r>
          </a:p>
          <a:p>
            <a:pPr marL="228600" indent="-228600">
              <a:lnSpc>
                <a:spcPct val="107000"/>
              </a:lnSpc>
              <a:spcAft>
                <a:spcPts val="800"/>
              </a:spcAft>
              <a:buFont typeface="+mj-lt"/>
              <a:buAutoNum type="arabicPeriod"/>
            </a:pPr>
            <a:r>
              <a:rPr lang="nl-NL" sz="800" b="1" kern="100" dirty="0">
                <a:latin typeface="+mj-lt"/>
                <a:ea typeface="Calibri" panose="020F0502020204030204" pitchFamily="34" charset="0"/>
                <a:cs typeface="Times New Roman" panose="02020603050405020304" pitchFamily="18" charset="0"/>
              </a:rPr>
              <a:t>Bieden van </a:t>
            </a:r>
            <a:r>
              <a:rPr lang="nl-NL" sz="800" b="1" kern="100" dirty="0">
                <a:effectLst/>
                <a:latin typeface="+mj-lt"/>
                <a:ea typeface="Calibri" panose="020F0502020204030204" pitchFamily="34" charset="0"/>
                <a:cs typeface="Times New Roman" panose="02020603050405020304" pitchFamily="18" charset="0"/>
              </a:rPr>
              <a:t>passende </a:t>
            </a:r>
            <a:r>
              <a:rPr lang="nl-NL" sz="800" b="1" kern="100" dirty="0">
                <a:latin typeface="+mj-lt"/>
                <a:ea typeface="Calibri" panose="020F0502020204030204" pitchFamily="34" charset="0"/>
                <a:cs typeface="Times New Roman" panose="02020603050405020304" pitchFamily="18" charset="0"/>
              </a:rPr>
              <a:t>eerstelijnszorg </a:t>
            </a:r>
            <a:r>
              <a:rPr lang="nl-NL" sz="800" b="1" kern="100" dirty="0">
                <a:effectLst/>
                <a:latin typeface="+mj-lt"/>
                <a:ea typeface="Calibri" panose="020F0502020204030204" pitchFamily="34" charset="0"/>
                <a:cs typeface="Times New Roman" panose="02020603050405020304" pitchFamily="18" charset="0"/>
              </a:rPr>
              <a:t>met focus op gezondheid en kwaliteit van leven, waar van meerwaarde digitaal ondersteund</a:t>
            </a:r>
            <a:br>
              <a:rPr lang="nl-NL" sz="800" kern="100" dirty="0">
                <a:effectLst/>
                <a:latin typeface="+mj-lt"/>
                <a:ea typeface="Calibri" panose="020F0502020204030204" pitchFamily="34" charset="0"/>
                <a:cs typeface="Times New Roman" panose="02020603050405020304" pitchFamily="18" charset="0"/>
              </a:rPr>
            </a:br>
            <a:r>
              <a:rPr lang="nl-NL" sz="800" kern="100" dirty="0">
                <a:latin typeface="+mj-lt"/>
                <a:ea typeface="Calibri" panose="020F0502020204030204" pitchFamily="34" charset="0"/>
                <a:cs typeface="Times New Roman" panose="02020603050405020304" pitchFamily="18" charset="0"/>
              </a:rPr>
              <a:t>Patiënt</a:t>
            </a:r>
            <a:r>
              <a:rPr lang="nl-NL" sz="800" kern="100" dirty="0">
                <a:effectLst/>
                <a:latin typeface="+mj-lt"/>
                <a:ea typeface="Calibri" panose="020F0502020204030204" pitchFamily="34" charset="0"/>
                <a:cs typeface="Times New Roman" panose="02020603050405020304" pitchFamily="18" charset="0"/>
              </a:rPr>
              <a:t> en zorgverlener nemen samen beslissingen over de benodigde zorg, waarbij de focus ligt op gezondheid en wat iemand wel kan. B</a:t>
            </a:r>
            <a:r>
              <a:rPr lang="nl-NL" sz="800" kern="100" dirty="0">
                <a:latin typeface="+mj-lt"/>
                <a:ea typeface="Calibri" panose="020F0502020204030204" pitchFamily="34" charset="0"/>
                <a:cs typeface="Times New Roman" panose="02020603050405020304" pitchFamily="18" charset="0"/>
              </a:rPr>
              <a:t>ij complexe en langdurige zorgvragen wordt proactieve zorgplanning ingezet. We streven digitale en hybride zorg na, mits passend bij de zorgvraag en de toegevoegde waarde bewezen is. </a:t>
            </a:r>
            <a:endParaRPr lang="nl-NL" sz="800" kern="100" dirty="0">
              <a:effectLst/>
              <a:latin typeface="+mj-lt"/>
              <a:ea typeface="Calibri" panose="020F0502020204030204" pitchFamily="34" charset="0"/>
              <a:cs typeface="Times New Roman" panose="02020603050405020304" pitchFamily="18" charset="0"/>
            </a:endParaRPr>
          </a:p>
          <a:p>
            <a:pPr marL="228600" indent="-228600">
              <a:lnSpc>
                <a:spcPct val="107000"/>
              </a:lnSpc>
              <a:spcAft>
                <a:spcPts val="800"/>
              </a:spcAft>
              <a:buFont typeface="+mj-lt"/>
              <a:buAutoNum type="arabicPeriod"/>
            </a:pPr>
            <a:r>
              <a:rPr lang="nl-NL" sz="800" b="1" kern="100" dirty="0">
                <a:effectLst/>
                <a:latin typeface="+mj-lt"/>
                <a:ea typeface="Calibri" panose="020F0502020204030204" pitchFamily="34" charset="0"/>
                <a:cs typeface="Times New Roman" panose="02020603050405020304" pitchFamily="18" charset="0"/>
              </a:rPr>
              <a:t>Beter benutten van de capaciteit in eerste lijn en waar nodig taken anders organiseren</a:t>
            </a:r>
            <a:br>
              <a:rPr lang="nl-NL" sz="800" b="1" kern="100" dirty="0">
                <a:effectLst/>
                <a:latin typeface="+mj-lt"/>
                <a:ea typeface="Calibri" panose="020F0502020204030204" pitchFamily="34" charset="0"/>
                <a:cs typeface="Times New Roman" panose="02020603050405020304" pitchFamily="18" charset="0"/>
              </a:rPr>
            </a:br>
            <a:r>
              <a:rPr lang="nl-NL" sz="800" kern="100" dirty="0">
                <a:effectLst/>
                <a:latin typeface="+mj-lt"/>
                <a:ea typeface="Calibri" panose="020F0502020204030204" pitchFamily="34" charset="0"/>
                <a:cs typeface="Times New Roman" panose="02020603050405020304" pitchFamily="18" charset="0"/>
              </a:rPr>
              <a:t>We zetten landelijk en regionaal in op arbeidsmarktbeleid, opleiding, behoud en verminderen van de uitstroom uit de zorg. Daarnaast zetten we in op hybride zorg, het anders organiseren van zorgtaken en doorverwijzingen. </a:t>
            </a:r>
            <a:r>
              <a:rPr lang="nl-NL" sz="800" kern="100" dirty="0">
                <a:latin typeface="+mj-lt"/>
                <a:ea typeface="Calibri" panose="020F0502020204030204" pitchFamily="34" charset="0"/>
                <a:cs typeface="Times New Roman" panose="02020603050405020304" pitchFamily="18" charset="0"/>
              </a:rPr>
              <a:t>We zetten in op </a:t>
            </a:r>
            <a:r>
              <a:rPr lang="nl-NL" sz="800" kern="100" dirty="0">
                <a:effectLst/>
                <a:latin typeface="+mj-lt"/>
                <a:ea typeface="Calibri" panose="020F0502020204030204" pitchFamily="34" charset="0"/>
                <a:cs typeface="Times New Roman" panose="02020603050405020304" pitchFamily="18" charset="0"/>
              </a:rPr>
              <a:t>het beter verdelen van de werklast en maken afspraken over regelruimte voor zorgprofessionals. </a:t>
            </a:r>
          </a:p>
          <a:p>
            <a:pPr marL="228600" indent="-228600">
              <a:lnSpc>
                <a:spcPct val="107000"/>
              </a:lnSpc>
              <a:spcAft>
                <a:spcPts val="800"/>
              </a:spcAft>
              <a:buFont typeface="+mj-lt"/>
              <a:buAutoNum type="arabicPeriod"/>
            </a:pPr>
            <a:r>
              <a:rPr lang="nl-NL" sz="800" b="1" kern="100" dirty="0">
                <a:effectLst/>
                <a:latin typeface="+mj-lt"/>
                <a:ea typeface="Calibri" panose="020F0502020204030204" pitchFamily="34" charset="0"/>
                <a:cs typeface="Times New Roman" panose="02020603050405020304" pitchFamily="18" charset="0"/>
              </a:rPr>
              <a:t>Hechtere samenwerking realiseren tussen professionals in de wijk of dorp, zodat proactief ingespeeld kan worden op problemen in de wijk/het dorp </a:t>
            </a:r>
            <a:br>
              <a:rPr lang="nl-NL" sz="800" b="1" kern="100" dirty="0">
                <a:effectLst/>
                <a:latin typeface="+mj-lt"/>
                <a:ea typeface="Calibri" panose="020F0502020204030204" pitchFamily="34" charset="0"/>
                <a:cs typeface="Times New Roman" panose="02020603050405020304" pitchFamily="18" charset="0"/>
              </a:rPr>
            </a:br>
            <a:r>
              <a:rPr lang="nl-NL" sz="800" kern="100" dirty="0">
                <a:effectLst/>
                <a:latin typeface="+mj-lt"/>
                <a:ea typeface="Calibri" panose="020F0502020204030204" pitchFamily="34" charset="0"/>
                <a:cs typeface="Times New Roman" panose="02020603050405020304" pitchFamily="18" charset="0"/>
              </a:rPr>
              <a:t>In 2030 werken professionals in de wijk of in het dorp in hechte wijkverbanden samen. Kernspelers in de wijk hebben korte lijnen en kennen elkaar</a:t>
            </a:r>
            <a:r>
              <a:rPr lang="nl-NL" sz="800" kern="100" dirty="0">
                <a:latin typeface="+mj-lt"/>
                <a:ea typeface="Calibri" panose="020F0502020204030204" pitchFamily="34" charset="0"/>
                <a:cs typeface="Times New Roman" panose="02020603050405020304" pitchFamily="18" charset="0"/>
              </a:rPr>
              <a:t>. Ze</a:t>
            </a:r>
            <a:r>
              <a:rPr lang="nl-NL" sz="800" kern="100" dirty="0">
                <a:effectLst/>
                <a:latin typeface="+mj-lt"/>
                <a:ea typeface="Calibri" panose="020F0502020204030204" pitchFamily="34" charset="0"/>
                <a:cs typeface="Times New Roman" panose="02020603050405020304" pitchFamily="18" charset="0"/>
              </a:rPr>
              <a:t> kunnen inspelen op de specifieke behoefte van burgers en samen werken aan vernieuwing en preventie. </a:t>
            </a:r>
          </a:p>
          <a:p>
            <a:pPr marL="228600" indent="-228600">
              <a:lnSpc>
                <a:spcPct val="107000"/>
              </a:lnSpc>
              <a:spcAft>
                <a:spcPts val="800"/>
              </a:spcAft>
              <a:buFont typeface="+mj-lt"/>
              <a:buAutoNum type="arabicPeriod"/>
            </a:pPr>
            <a:r>
              <a:rPr lang="nl-NL" sz="800" b="1" kern="100" dirty="0">
                <a:latin typeface="+mj-lt"/>
                <a:ea typeface="Calibri" panose="020F0502020204030204" pitchFamily="34" charset="0"/>
                <a:cs typeface="Times New Roman" panose="02020603050405020304" pitchFamily="18" charset="0"/>
              </a:rPr>
              <a:t>Goede aanspreekbaarheid van eerstelijnszorg in de regio + verbeteren van de samenwerking met sociaal domein, tweede- en derdelijnszorg en langdurige zorg + realiseren van een 24/7 infrastructuur voor de eerstelijnszorg voor crisissituaties</a:t>
            </a:r>
            <a:br>
              <a:rPr lang="nl-NL" sz="800" b="1" kern="100" dirty="0">
                <a:latin typeface="+mj-lt"/>
                <a:ea typeface="Calibri" panose="020F0502020204030204" pitchFamily="34" charset="0"/>
                <a:cs typeface="Times New Roman" panose="02020603050405020304" pitchFamily="18" charset="0"/>
              </a:rPr>
            </a:br>
            <a:r>
              <a:rPr lang="nl-NL" sz="800" kern="100" dirty="0">
                <a:latin typeface="+mj-lt"/>
                <a:ea typeface="Calibri" panose="020F0502020204030204" pitchFamily="34" charset="0"/>
                <a:cs typeface="Times New Roman" panose="02020603050405020304" pitchFamily="18" charset="0"/>
              </a:rPr>
              <a:t>In 2030 is in elke regio een eerstelijnssamenwerkingsverband actief, dat de diverse disciplines van de eerstelijnszorg vertegenwoordigt en ontzorgt. Het samenwerkingsverband maakt in de regio dekkende afspraken over organisatie (transmurale) samenwerking en zorgcoördinatie tussen sociaal domein, eerste- tweede- en derdelijnszorg. Het eerstelijns samenwerkingsverband kan met mandaat en draagvlak vanuit de respectievelijke achterban optreden en wordt door professionals gezien als hun vertegenwoordiger. </a:t>
            </a:r>
          </a:p>
          <a:p>
            <a:pPr marL="228600" indent="-228600">
              <a:lnSpc>
                <a:spcPct val="107000"/>
              </a:lnSpc>
              <a:spcAft>
                <a:spcPts val="800"/>
              </a:spcAft>
              <a:buFont typeface="+mj-lt"/>
              <a:buAutoNum type="arabicPeriod"/>
            </a:pPr>
            <a:endParaRPr lang="nl-NL" sz="800" kern="100" dirty="0">
              <a:effectLst/>
              <a:latin typeface="+mj-lt"/>
              <a:ea typeface="Calibri" panose="020F0502020204030204" pitchFamily="34" charset="0"/>
              <a:cs typeface="Times New Roman" panose="02020603050405020304" pitchFamily="18" charset="0"/>
            </a:endParaRPr>
          </a:p>
          <a:p>
            <a:pPr>
              <a:lnSpc>
                <a:spcPct val="107000"/>
              </a:lnSpc>
              <a:spcAft>
                <a:spcPts val="800"/>
              </a:spcAft>
            </a:pPr>
            <a:r>
              <a:rPr lang="nl-NL" sz="700" dirty="0">
                <a:latin typeface="Calibri" panose="020F0502020204030204" pitchFamily="34" charset="0"/>
                <a:ea typeface="Calibri" panose="020F0502020204030204" pitchFamily="34" charset="0"/>
                <a:cs typeface="Times New Roman" panose="02020603050405020304" pitchFamily="18" charset="0"/>
              </a:rPr>
              <a:t> </a:t>
            </a:r>
          </a:p>
        </p:txBody>
      </p:sp>
      <p:sp>
        <p:nvSpPr>
          <p:cNvPr id="13" name="Trapezium 12">
            <a:extLst>
              <a:ext uri="{FF2B5EF4-FFF2-40B4-BE49-F238E27FC236}">
                <a16:creationId xmlns:a16="http://schemas.microsoft.com/office/drawing/2014/main" id="{6D466788-C44A-4378-90A9-D2AA88D6BDC7}"/>
              </a:ext>
            </a:extLst>
          </p:cNvPr>
          <p:cNvSpPr/>
          <p:nvPr/>
        </p:nvSpPr>
        <p:spPr>
          <a:xfrm>
            <a:off x="994299" y="1313895"/>
            <a:ext cx="1405485" cy="996202"/>
          </a:xfrm>
          <a:prstGeom prst="trapezoid">
            <a:avLst/>
          </a:prstGeom>
          <a:ln cap="rnd"/>
          <a:effectLst>
            <a:softEdge rad="647700"/>
          </a:effectLst>
        </p:spPr>
        <p:style>
          <a:lnRef idx="2">
            <a:schemeClr val="accent1"/>
          </a:lnRef>
          <a:fillRef idx="1">
            <a:schemeClr val="lt1"/>
          </a:fillRef>
          <a:effectRef idx="0">
            <a:schemeClr val="accent1"/>
          </a:effectRef>
          <a:fontRef idx="minor">
            <a:schemeClr val="dk1"/>
          </a:fontRef>
        </p:style>
        <p:txBody>
          <a:bodyPr rtlCol="0" anchor="ctr"/>
          <a:lstStyle/>
          <a:p>
            <a:pPr algn="ctr"/>
            <a:endParaRPr lang="nl-NL" sz="1200" err="1">
              <a:solidFill>
                <a:schemeClr val="tx1"/>
              </a:solidFill>
            </a:endParaRPr>
          </a:p>
        </p:txBody>
      </p:sp>
      <p:sp>
        <p:nvSpPr>
          <p:cNvPr id="14" name="Afgeronde rechthoek 10">
            <a:extLst>
              <a:ext uri="{FF2B5EF4-FFF2-40B4-BE49-F238E27FC236}">
                <a16:creationId xmlns:a16="http://schemas.microsoft.com/office/drawing/2014/main" id="{8E7C5700-9EDB-4775-BD53-D49A23DED349}"/>
              </a:ext>
            </a:extLst>
          </p:cNvPr>
          <p:cNvSpPr/>
          <p:nvPr/>
        </p:nvSpPr>
        <p:spPr>
          <a:xfrm>
            <a:off x="8817223" y="246223"/>
            <a:ext cx="3240000" cy="6611777"/>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lvl="0" algn="ctr"/>
            <a:r>
              <a:rPr lang="nl-NL" sz="800" b="1" dirty="0">
                <a:effectLst/>
                <a:latin typeface="+mj-lt"/>
                <a:ea typeface="Calibri" panose="020F0502020204030204" pitchFamily="34" charset="0"/>
                <a:cs typeface="Times New Roman" panose="02020603050405020304" pitchFamily="18" charset="0"/>
              </a:rPr>
              <a:t>Wat en wie (uitwerking)</a:t>
            </a:r>
          </a:p>
          <a:p>
            <a:pPr lvl="0"/>
            <a:endParaRPr lang="nl-NL" sz="800" b="1" dirty="0">
              <a:effectLst/>
              <a:latin typeface="+mj-lt"/>
              <a:ea typeface="Calibri" panose="020F0502020204030204" pitchFamily="34" charset="0"/>
              <a:cs typeface="Times New Roman" panose="02020603050405020304" pitchFamily="18" charset="0"/>
            </a:endParaRPr>
          </a:p>
          <a:p>
            <a:pPr algn="ctr"/>
            <a:r>
              <a:rPr lang="nl-NL" sz="800" dirty="0"/>
              <a:t>We geven hieronder de beoogde situatie per doelgroep aan.</a:t>
            </a:r>
          </a:p>
          <a:p>
            <a:r>
              <a:rPr lang="nl-NL" sz="800" b="1" dirty="0"/>
              <a:t>Burgers</a:t>
            </a:r>
          </a:p>
          <a:p>
            <a:pPr marL="171450" indent="-171450">
              <a:buFont typeface="Arial" panose="020B0604020202020204" pitchFamily="34" charset="0"/>
              <a:buChar char="•"/>
            </a:pPr>
            <a:r>
              <a:rPr lang="nl-NL" sz="800" dirty="0"/>
              <a:t>Worden betrokken bij de doorontwikkeling van de eerstelijnszorg. </a:t>
            </a:r>
          </a:p>
          <a:p>
            <a:pPr marL="171450" indent="-171450">
              <a:buFont typeface="Arial" panose="020B0604020202020204" pitchFamily="34" charset="0"/>
              <a:buChar char="•"/>
            </a:pPr>
            <a:r>
              <a:rPr lang="nl-NL" sz="800" dirty="0"/>
              <a:t>Worden (waar mogelijk) gestimuleerd tot meer eigen verantwoordelijkheid voor hun gezondheid, meer regie en zelfmanagement. </a:t>
            </a:r>
          </a:p>
          <a:p>
            <a:pPr marL="171450" indent="-171450">
              <a:buFont typeface="Arial" panose="020B0604020202020204" pitchFamily="34" charset="0"/>
              <a:buChar char="•"/>
            </a:pPr>
            <a:endParaRPr lang="nl-NL" sz="800" b="1" dirty="0"/>
          </a:p>
          <a:p>
            <a:r>
              <a:rPr lang="nl-NL" sz="800" b="1" dirty="0"/>
              <a:t>Professionals</a:t>
            </a:r>
          </a:p>
          <a:p>
            <a:pPr marL="171450" indent="-171450">
              <a:buFont typeface="Arial" panose="020B0604020202020204" pitchFamily="34" charset="0"/>
              <a:buChar char="•"/>
            </a:pPr>
            <a:r>
              <a:rPr lang="nl-NL" sz="800" dirty="0"/>
              <a:t>Leveren een bijdrage aan de benodigde vernieuwing.</a:t>
            </a:r>
          </a:p>
          <a:p>
            <a:pPr marL="171450" indent="-171450">
              <a:buFont typeface="Arial" panose="020B0604020202020204" pitchFamily="34" charset="0"/>
              <a:buChar char="•"/>
            </a:pPr>
            <a:r>
              <a:rPr lang="nl-NL" sz="800" dirty="0"/>
              <a:t>Zijn in staat om (discipline overstijgend) samen te werken en de schaarse capaciteit te verdelen.</a:t>
            </a:r>
          </a:p>
          <a:p>
            <a:pPr marL="171450" indent="-171450">
              <a:buFont typeface="Arial" panose="020B0604020202020204" pitchFamily="34" charset="0"/>
              <a:buChar char="•"/>
            </a:pPr>
            <a:r>
              <a:rPr lang="nl-NL" sz="800" dirty="0"/>
              <a:t>Kunnen als vertegenwoordiger van een eerstelijnsdiscipline volwaardig participeren in regionale structuren.</a:t>
            </a:r>
          </a:p>
          <a:p>
            <a:endParaRPr lang="nl-NL" sz="800" dirty="0"/>
          </a:p>
          <a:p>
            <a:r>
              <a:rPr lang="nl-NL" sz="800" b="1" dirty="0"/>
              <a:t>Zorgverzekeraars</a:t>
            </a:r>
          </a:p>
          <a:p>
            <a:pPr marL="171450" indent="-171450">
              <a:buFont typeface="Arial" panose="020B0604020202020204" pitchFamily="34" charset="0"/>
              <a:buChar char="•"/>
            </a:pPr>
            <a:r>
              <a:rPr lang="nl-NL" sz="800" dirty="0"/>
              <a:t>Handelen gelijkgericht bij de implementatie van de visie op wijk- en regioniveau.</a:t>
            </a:r>
          </a:p>
          <a:p>
            <a:pPr marL="171450" indent="-171450">
              <a:buFont typeface="Arial" panose="020B0604020202020204" pitchFamily="34" charset="0"/>
              <a:buChar char="•"/>
            </a:pPr>
            <a:r>
              <a:rPr lang="nl-NL" sz="800" dirty="0"/>
              <a:t>Zullen, afhankelijk van de gekozen vorm van de samenwerking, daarop aansluiten met passende (volgende of gelijkgerichte) contractering van het regionaal eerstelijnssamenwerkingsverband. </a:t>
            </a:r>
          </a:p>
          <a:p>
            <a:pPr marL="171450" indent="-171450">
              <a:buFont typeface="Arial" panose="020B0604020202020204" pitchFamily="34" charset="0"/>
              <a:buChar char="•"/>
            </a:pPr>
            <a:r>
              <a:rPr lang="nl-NL" sz="800" dirty="0"/>
              <a:t>Waar van toepassing vertalen ze de regionale afspraken door in de individuele contractering van zorgaanbieders.</a:t>
            </a:r>
          </a:p>
          <a:p>
            <a:pPr marL="171450" indent="-171450">
              <a:buFont typeface="Arial" panose="020B0604020202020204" pitchFamily="34" charset="0"/>
              <a:buChar char="•"/>
            </a:pPr>
            <a:r>
              <a:rPr lang="nl-NL" sz="800" dirty="0"/>
              <a:t>Handelen met het belang van patiënten voorop, vanuit principes van gelijkwaardigheid, continuïteit en vertrouwen.</a:t>
            </a:r>
          </a:p>
          <a:p>
            <a:pPr marL="171450" indent="-171450">
              <a:buFont typeface="Arial" panose="020B0604020202020204" pitchFamily="34" charset="0"/>
              <a:buChar char="•"/>
            </a:pPr>
            <a:endParaRPr lang="nl-NL" sz="800" b="1" dirty="0"/>
          </a:p>
          <a:p>
            <a:r>
              <a:rPr lang="nl-NL" sz="800" b="1" dirty="0"/>
              <a:t>Zorgaanbieders</a:t>
            </a:r>
          </a:p>
          <a:p>
            <a:pPr marL="171450" indent="-171450">
              <a:buFont typeface="Arial" panose="020B0604020202020204" pitchFamily="34" charset="0"/>
              <a:buChar char="•"/>
            </a:pPr>
            <a:r>
              <a:rPr lang="nl-NL" sz="800" dirty="0"/>
              <a:t>Handelen gelijkgericht bij de implementatie van de visie op wijk- en regioniveau.</a:t>
            </a:r>
          </a:p>
          <a:p>
            <a:endParaRPr lang="nl-NL" sz="800" b="1" dirty="0"/>
          </a:p>
          <a:p>
            <a:r>
              <a:rPr lang="nl-NL" sz="800" b="1" dirty="0"/>
              <a:t>Gemeenten</a:t>
            </a:r>
          </a:p>
          <a:p>
            <a:pPr marL="171450" indent="-171450">
              <a:buFont typeface="Arial" panose="020B0604020202020204" pitchFamily="34" charset="0"/>
              <a:buChar char="•"/>
            </a:pPr>
            <a:r>
              <a:rPr lang="nl-NL" sz="800" dirty="0"/>
              <a:t>Gemeenten zijn op regionaal niveau een overlegpartner voor de regionale structuren.</a:t>
            </a:r>
          </a:p>
          <a:p>
            <a:pPr marL="171450" indent="-171450">
              <a:buFont typeface="Arial" panose="020B0604020202020204" pitchFamily="34" charset="0"/>
              <a:buChar char="•"/>
            </a:pPr>
            <a:r>
              <a:rPr lang="nl-NL" sz="800" dirty="0"/>
              <a:t>Op lokaal niveau is de sociaal domein professional, waaronder sociaal werk overlegpartner en deze maakt deel uit van de lokale structuren.</a:t>
            </a:r>
          </a:p>
          <a:p>
            <a:endParaRPr lang="nl-NL" sz="800" b="1" dirty="0"/>
          </a:p>
          <a:p>
            <a:r>
              <a:rPr lang="nl-NL" sz="800" b="1" dirty="0"/>
              <a:t>De Rijksoverheid</a:t>
            </a:r>
          </a:p>
          <a:p>
            <a:pPr marL="171450" indent="-171450">
              <a:buFont typeface="Arial" panose="020B0604020202020204" pitchFamily="34" charset="0"/>
              <a:buChar char="•"/>
            </a:pPr>
            <a:r>
              <a:rPr lang="nl-NL" sz="800" dirty="0"/>
              <a:t>Biedt in samenspraak met zorgverzekeraars en gemeenten passende kaders om deze beweging te maken, zowel landelijk, regionaal als lokaal. </a:t>
            </a:r>
          </a:p>
          <a:p>
            <a:pPr algn="ctr"/>
            <a:endParaRPr lang="nl-NL" sz="800" dirty="0"/>
          </a:p>
          <a:p>
            <a:endParaRPr lang="nl-NL" sz="800" dirty="0"/>
          </a:p>
        </p:txBody>
      </p:sp>
      <p:sp>
        <p:nvSpPr>
          <p:cNvPr id="15" name="Afgeronde rechthoek 10">
            <a:extLst>
              <a:ext uri="{FF2B5EF4-FFF2-40B4-BE49-F238E27FC236}">
                <a16:creationId xmlns:a16="http://schemas.microsoft.com/office/drawing/2014/main" id="{C5F469CE-507B-4081-8E98-21F4828882BA}"/>
              </a:ext>
            </a:extLst>
          </p:cNvPr>
          <p:cNvSpPr/>
          <p:nvPr/>
        </p:nvSpPr>
        <p:spPr>
          <a:xfrm>
            <a:off x="376782" y="674848"/>
            <a:ext cx="2883738" cy="6056945"/>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lvl="0"/>
            <a:endParaRPr lang="nl-NL" sz="800" b="1" dirty="0"/>
          </a:p>
          <a:p>
            <a:pPr lvl="0"/>
            <a:endParaRPr lang="nl-NL" sz="800" b="1" dirty="0"/>
          </a:p>
          <a:p>
            <a:pPr lvl="0"/>
            <a:endParaRPr lang="nl-NL" sz="800" b="1" dirty="0"/>
          </a:p>
          <a:p>
            <a:pPr lvl="0"/>
            <a:endParaRPr lang="nl-NL" sz="800" b="1" dirty="0"/>
          </a:p>
          <a:p>
            <a:pPr lvl="0"/>
            <a:endParaRPr lang="nl-NL" sz="800" b="1" dirty="0"/>
          </a:p>
          <a:p>
            <a:pPr lvl="0"/>
            <a:endParaRPr lang="nl-NL" sz="800" b="1" dirty="0"/>
          </a:p>
          <a:p>
            <a:pPr lvl="0"/>
            <a:endParaRPr lang="nl-NL" sz="800" b="1" dirty="0"/>
          </a:p>
          <a:p>
            <a:pPr lvl="0"/>
            <a:endParaRPr lang="nl-NL" sz="800" b="1" dirty="0"/>
          </a:p>
          <a:p>
            <a:pPr lvl="0"/>
            <a:endParaRPr lang="nl-NL" sz="800" b="1" dirty="0"/>
          </a:p>
          <a:p>
            <a:pPr lvl="0"/>
            <a:endParaRPr lang="nl-NL" sz="800" b="1" dirty="0"/>
          </a:p>
          <a:p>
            <a:pPr lvl="0"/>
            <a:endParaRPr lang="nl-NL" sz="800" b="1" dirty="0"/>
          </a:p>
          <a:p>
            <a:pPr lvl="0" algn="ctr"/>
            <a:r>
              <a:rPr lang="nl-NL" sz="800" b="1" dirty="0"/>
              <a:t>Kernwaarden (uitgewerkt)</a:t>
            </a:r>
          </a:p>
          <a:p>
            <a:pPr lvl="0" algn="ctr"/>
            <a:r>
              <a:rPr lang="nl-NL" sz="800" dirty="0"/>
              <a:t>De kracht van de eerstelijnszorg:</a:t>
            </a:r>
          </a:p>
          <a:p>
            <a:pPr lvl="0"/>
            <a:endParaRPr lang="nl-NL" sz="700" dirty="0">
              <a:highlight>
                <a:srgbClr val="FFFF00"/>
              </a:highlight>
            </a:endParaRPr>
          </a:p>
          <a:p>
            <a:pPr marL="171450" indent="-171450">
              <a:buFont typeface="Arial" panose="020B0604020202020204" pitchFamily="34" charset="0"/>
              <a:buChar char="•"/>
              <a:defRPr/>
            </a:pPr>
            <a:endParaRPr lang="nl-NL" sz="700" dirty="0">
              <a:solidFill>
                <a:schemeClr val="tx1"/>
              </a:solidFill>
            </a:endParaRPr>
          </a:p>
          <a:p>
            <a:pPr algn="l"/>
            <a:r>
              <a:rPr lang="nl-NL" sz="800" b="0" i="0" u="none" strike="noStrike" baseline="0" dirty="0"/>
              <a:t>De eerstelijnszorg heeft een cruciale rol in het bevorderen van de gezondheid. De eerstelijnszorg in Nederland is van hoog niveau. De kracht ervan schuilt in het </a:t>
            </a:r>
            <a:r>
              <a:rPr lang="nl-NL" sz="800" b="0" i="1" u="none" strike="noStrike" baseline="0" dirty="0"/>
              <a:t>laagdrempelige, generalistische </a:t>
            </a:r>
            <a:r>
              <a:rPr lang="nl-NL" sz="800" b="0" i="0" u="none" strike="noStrike" baseline="0" dirty="0"/>
              <a:t>en </a:t>
            </a:r>
            <a:r>
              <a:rPr lang="nl-NL" sz="800" b="0" i="1" u="none" strike="noStrike" baseline="0" dirty="0"/>
              <a:t>integrale karakter </a:t>
            </a:r>
            <a:r>
              <a:rPr lang="nl-NL" sz="800" b="0" i="0" u="none" strike="noStrike" baseline="0" dirty="0"/>
              <a:t>ervan. Samen met de </a:t>
            </a:r>
            <a:r>
              <a:rPr lang="nl-NL" sz="800" b="0" i="1" u="none" strike="noStrike" baseline="0" dirty="0"/>
              <a:t>continuïteit</a:t>
            </a:r>
            <a:r>
              <a:rPr lang="nl-NL" sz="800" b="0" i="0" u="none" strike="noStrike" baseline="0" dirty="0"/>
              <a:t> die de eerstelijnszorg kan bieden, zijn de diverse generalistische professionals in de</a:t>
            </a:r>
          </a:p>
          <a:p>
            <a:pPr algn="l"/>
            <a:r>
              <a:rPr lang="nl-NL" sz="800" b="0" i="0" u="none" strike="noStrike" baseline="0" dirty="0"/>
              <a:t>eerstelijnszorg bij uitstek in staat om de context van de burger te betrekken (</a:t>
            </a:r>
            <a:r>
              <a:rPr lang="nl-NL" sz="800" b="0" i="1" u="none" strike="noStrike" baseline="0" dirty="0"/>
              <a:t>persoonsgericht) </a:t>
            </a:r>
            <a:r>
              <a:rPr lang="nl-NL" sz="800" b="0" i="0" u="none" strike="noStrike" baseline="0" dirty="0"/>
              <a:t>en van daaruit aandacht te geven aan de lichamelijke, psychische en sociale factoren die van invloed zijn op iemands welzijn en gezondheid. </a:t>
            </a:r>
          </a:p>
          <a:p>
            <a:pPr algn="l"/>
            <a:endParaRPr lang="nl-NL" sz="800" b="0" i="0" u="none" strike="noStrike" baseline="0" dirty="0"/>
          </a:p>
          <a:p>
            <a:pPr algn="l"/>
            <a:r>
              <a:rPr lang="nl-NL" sz="800" b="0" i="0" u="none" strike="noStrike" baseline="0" dirty="0"/>
              <a:t>In de toekomst willen we de eerstelijnszorg vernieuwen en versterken aan de hand van de principes van passende zorg. </a:t>
            </a:r>
          </a:p>
          <a:p>
            <a:pPr algn="l"/>
            <a:endParaRPr lang="nl-NL" sz="800" dirty="0"/>
          </a:p>
          <a:p>
            <a:pPr algn="l"/>
            <a:r>
              <a:rPr lang="nl-NL" sz="800" b="0" i="0" u="none" strike="noStrike" baseline="0" dirty="0"/>
              <a:t>Passende Zorg is: waardegedreven zorg (effectief en met meerwaarde), die samen met de patiënt (en zorgprofessional) tot stand komt, de juiste zorg op de juiste plek is, en gaat om gezondheid in plaats van ziekte. </a:t>
            </a:r>
            <a:r>
              <a:rPr lang="nl-NL" sz="800" dirty="0"/>
              <a:t>D</a:t>
            </a:r>
            <a:r>
              <a:rPr lang="nl-NL" sz="800" b="0" i="0" u="none" strike="noStrike" baseline="0" dirty="0"/>
              <a:t>eze zorg wordt geleverd in een fijne werkomgeving voor de professional.</a:t>
            </a:r>
          </a:p>
          <a:p>
            <a:pPr algn="l"/>
            <a:endParaRPr lang="nl-NL" sz="800" dirty="0"/>
          </a:p>
          <a:p>
            <a:pPr algn="l"/>
            <a:endParaRPr lang="nl-NL" sz="800" b="0" i="0" u="none" strike="noStrike" baseline="0" dirty="0"/>
          </a:p>
          <a:p>
            <a:pPr algn="l"/>
            <a:endParaRPr lang="nl-NL" sz="800" dirty="0"/>
          </a:p>
          <a:p>
            <a:pPr algn="l"/>
            <a:endParaRPr lang="nl-NL" sz="800" b="0" i="0" u="none" strike="noStrike" baseline="0" dirty="0"/>
          </a:p>
          <a:p>
            <a:pPr algn="l"/>
            <a:endParaRPr lang="nl-NL" sz="800" dirty="0"/>
          </a:p>
          <a:p>
            <a:pPr algn="l"/>
            <a:endParaRPr lang="nl-NL" sz="800" b="0" i="0" u="none" strike="noStrike" baseline="0" dirty="0"/>
          </a:p>
          <a:p>
            <a:pPr algn="l"/>
            <a:endParaRPr lang="nl-NL" sz="800" dirty="0"/>
          </a:p>
          <a:p>
            <a:pPr algn="l"/>
            <a:endParaRPr lang="nl-NL" sz="800" b="0" i="0" u="none" strike="noStrike" baseline="0" dirty="0"/>
          </a:p>
          <a:p>
            <a:pPr algn="l"/>
            <a:endParaRPr lang="nl-NL" sz="800" dirty="0"/>
          </a:p>
          <a:p>
            <a:pPr algn="l"/>
            <a:endParaRPr lang="nl-NL" sz="800" b="0" i="0" u="none" strike="noStrike" baseline="0" dirty="0"/>
          </a:p>
          <a:p>
            <a:pPr algn="l"/>
            <a:endParaRPr lang="nl-NL" sz="800" dirty="0"/>
          </a:p>
          <a:p>
            <a:pPr algn="l"/>
            <a:endParaRPr lang="nl-NL" sz="800" b="0" i="0" u="none" strike="noStrike" baseline="0" dirty="0"/>
          </a:p>
          <a:p>
            <a:pPr algn="l"/>
            <a:endParaRPr lang="nl-NL" sz="800" dirty="0"/>
          </a:p>
          <a:p>
            <a:pPr algn="l"/>
            <a:endParaRPr lang="nl-NL" sz="800" b="0" i="0" u="none" strike="noStrike" baseline="0" dirty="0"/>
          </a:p>
          <a:p>
            <a:pPr algn="l"/>
            <a:endParaRPr lang="nl-NL" sz="800" dirty="0"/>
          </a:p>
          <a:p>
            <a:pPr algn="l"/>
            <a:endParaRPr lang="nl-NL" sz="800" b="0" i="0" u="none" strike="noStrike" baseline="0" dirty="0"/>
          </a:p>
          <a:p>
            <a:pPr algn="l"/>
            <a:endParaRPr lang="nl-NL" sz="800" dirty="0"/>
          </a:p>
          <a:p>
            <a:pPr algn="l"/>
            <a:endParaRPr lang="nl-NL" sz="800" b="0" i="0" u="none" strike="noStrike" baseline="0" dirty="0"/>
          </a:p>
          <a:p>
            <a:pPr algn="l"/>
            <a:endParaRPr lang="nl-NL" sz="800" kern="100" dirty="0">
              <a:ea typeface="Calibri" panose="020F0502020204030204" pitchFamily="34" charset="0"/>
              <a:cs typeface="Times New Roman" panose="02020603050405020304" pitchFamily="18" charset="0"/>
            </a:endParaRPr>
          </a:p>
          <a:p>
            <a:pPr algn="l"/>
            <a:endParaRPr lang="nl-NL" sz="800" kern="100" dirty="0">
              <a:ea typeface="Calibri" panose="020F0502020204030204" pitchFamily="34" charset="0"/>
              <a:cs typeface="Times New Roman" panose="02020603050405020304" pitchFamily="18" charset="0"/>
            </a:endParaRPr>
          </a:p>
          <a:p>
            <a:pPr>
              <a:lnSpc>
                <a:spcPct val="107000"/>
              </a:lnSpc>
              <a:spcAft>
                <a:spcPts val="800"/>
              </a:spcAft>
            </a:pPr>
            <a:endParaRPr lang="nl-NL" sz="700" dirty="0">
              <a:solidFill>
                <a:schemeClr val="tx1"/>
              </a:solidFill>
            </a:endParaRPr>
          </a:p>
          <a:p>
            <a:pPr>
              <a:lnSpc>
                <a:spcPct val="107000"/>
              </a:lnSpc>
              <a:spcAft>
                <a:spcPts val="800"/>
              </a:spcAft>
            </a:pPr>
            <a:endParaRPr lang="nl-NL" sz="700" dirty="0">
              <a:solidFill>
                <a:schemeClr val="tx1"/>
              </a:solidFill>
            </a:endParaRPr>
          </a:p>
          <a:p>
            <a:pPr marL="171450" lvl="0" indent="-171450">
              <a:buFont typeface="Arial" panose="020B0604020202020204" pitchFamily="34" charset="0"/>
              <a:buChar char="•"/>
            </a:pPr>
            <a:endParaRPr lang="nl-NL" sz="700" dirty="0"/>
          </a:p>
          <a:p>
            <a:pPr marL="171450" lvl="0" indent="-171450">
              <a:buFont typeface="Arial" panose="020B0604020202020204" pitchFamily="34" charset="0"/>
              <a:buChar char="•"/>
            </a:pPr>
            <a:endParaRPr lang="nl-NL" sz="700" dirty="0"/>
          </a:p>
          <a:p>
            <a:pPr marL="171450" lvl="0" indent="-171450">
              <a:buFont typeface="Arial" panose="020B0604020202020204" pitchFamily="34" charset="0"/>
              <a:buChar char="•"/>
            </a:pPr>
            <a:endParaRPr lang="nl-NL" sz="700" dirty="0"/>
          </a:p>
          <a:p>
            <a:pPr marL="171450" lvl="0" indent="-171450">
              <a:buFont typeface="Arial" panose="020B0604020202020204" pitchFamily="34" charset="0"/>
              <a:buChar char="•"/>
            </a:pPr>
            <a:endParaRPr lang="nl-NL" sz="700" dirty="0"/>
          </a:p>
          <a:p>
            <a:pPr marL="171450" lvl="0" indent="-171450">
              <a:buFont typeface="Arial" panose="020B0604020202020204" pitchFamily="34" charset="0"/>
              <a:buChar char="•"/>
            </a:pPr>
            <a:endParaRPr lang="nl-NL" sz="700" dirty="0"/>
          </a:p>
        </p:txBody>
      </p:sp>
    </p:spTree>
    <p:extLst>
      <p:ext uri="{BB962C8B-B14F-4D97-AF65-F5344CB8AC3E}">
        <p14:creationId xmlns:p14="http://schemas.microsoft.com/office/powerpoint/2010/main" val="425438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extLst>
    <p:ext uri="{6950BFC3-D8DA-4A85-94F7-54DA5524770B}">
      <p188:commentRel xmlns:p188="http://schemas.microsoft.com/office/powerpoint/2018/8/main" r:id="rId3"/>
    </p:ext>
  </p:extLst>
</p:sld>
</file>

<file path=ppt/theme/theme1.xml><?xml version="1.0" encoding="utf-8"?>
<a:theme xmlns:a="http://schemas.openxmlformats.org/drawingml/2006/main" name="Publiquest">
  <a:themeElements>
    <a:clrScheme name="Publiquest">
      <a:dk1>
        <a:sysClr val="windowText" lastClr="000000"/>
      </a:dk1>
      <a:lt1>
        <a:sysClr val="window" lastClr="FFFFFF"/>
      </a:lt1>
      <a:dk2>
        <a:srgbClr val="000000"/>
      </a:dk2>
      <a:lt2>
        <a:srgbClr val="F8F8F8"/>
      </a:lt2>
      <a:accent1>
        <a:srgbClr val="DDDDDD"/>
      </a:accent1>
      <a:accent2>
        <a:srgbClr val="82358B"/>
      </a:accent2>
      <a:accent3>
        <a:srgbClr val="969696"/>
      </a:accent3>
      <a:accent4>
        <a:srgbClr val="808080"/>
      </a:accent4>
      <a:accent5>
        <a:srgbClr val="5F5F5F"/>
      </a:accent5>
      <a:accent6>
        <a:srgbClr val="4D4D4D"/>
      </a:accent6>
      <a:hlink>
        <a:srgbClr val="5F5F5F"/>
      </a:hlink>
      <a:folHlink>
        <a:srgbClr val="919191"/>
      </a:folHlink>
    </a:clrScheme>
    <a:fontScheme name="Aangepast 2">
      <a:majorFont>
        <a:latin typeface="Verdana"/>
        <a:ea typeface=""/>
        <a:cs typeface=""/>
      </a:majorFont>
      <a:minorFont>
        <a:latin typeface="Verdana"/>
        <a:ea typeface=""/>
        <a:cs typeface=""/>
      </a:minorFont>
    </a:fontScheme>
    <a:fmtScheme name="Subtiel effen">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2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sz="1200" dirty="0" err="1" smtClean="0"/>
        </a:defPPr>
      </a:lstStyle>
    </a:txDef>
  </a:objectDefaults>
  <a:extraClrSchemeLst/>
  <a:extLst>
    <a:ext uri="{05A4C25C-085E-4340-85A3-A5531E510DB2}">
      <thm15:themeFamily xmlns:thm15="http://schemas.microsoft.com/office/thememl/2012/main" name="Publiquest PPT template.pptx" id="{EAD6D8CD-CB4D-40D8-9FC6-1792B77122A4}" vid="{2EC4A06D-FC70-4D95-9220-87559F03E5B6}"/>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Aanmaakdatum xmlns="00bf8d86-846a-47d8-8876-8cd2c34271cc" xsi:nil="true"/>
    <Aangemaakt xmlns="00bf8d86-846a-47d8-8876-8cd2c34271cc" xsi:nil="true"/>
    <lcf76f155ced4ddcb4097134ff3c332f xmlns="00bf8d86-846a-47d8-8876-8cd2c34271cc">
      <Terms xmlns="http://schemas.microsoft.com/office/infopath/2007/PartnerControls"/>
    </lcf76f155ced4ddcb4097134ff3c332f>
    <TaxCatchAll xmlns="6e4b8306-cc81-4c8e-a04c-99f4b557d04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C36ADEDD0028478FD5286A14D84E11" ma:contentTypeVersion="20" ma:contentTypeDescription="Een nieuw document maken." ma:contentTypeScope="" ma:versionID="39f0cb71936c89b1d8ccd8ac32a926db">
  <xsd:schema xmlns:xsd="http://www.w3.org/2001/XMLSchema" xmlns:xs="http://www.w3.org/2001/XMLSchema" xmlns:p="http://schemas.microsoft.com/office/2006/metadata/properties" xmlns:ns1="http://schemas.microsoft.com/sharepoint/v3" xmlns:ns2="00bf8d86-846a-47d8-8876-8cd2c34271cc" xmlns:ns3="6e4b8306-cc81-4c8e-a04c-99f4b557d049" targetNamespace="http://schemas.microsoft.com/office/2006/metadata/properties" ma:root="true" ma:fieldsID="9f04b81560aeff10bb54e020a5d7e93d" ns1:_="" ns2:_="" ns3:_="">
    <xsd:import namespace="http://schemas.microsoft.com/sharepoint/v3"/>
    <xsd:import namespace="00bf8d86-846a-47d8-8876-8cd2c34271cc"/>
    <xsd:import namespace="6e4b8306-cc81-4c8e-a04c-99f4b557d04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1:PublishingStartDate" minOccurs="0"/>
                <xsd:element ref="ns1:PublishingExpirationDate" minOccurs="0"/>
                <xsd:element ref="ns2:MediaLengthInSeconds" minOccurs="0"/>
                <xsd:element ref="ns2:Aangemaakt" minOccurs="0"/>
                <xsd:element ref="ns2:Aanmaakdatum"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0" nillable="true" ma:displayName="Begindatum van de planning" ma:description="Geplande begindatum is een sitekolom die door de publicatiefunctie gemaakt wordt. Het wordt gebruikt om een specifieke datum en tijd op te geven waarop de pagina voor het eerst verschijnt voor sitebezoekers." ma:internalName="PublishingStartDate">
      <xsd:simpleType>
        <xsd:restriction base="dms:Unknown"/>
      </xsd:simpleType>
    </xsd:element>
    <xsd:element name="PublishingExpirationDate" ma:index="21" nillable="true" ma:displayName="Einddatum van de planning" ma:description="Geplande einddatum is een sitekolom die door de publicatiefunctie gemaakt wordt. Het wordt gebruikt om een specifieke datum en tijd op te geven waarop de pagina niet langer verschijnt voor sitebezoeke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bf8d86-846a-47d8-8876-8cd2c34271c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Aangemaakt" ma:index="23" nillable="true" ma:displayName="Aangemaakt" ma:internalName="Aangemaakt">
      <xsd:simpleType>
        <xsd:restriction base="dms:Text">
          <xsd:maxLength value="255"/>
        </xsd:restriction>
      </xsd:simpleType>
    </xsd:element>
    <xsd:element name="Aanmaakdatum" ma:index="24" nillable="true" ma:displayName="Aanmaakdatum" ma:format="DateOnly" ma:internalName="Aanmaakdatum">
      <xsd:simpleType>
        <xsd:restriction base="dms:DateTime"/>
      </xsd:simpleType>
    </xsd:element>
    <xsd:element name="lcf76f155ced4ddcb4097134ff3c332f" ma:index="26" nillable="true" ma:taxonomy="true" ma:internalName="lcf76f155ced4ddcb4097134ff3c332f" ma:taxonomyFieldName="MediaServiceImageTags" ma:displayName="Afbeeldingtags" ma:readOnly="false" ma:fieldId="{5cf76f15-5ced-4ddc-b409-7134ff3c332f}" ma:taxonomyMulti="true" ma:sspId="0f23a93f-e05d-4295-a3f0-cdb4bea6f1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4b8306-cc81-4c8e-a04c-99f4b557d049" elementFormDefault="qualified">
    <xsd:import namespace="http://schemas.microsoft.com/office/2006/documentManagement/types"/>
    <xsd:import namespace="http://schemas.microsoft.com/office/infopath/2007/PartnerControls"/>
    <xsd:element name="SharedWithUsers" ma:index="13"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description="" ma:internalName="SharedWithDetails" ma:readOnly="true">
      <xsd:simpleType>
        <xsd:restriction base="dms:Note">
          <xsd:maxLength value="255"/>
        </xsd:restriction>
      </xsd:simpleType>
    </xsd:element>
    <xsd:element name="TaxCatchAll" ma:index="27" nillable="true" ma:displayName="Taxonomy Catch All Column" ma:hidden="true" ma:list="{f0d62ace-d7d3-4e07-890b-6f84800e8be5}" ma:internalName="TaxCatchAll" ma:showField="CatchAllData" ma:web="6e4b8306-cc81-4c8e-a04c-99f4b557d04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D6BA29-D427-4A4A-BD2B-A05B8548302D}">
  <ds:schemaRefs>
    <ds:schemaRef ds:uri="http://purl.org/dc/dcmitype/"/>
    <ds:schemaRef ds:uri="http://schemas.microsoft.com/office/infopath/2007/PartnerControls"/>
    <ds:schemaRef ds:uri="http://purl.org/dc/elements/1.1/"/>
    <ds:schemaRef ds:uri="http://schemas.microsoft.com/office/2006/metadata/properties"/>
    <ds:schemaRef ds:uri="00bf8d86-846a-47d8-8876-8cd2c34271cc"/>
    <ds:schemaRef ds:uri="http://schemas.microsoft.com/office/2006/documentManagement/types"/>
    <ds:schemaRef ds:uri="http://purl.org/dc/terms/"/>
    <ds:schemaRef ds:uri="http://schemas.openxmlformats.org/package/2006/metadata/core-properties"/>
    <ds:schemaRef ds:uri="6e4b8306-cc81-4c8e-a04c-99f4b557d049"/>
    <ds:schemaRef ds:uri="http://www.w3.org/XML/1998/namespace"/>
    <ds:schemaRef ds:uri="http://schemas.microsoft.com/sharepoint/v3"/>
  </ds:schemaRefs>
</ds:datastoreItem>
</file>

<file path=customXml/itemProps2.xml><?xml version="1.0" encoding="utf-8"?>
<ds:datastoreItem xmlns:ds="http://schemas.openxmlformats.org/officeDocument/2006/customXml" ds:itemID="{D7B3C17F-2836-4171-86E4-3F8007DE1646}">
  <ds:schemaRefs>
    <ds:schemaRef ds:uri="http://schemas.microsoft.com/sharepoint/v3/contenttype/forms"/>
  </ds:schemaRefs>
</ds:datastoreItem>
</file>

<file path=customXml/itemProps3.xml><?xml version="1.0" encoding="utf-8"?>
<ds:datastoreItem xmlns:ds="http://schemas.openxmlformats.org/officeDocument/2006/customXml" ds:itemID="{2BD6ECA7-310D-4862-88F6-9F248B5BDF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0bf8d86-846a-47d8-8876-8cd2c34271cc"/>
    <ds:schemaRef ds:uri="6e4b8306-cc81-4c8e-a04c-99f4b557d0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1429</Words>
  <Application>Microsoft Office PowerPoint</Application>
  <PresentationFormat>Breedbeeld</PresentationFormat>
  <Paragraphs>150</Paragraphs>
  <Slides>3</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vt:i4>
      </vt:variant>
    </vt:vector>
  </HeadingPairs>
  <TitlesOfParts>
    <vt:vector size="8" baseType="lpstr">
      <vt:lpstr>Arial</vt:lpstr>
      <vt:lpstr>Avenir Black</vt:lpstr>
      <vt:lpstr>Calibri</vt:lpstr>
      <vt:lpstr>Verdana</vt:lpstr>
      <vt:lpstr>Publiquest</vt:lpstr>
      <vt:lpstr>Message house visie eerstelijnszorg</vt:lpstr>
      <vt:lpstr> Message house visie eerstelijns-zorg </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Janou van Rheenen</dc:creator>
  <cp:lastModifiedBy>Bosch-Vos, M. van den (Marina)</cp:lastModifiedBy>
  <cp:revision>37</cp:revision>
  <cp:lastPrinted>2020-02-28T12:58:37Z</cp:lastPrinted>
  <dcterms:modified xsi:type="dcterms:W3CDTF">2023-12-12T16:21:56Z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0x0101003AC36ADEDD0028478FD5286A14D84E11</vt:lpwstr>
  </property>
  <property fmtid="{D5CDD505-2E9C-101B-9397-08002B2CF9AE}" pid="3" name="MediaServiceImageTags">
    <vt:lpwstr/>
  </property>
</Properties>
</file>