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56" r:id="rId2"/>
    <p:sldId id="663" r:id="rId3"/>
    <p:sldId id="744" r:id="rId4"/>
    <p:sldId id="723" r:id="rId5"/>
    <p:sldId id="754" r:id="rId6"/>
    <p:sldId id="759" r:id="rId7"/>
    <p:sldId id="771" r:id="rId8"/>
    <p:sldId id="704" r:id="rId9"/>
    <p:sldId id="617" r:id="rId10"/>
    <p:sldId id="772" r:id="rId11"/>
    <p:sldId id="698" r:id="rId12"/>
    <p:sldId id="685" r:id="rId13"/>
    <p:sldId id="664" r:id="rId14"/>
    <p:sldId id="274" r:id="rId15"/>
    <p:sldId id="775" r:id="rId16"/>
    <p:sldId id="776" r:id="rId17"/>
    <p:sldId id="777" r:id="rId18"/>
    <p:sldId id="778" r:id="rId19"/>
    <p:sldId id="779" r:id="rId20"/>
    <p:sldId id="780" r:id="rId21"/>
    <p:sldId id="280" r:id="rId22"/>
    <p:sldId id="259" r:id="rId23"/>
    <p:sldId id="281" r:id="rId24"/>
    <p:sldId id="258" r:id="rId25"/>
    <p:sldId id="261" r:id="rId26"/>
    <p:sldId id="260"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43" d="100"/>
          <a:sy n="143" d="100"/>
        </p:scale>
        <p:origin x="15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911A6-42A7-4AC9-BB98-4B51FDD07FFB}" type="datetimeFigureOut">
              <a:rPr lang="nl-NL" smtClean="0"/>
              <a:t>26-1-2021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B9B09-9824-484F-A80C-E15E132C0C9B}" type="slidenum">
              <a:rPr lang="nl-NL" smtClean="0"/>
              <a:t>‹nr.›</a:t>
            </a:fld>
            <a:endParaRPr lang="nl-NL"/>
          </a:p>
        </p:txBody>
      </p:sp>
    </p:spTree>
    <p:extLst>
      <p:ext uri="{BB962C8B-B14F-4D97-AF65-F5344CB8AC3E}">
        <p14:creationId xmlns:p14="http://schemas.microsoft.com/office/powerpoint/2010/main" val="394953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2</a:t>
            </a:fld>
            <a:endParaRPr lang="nl-NL"/>
          </a:p>
        </p:txBody>
      </p:sp>
    </p:spTree>
    <p:extLst>
      <p:ext uri="{BB962C8B-B14F-4D97-AF65-F5344CB8AC3E}">
        <p14:creationId xmlns:p14="http://schemas.microsoft.com/office/powerpoint/2010/main" val="364332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14</a:t>
            </a:fld>
            <a:endParaRPr lang="nl-NL" altLang="nl-NL" dirty="0"/>
          </a:p>
        </p:txBody>
      </p:sp>
    </p:spTree>
    <p:extLst>
      <p:ext uri="{BB962C8B-B14F-4D97-AF65-F5344CB8AC3E}">
        <p14:creationId xmlns:p14="http://schemas.microsoft.com/office/powerpoint/2010/main" val="404374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15</a:t>
            </a:fld>
            <a:endParaRPr lang="nl-NL" altLang="nl-NL" dirty="0"/>
          </a:p>
        </p:txBody>
      </p:sp>
    </p:spTree>
    <p:extLst>
      <p:ext uri="{BB962C8B-B14F-4D97-AF65-F5344CB8AC3E}">
        <p14:creationId xmlns:p14="http://schemas.microsoft.com/office/powerpoint/2010/main" val="392320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16</a:t>
            </a:fld>
            <a:endParaRPr lang="nl-NL" altLang="nl-NL" dirty="0"/>
          </a:p>
        </p:txBody>
      </p:sp>
    </p:spTree>
    <p:extLst>
      <p:ext uri="{BB962C8B-B14F-4D97-AF65-F5344CB8AC3E}">
        <p14:creationId xmlns:p14="http://schemas.microsoft.com/office/powerpoint/2010/main" val="394527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17</a:t>
            </a:fld>
            <a:endParaRPr lang="nl-NL" altLang="nl-NL" dirty="0"/>
          </a:p>
        </p:txBody>
      </p:sp>
    </p:spTree>
    <p:extLst>
      <p:ext uri="{BB962C8B-B14F-4D97-AF65-F5344CB8AC3E}">
        <p14:creationId xmlns:p14="http://schemas.microsoft.com/office/powerpoint/2010/main" val="167404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18</a:t>
            </a:fld>
            <a:endParaRPr lang="nl-NL" altLang="nl-NL" dirty="0"/>
          </a:p>
        </p:txBody>
      </p:sp>
    </p:spTree>
    <p:extLst>
      <p:ext uri="{BB962C8B-B14F-4D97-AF65-F5344CB8AC3E}">
        <p14:creationId xmlns:p14="http://schemas.microsoft.com/office/powerpoint/2010/main" val="120147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19</a:t>
            </a:fld>
            <a:endParaRPr lang="nl-NL" altLang="nl-NL" dirty="0"/>
          </a:p>
        </p:txBody>
      </p:sp>
    </p:spTree>
    <p:extLst>
      <p:ext uri="{BB962C8B-B14F-4D97-AF65-F5344CB8AC3E}">
        <p14:creationId xmlns:p14="http://schemas.microsoft.com/office/powerpoint/2010/main" val="215128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CFA3CB-966B-4AEB-8AC0-71A6C285D676}" type="slidenum">
              <a:rPr lang="nl-NL" altLang="nl-NL" smtClean="0"/>
              <a:pPr/>
              <a:t>20</a:t>
            </a:fld>
            <a:endParaRPr lang="nl-NL" altLang="nl-NL" dirty="0"/>
          </a:p>
        </p:txBody>
      </p:sp>
    </p:spTree>
    <p:extLst>
      <p:ext uri="{BB962C8B-B14F-4D97-AF65-F5344CB8AC3E}">
        <p14:creationId xmlns:p14="http://schemas.microsoft.com/office/powerpoint/2010/main" val="135526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4</a:t>
            </a:fld>
            <a:endParaRPr lang="nl-NL"/>
          </a:p>
        </p:txBody>
      </p:sp>
    </p:spTree>
    <p:extLst>
      <p:ext uri="{BB962C8B-B14F-4D97-AF65-F5344CB8AC3E}">
        <p14:creationId xmlns:p14="http://schemas.microsoft.com/office/powerpoint/2010/main" val="168998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6</a:t>
            </a:fld>
            <a:endParaRPr lang="nl-NL"/>
          </a:p>
        </p:txBody>
      </p:sp>
    </p:spTree>
    <p:extLst>
      <p:ext uri="{BB962C8B-B14F-4D97-AF65-F5344CB8AC3E}">
        <p14:creationId xmlns:p14="http://schemas.microsoft.com/office/powerpoint/2010/main" val="55054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7</a:t>
            </a:fld>
            <a:endParaRPr lang="nl-NL"/>
          </a:p>
        </p:txBody>
      </p:sp>
    </p:spTree>
    <p:extLst>
      <p:ext uri="{BB962C8B-B14F-4D97-AF65-F5344CB8AC3E}">
        <p14:creationId xmlns:p14="http://schemas.microsoft.com/office/powerpoint/2010/main" val="321307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CA476CFB-06C3-4059-975D-B9CA136077C7}"/>
              </a:ext>
            </a:extLst>
          </p:cNvPr>
          <p:cNvSpPr>
            <a:spLocks noGrp="1"/>
          </p:cNvSpPr>
          <p:nvPr>
            <p:ph type="body" idx="1"/>
          </p:nvPr>
        </p:nvSpPr>
        <p:spPr/>
        <p:txBody>
          <a:bodyPr/>
          <a:lstStyle/>
          <a:p>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bepaalde </a:t>
            </a:r>
            <a:r>
              <a:rPr lang="nl-NL" dirty="0" err="1"/>
              <a:t>gev</a:t>
            </a:r>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9</a:t>
            </a:fld>
            <a:endParaRPr lang="nl-NL"/>
          </a:p>
        </p:txBody>
      </p:sp>
    </p:spTree>
    <p:extLst>
      <p:ext uri="{BB962C8B-B14F-4D97-AF65-F5344CB8AC3E}">
        <p14:creationId xmlns:p14="http://schemas.microsoft.com/office/powerpoint/2010/main" val="333516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Woonlandfactor:</a:t>
            </a:r>
            <a:br>
              <a:rPr lang="nl-NL" dirty="0"/>
            </a:br>
            <a:r>
              <a:rPr lang="nl-NL" b="0" i="0" dirty="0">
                <a:solidFill>
                  <a:srgbClr val="333333"/>
                </a:solidFill>
                <a:effectLst/>
                <a:latin typeface="rijksoverheidSans"/>
              </a:rPr>
              <a:t>De factor wordt zodanig bepaald dat het een weergave is van de verhouding tussen het kostenniveau van het land waar de schuldenaar woonachtig is en dat van Nederland maar tot maximaal een factor 1,0.</a:t>
            </a:r>
            <a:endParaRPr lang="nl-NL"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10</a:t>
            </a:fld>
            <a:endParaRPr lang="nl-NL"/>
          </a:p>
        </p:txBody>
      </p:sp>
    </p:spTree>
    <p:extLst>
      <p:ext uri="{BB962C8B-B14F-4D97-AF65-F5344CB8AC3E}">
        <p14:creationId xmlns:p14="http://schemas.microsoft.com/office/powerpoint/2010/main" val="55898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300" dirty="0"/>
          </a:p>
        </p:txBody>
      </p:sp>
      <p:sp>
        <p:nvSpPr>
          <p:cNvPr id="4" name="Tijdelijke aanduiding voor dianummer 3"/>
          <p:cNvSpPr>
            <a:spLocks noGrp="1"/>
          </p:cNvSpPr>
          <p:nvPr>
            <p:ph type="sldNum" sz="quarter" idx="5"/>
          </p:nvPr>
        </p:nvSpPr>
        <p:spPr/>
        <p:txBody>
          <a:bodyPr/>
          <a:lstStyle/>
          <a:p>
            <a:fld id="{279FE4AF-E142-461A-AEB9-CF6821514DED}" type="slidenum">
              <a:rPr lang="nl-NL" smtClean="0"/>
              <a:t>12</a:t>
            </a:fld>
            <a:endParaRPr lang="nl-NL"/>
          </a:p>
        </p:txBody>
      </p:sp>
    </p:spTree>
    <p:extLst>
      <p:ext uri="{BB962C8B-B14F-4D97-AF65-F5344CB8AC3E}">
        <p14:creationId xmlns:p14="http://schemas.microsoft.com/office/powerpoint/2010/main" val="263755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C5C093-0793-48D7-8EB0-81BBAC3E95D6}" type="datetimeFigureOut">
              <a:rPr lang="nl-NL" smtClean="0"/>
              <a:t>26-1-2021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CDBF947-3324-4D8C-BBDF-292EEF0CD70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3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C5C093-0793-48D7-8EB0-81BBAC3E95D6}" type="datetimeFigureOut">
              <a:rPr lang="nl-NL" smtClean="0"/>
              <a:t>26-1-2021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14800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C5C093-0793-48D7-8EB0-81BBAC3E95D6}" type="datetimeFigureOut">
              <a:rPr lang="nl-NL" smtClean="0"/>
              <a:t>26-1-2021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8648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C5C093-0793-48D7-8EB0-81BBAC3E95D6}" type="datetimeFigureOut">
              <a:rPr lang="nl-NL" smtClean="0"/>
              <a:t>26-1-2021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42660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0C5C093-0793-48D7-8EB0-81BBAC3E95D6}" type="datetimeFigureOut">
              <a:rPr lang="nl-NL" smtClean="0"/>
              <a:t>26-1-2021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CDBF947-3324-4D8C-BBDF-292EEF0CD70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0C5C093-0793-48D7-8EB0-81BBAC3E95D6}" type="datetimeFigureOut">
              <a:rPr lang="nl-NL" smtClean="0"/>
              <a:t>26-1-2021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69625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0C5C093-0793-48D7-8EB0-81BBAC3E95D6}" type="datetimeFigureOut">
              <a:rPr lang="nl-NL" smtClean="0"/>
              <a:t>26-1-2021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28537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0C5C093-0793-48D7-8EB0-81BBAC3E95D6}" type="datetimeFigureOut">
              <a:rPr lang="nl-NL" smtClean="0"/>
              <a:t>26-1-2021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177122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C5C093-0793-48D7-8EB0-81BBAC3E95D6}" type="datetimeFigureOut">
              <a:rPr lang="nl-NL" smtClean="0"/>
              <a:t>26-1-2021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36203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C5C093-0793-48D7-8EB0-81BBAC3E95D6}" type="datetimeFigureOut">
              <a:rPr lang="nl-NL" smtClean="0"/>
              <a:t>26-1-2021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DBF947-3324-4D8C-BBDF-292EEF0CD70E}" type="slidenum">
              <a:rPr lang="nl-NL" smtClean="0"/>
              <a:t>‹nr.›</a:t>
            </a:fld>
            <a:endParaRPr lang="nl-NL"/>
          </a:p>
        </p:txBody>
      </p:sp>
    </p:spTree>
    <p:extLst>
      <p:ext uri="{BB962C8B-B14F-4D97-AF65-F5344CB8AC3E}">
        <p14:creationId xmlns:p14="http://schemas.microsoft.com/office/powerpoint/2010/main" val="164248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C5C093-0793-48D7-8EB0-81BBAC3E95D6}" type="datetimeFigureOut">
              <a:rPr lang="nl-NL" smtClean="0"/>
              <a:t>26-1-2021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DBF947-3324-4D8C-BBDF-292EEF0CD70E}" type="slidenum">
              <a:rPr lang="nl-NL" smtClean="0"/>
              <a:t>‹nr.›</a:t>
            </a:fld>
            <a:endParaRPr lang="nl-NL"/>
          </a:p>
        </p:txBody>
      </p:sp>
    </p:spTree>
    <p:extLst>
      <p:ext uri="{BB962C8B-B14F-4D97-AF65-F5344CB8AC3E}">
        <p14:creationId xmlns:p14="http://schemas.microsoft.com/office/powerpoint/2010/main" val="323087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C5C093-0793-48D7-8EB0-81BBAC3E95D6}" type="datetimeFigureOut">
              <a:rPr lang="nl-NL" smtClean="0"/>
              <a:t>26-1-2021</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DBF947-3324-4D8C-BBDF-292EEF0CD70E}"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385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6.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etten.overheid.nl/cgi-bin/deeplink/law1/bwbid=BWBR0001827/article=475e" TargetMode="External"/><Relationship Id="rId5" Type="http://schemas.openxmlformats.org/officeDocument/2006/relationships/hyperlink" Target="http://wetten.overheid.nl/cgi-bin/deeplink/law1/bwbid=BWBR0001827/article=475da"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wetten.overheid.nl/cgi-bin/deeplink/law1/bwbid=BWBR0001827/article=475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www.schuldinfo.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sociaalwerknederland.nl/groepen/78-sociaal-raadslieden-losr"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sociaalwerknederland.nl/groepen/78-sociaal-raadslieden-los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hyperlink" Target="http://wetten.overheid.nl/cgi-bin/deeplink/law1/bwbid=BWBR0001827/article=475g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wetten.overheid.nl/cgi-bin/deeplink/law1/bwbid=BWBR0001827/article=475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wetten.overheid.nl/cgi-bin/deeplink/law1/bwbid=BWBR0001827/article=475d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jpe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73923-5787-4947-B191-53B93BEF64C5}"/>
              </a:ext>
            </a:extLst>
          </p:cNvPr>
          <p:cNvSpPr>
            <a:spLocks noGrp="1"/>
          </p:cNvSpPr>
          <p:nvPr>
            <p:ph type="ctrTitle"/>
          </p:nvPr>
        </p:nvSpPr>
        <p:spPr>
          <a:xfrm>
            <a:off x="532262" y="429904"/>
            <a:ext cx="11154215" cy="1532711"/>
          </a:xfrm>
        </p:spPr>
        <p:txBody>
          <a:bodyPr>
            <a:normAutofit fontScale="90000"/>
          </a:bodyPr>
          <a:lstStyle/>
          <a:p>
            <a:pPr algn="l"/>
            <a:br>
              <a:rPr lang="nl-NL" sz="4400" dirty="0">
                <a:solidFill>
                  <a:schemeClr val="bg1">
                    <a:lumMod val="50000"/>
                  </a:schemeClr>
                </a:solidFill>
              </a:rPr>
            </a:br>
            <a:br>
              <a:rPr lang="nl-NL" sz="4400" dirty="0">
                <a:solidFill>
                  <a:schemeClr val="bg1">
                    <a:lumMod val="50000"/>
                  </a:schemeClr>
                </a:solidFill>
              </a:rPr>
            </a:br>
            <a:br>
              <a:rPr lang="nl-NL" sz="4400" dirty="0">
                <a:solidFill>
                  <a:schemeClr val="bg1">
                    <a:lumMod val="50000"/>
                  </a:schemeClr>
                </a:solidFill>
                <a:cs typeface="Akhbar MT" pitchFamily="2" charset="-78"/>
              </a:rPr>
            </a:br>
            <a:r>
              <a:rPr lang="nl-NL" sz="4400" i="1" dirty="0">
                <a:solidFill>
                  <a:srgbClr val="C00000"/>
                </a:solidFill>
                <a:cs typeface="Akhbar MT" pitchFamily="2" charset="-78"/>
              </a:rPr>
              <a:t>Signaleren, agenderen en teweeg brengen</a:t>
            </a:r>
          </a:p>
        </p:txBody>
      </p:sp>
      <p:sp>
        <p:nvSpPr>
          <p:cNvPr id="3" name="Ondertitel 2">
            <a:extLst>
              <a:ext uri="{FF2B5EF4-FFF2-40B4-BE49-F238E27FC236}">
                <a16:creationId xmlns:a16="http://schemas.microsoft.com/office/drawing/2014/main" id="{A597593B-20A5-43E7-B08D-DA6FA5899325}"/>
              </a:ext>
            </a:extLst>
          </p:cNvPr>
          <p:cNvSpPr>
            <a:spLocks noGrp="1"/>
          </p:cNvSpPr>
          <p:nvPr>
            <p:ph type="subTitle" idx="1"/>
          </p:nvPr>
        </p:nvSpPr>
        <p:spPr>
          <a:xfrm>
            <a:off x="1566746" y="2204769"/>
            <a:ext cx="9101254" cy="1965788"/>
          </a:xfrm>
        </p:spPr>
        <p:txBody>
          <a:bodyPr>
            <a:normAutofit fontScale="70000" lnSpcReduction="20000"/>
          </a:bodyPr>
          <a:lstStyle/>
          <a:p>
            <a:r>
              <a:rPr lang="nl-NL" sz="3600" b="1" dirty="0"/>
              <a:t>, </a:t>
            </a:r>
            <a:br>
              <a:rPr lang="nl-NL" sz="3600" b="1" dirty="0"/>
            </a:br>
            <a:r>
              <a:rPr lang="nl-NL" sz="3600" b="1" dirty="0">
                <a:solidFill>
                  <a:srgbClr val="C00000"/>
                </a:solidFill>
                <a:latin typeface="Lucida Sans Unicode" panose="020B0602030504020204" pitchFamily="34" charset="0"/>
                <a:cs typeface="Lucida Sans Unicode" panose="020B0602030504020204" pitchFamily="34" charset="0"/>
              </a:rPr>
              <a:t>Landelijke Organisatie Sociaal </a:t>
            </a:r>
          </a:p>
          <a:p>
            <a:r>
              <a:rPr lang="nl-NL" sz="3600" b="1" dirty="0">
                <a:solidFill>
                  <a:srgbClr val="C00000"/>
                </a:solidFill>
                <a:latin typeface="Lucida Sans Unicode" panose="020B0602030504020204" pitchFamily="34" charset="0"/>
                <a:cs typeface="Lucida Sans Unicode" panose="020B0602030504020204" pitchFamily="34" charset="0"/>
              </a:rPr>
              <a:t>Raadsliedenwerk</a:t>
            </a:r>
          </a:p>
          <a:p>
            <a:br>
              <a:rPr lang="nl-NL" sz="3600" b="1" dirty="0"/>
            </a:br>
            <a:r>
              <a:rPr lang="nl-NL" sz="3600" b="1" i="1" dirty="0" err="1"/>
              <a:t>webinar</a:t>
            </a:r>
            <a:r>
              <a:rPr lang="nl-NL" sz="3600" b="1" i="1" dirty="0"/>
              <a:t> - Armoede en Bestaanszekerheid</a:t>
            </a:r>
          </a:p>
          <a:p>
            <a:endParaRPr lang="nl-NL" dirty="0"/>
          </a:p>
        </p:txBody>
      </p:sp>
      <p:pic>
        <p:nvPicPr>
          <p:cNvPr id="9" name="Afbeelding 8" descr="Afbeelding met tekening&#10;&#10;Automatisch gegenereerde beschrijving">
            <a:extLst>
              <a:ext uri="{FF2B5EF4-FFF2-40B4-BE49-F238E27FC236}">
                <a16:creationId xmlns:a16="http://schemas.microsoft.com/office/drawing/2014/main" id="{8B717684-DFC0-4762-ABC8-15CDB188E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1" y="4884591"/>
            <a:ext cx="2098427" cy="752971"/>
          </a:xfrm>
          <a:prstGeom prst="rect">
            <a:avLst/>
          </a:prstGeom>
        </p:spPr>
      </p:pic>
      <p:pic>
        <p:nvPicPr>
          <p:cNvPr id="11" name="Afbeelding 10">
            <a:extLst>
              <a:ext uri="{FF2B5EF4-FFF2-40B4-BE49-F238E27FC236}">
                <a16:creationId xmlns:a16="http://schemas.microsoft.com/office/drawing/2014/main" id="{C8C08294-5254-4D59-8E8C-17AA73B5D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5380"/>
            <a:ext cx="12192000" cy="624522"/>
          </a:xfrm>
          <a:prstGeom prst="rect">
            <a:avLst/>
          </a:prstGeom>
        </p:spPr>
      </p:pic>
      <p:pic>
        <p:nvPicPr>
          <p:cNvPr id="8" name="Afbeelding 7" descr="SRL logo.jpg">
            <a:extLst>
              <a:ext uri="{FF2B5EF4-FFF2-40B4-BE49-F238E27FC236}">
                <a16:creationId xmlns:a16="http://schemas.microsoft.com/office/drawing/2014/main" id="{80844577-8E05-4A3E-8998-95336D4CDC8E}"/>
              </a:ext>
            </a:extLst>
          </p:cNvPr>
          <p:cNvPicPr>
            <a:picLocks noChangeAspect="1"/>
          </p:cNvPicPr>
          <p:nvPr/>
        </p:nvPicPr>
        <p:blipFill>
          <a:blip r:embed="rId4" cstate="print"/>
          <a:stretch>
            <a:fillRect/>
          </a:stretch>
        </p:blipFill>
        <p:spPr>
          <a:xfrm>
            <a:off x="4840590" y="4639697"/>
            <a:ext cx="1415244" cy="1415244"/>
          </a:xfrm>
          <a:prstGeom prst="rect">
            <a:avLst/>
          </a:prstGeom>
        </p:spPr>
      </p:pic>
    </p:spTree>
    <p:extLst>
      <p:ext uri="{BB962C8B-B14F-4D97-AF65-F5344CB8AC3E}">
        <p14:creationId xmlns:p14="http://schemas.microsoft.com/office/powerpoint/2010/main" val="3575743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113678"/>
            <a:ext cx="10376453"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Dak- / thuislozen</a:t>
            </a:r>
          </a:p>
        </p:txBody>
      </p:sp>
      <p:sp>
        <p:nvSpPr>
          <p:cNvPr id="5" name="Tijdelijke aanduiding voor inhoud 2">
            <a:extLst>
              <a:ext uri="{FF2B5EF4-FFF2-40B4-BE49-F238E27FC236}">
                <a16:creationId xmlns:a16="http://schemas.microsoft.com/office/drawing/2014/main" id="{20892DB5-41EC-4BF4-A1DB-77C2DB522C41}"/>
              </a:ext>
            </a:extLst>
          </p:cNvPr>
          <p:cNvSpPr txBox="1">
            <a:spLocks/>
          </p:cNvSpPr>
          <p:nvPr/>
        </p:nvSpPr>
        <p:spPr bwMode="auto">
          <a:xfrm>
            <a:off x="5204466" y="1451913"/>
            <a:ext cx="6575361" cy="285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lvl="0" indent="0">
              <a:buClr>
                <a:srgbClr val="3A3E86"/>
              </a:buClr>
              <a:buNone/>
            </a:pPr>
            <a:endParaRPr lang="nl-NL" altLang="nl-NL" sz="2400" b="1" kern="0" dirty="0">
              <a:solidFill>
                <a:srgbClr val="000000"/>
              </a:solidFill>
              <a:latin typeface="Tahoma"/>
            </a:endParaRPr>
          </a:p>
          <a:p>
            <a:pPr lvl="0">
              <a:buClr>
                <a:srgbClr val="3A3E86"/>
              </a:buClr>
            </a:pPr>
            <a:r>
              <a:rPr lang="nl-NL" altLang="nl-NL" sz="2800" kern="0" dirty="0">
                <a:solidFill>
                  <a:srgbClr val="3A3E86"/>
                </a:solidFill>
                <a:latin typeface="Tahoma"/>
              </a:rPr>
              <a:t>Volgens </a:t>
            </a:r>
            <a:r>
              <a:rPr lang="nl-NL" altLang="nl-NL" sz="2800" kern="0" dirty="0" err="1">
                <a:solidFill>
                  <a:srgbClr val="3A3E86"/>
                </a:solidFill>
                <a:latin typeface="Tahoma"/>
              </a:rPr>
              <a:t>Brp</a:t>
            </a:r>
            <a:r>
              <a:rPr lang="nl-NL" altLang="nl-NL" sz="2800" kern="0" dirty="0">
                <a:solidFill>
                  <a:srgbClr val="3A3E86"/>
                </a:solidFill>
                <a:latin typeface="Tahoma"/>
              </a:rPr>
              <a:t> geen woonadres in Nederland -&gt; 47,5% echtparennorm</a:t>
            </a:r>
            <a:br>
              <a:rPr lang="nl-NL" altLang="nl-NL" sz="2800" kern="0" dirty="0">
                <a:solidFill>
                  <a:srgbClr val="3A3E86"/>
                </a:solidFill>
                <a:latin typeface="Tahoma"/>
              </a:rPr>
            </a:br>
            <a:endParaRPr lang="nl-NL" altLang="nl-NL" sz="2800" kern="0" dirty="0">
              <a:solidFill>
                <a:srgbClr val="3A3E86"/>
              </a:solidFill>
              <a:latin typeface="Tahoma"/>
            </a:endParaRPr>
          </a:p>
          <a:p>
            <a:pPr lvl="0">
              <a:buClr>
                <a:srgbClr val="3A3E86"/>
              </a:buClr>
            </a:pPr>
            <a:r>
              <a:rPr lang="nl-NL" altLang="nl-NL" sz="2800" kern="0" dirty="0">
                <a:solidFill>
                  <a:srgbClr val="3A3E86"/>
                </a:solidFill>
                <a:latin typeface="Tahoma"/>
              </a:rPr>
              <a:t>Normale beslagvrije voet na inzage in leefsituatie en bronnen van inkomen</a:t>
            </a:r>
            <a:br>
              <a:rPr lang="nl-NL" altLang="nl-NL" sz="2800" kern="0" dirty="0">
                <a:solidFill>
                  <a:srgbClr val="3A3E86"/>
                </a:solidFill>
                <a:latin typeface="Tahoma"/>
              </a:rPr>
            </a:br>
            <a:endParaRPr lang="nl-NL" altLang="nl-NL" sz="2800" kern="0" dirty="0">
              <a:solidFill>
                <a:srgbClr val="3A3E86"/>
              </a:solidFill>
              <a:latin typeface="Tahoma"/>
            </a:endParaRPr>
          </a:p>
        </p:txBody>
      </p:sp>
      <p:pic>
        <p:nvPicPr>
          <p:cNvPr id="6" name="Afbeelding 1">
            <a:extLst>
              <a:ext uri="{FF2B5EF4-FFF2-40B4-BE49-F238E27FC236}">
                <a16:creationId xmlns:a16="http://schemas.microsoft.com/office/drawing/2014/main" id="{0D5370CF-E402-41FC-A470-3C7D47D050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068299"/>
            <a:ext cx="4792294" cy="41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a:extLst>
              <a:ext uri="{FF2B5EF4-FFF2-40B4-BE49-F238E27FC236}">
                <a16:creationId xmlns:a16="http://schemas.microsoft.com/office/drawing/2014/main" id="{A10A5EF4-3BCF-442B-8BEB-A8BC675C8157}"/>
              </a:ext>
            </a:extLst>
          </p:cNvPr>
          <p:cNvPicPr>
            <a:picLocks noChangeAspect="1"/>
          </p:cNvPicPr>
          <p:nvPr/>
        </p:nvPicPr>
        <p:blipFill>
          <a:blip r:embed="rId4"/>
          <a:stretch>
            <a:fillRect/>
          </a:stretch>
        </p:blipFill>
        <p:spPr>
          <a:xfrm>
            <a:off x="0" y="6222828"/>
            <a:ext cx="12192000" cy="642878"/>
          </a:xfrm>
          <a:prstGeom prst="rect">
            <a:avLst/>
          </a:prstGeom>
        </p:spPr>
      </p:pic>
      <p:sp>
        <p:nvSpPr>
          <p:cNvPr id="12" name="Tekstvak 11">
            <a:extLst>
              <a:ext uri="{FF2B5EF4-FFF2-40B4-BE49-F238E27FC236}">
                <a16:creationId xmlns:a16="http://schemas.microsoft.com/office/drawing/2014/main" id="{382A1DF5-8DBB-4801-9BA2-12B8C751F6DB}"/>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sp>
        <p:nvSpPr>
          <p:cNvPr id="4" name="Tekstvak 4">
            <a:hlinkClick r:id="rId5"/>
            <a:extLst>
              <a:ext uri="{FF2B5EF4-FFF2-40B4-BE49-F238E27FC236}">
                <a16:creationId xmlns:a16="http://schemas.microsoft.com/office/drawing/2014/main" id="{EF5693F3-EEB2-4BF7-A2FB-CC8E0650DC29}"/>
              </a:ext>
            </a:extLst>
          </p:cNvPr>
          <p:cNvSpPr txBox="1">
            <a:spLocks noChangeArrowheads="1"/>
          </p:cNvSpPr>
          <p:nvPr/>
        </p:nvSpPr>
        <p:spPr bwMode="auto">
          <a:xfrm>
            <a:off x="6845878" y="526515"/>
            <a:ext cx="2771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475da lid 4 jo.</a:t>
            </a:r>
          </a:p>
        </p:txBody>
      </p:sp>
      <p:sp>
        <p:nvSpPr>
          <p:cNvPr id="7" name="Tekstvak 4">
            <a:hlinkClick r:id="rId6"/>
            <a:extLst>
              <a:ext uri="{FF2B5EF4-FFF2-40B4-BE49-F238E27FC236}">
                <a16:creationId xmlns:a16="http://schemas.microsoft.com/office/drawing/2014/main" id="{CAF23BB4-9BF3-4A8A-9D2C-C81A897D3C72}"/>
              </a:ext>
            </a:extLst>
          </p:cNvPr>
          <p:cNvSpPr txBox="1">
            <a:spLocks noChangeArrowheads="1"/>
          </p:cNvSpPr>
          <p:nvPr/>
        </p:nvSpPr>
        <p:spPr bwMode="auto">
          <a:xfrm>
            <a:off x="9420225" y="513843"/>
            <a:ext cx="2727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475e lid 1 Rv) </a:t>
            </a:r>
          </a:p>
        </p:txBody>
      </p:sp>
      <p:pic>
        <p:nvPicPr>
          <p:cNvPr id="10" name="Graphic 9" descr="Megafoon 1 silhouet">
            <a:extLst>
              <a:ext uri="{FF2B5EF4-FFF2-40B4-BE49-F238E27FC236}">
                <a16:creationId xmlns:a16="http://schemas.microsoft.com/office/drawing/2014/main" id="{AE6CC344-BE2A-47D5-91B2-0E98B5ED28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265" y="350765"/>
            <a:ext cx="1354282" cy="1354282"/>
          </a:xfrm>
          <a:prstGeom prst="rect">
            <a:avLst/>
          </a:prstGeom>
        </p:spPr>
      </p:pic>
      <p:sp>
        <p:nvSpPr>
          <p:cNvPr id="13" name="Tekstvak 12">
            <a:extLst>
              <a:ext uri="{FF2B5EF4-FFF2-40B4-BE49-F238E27FC236}">
                <a16:creationId xmlns:a16="http://schemas.microsoft.com/office/drawing/2014/main" id="{27B6B26F-C272-47E1-895F-6AAF31E0D571}"/>
              </a:ext>
            </a:extLst>
          </p:cNvPr>
          <p:cNvSpPr txBox="1"/>
          <p:nvPr/>
        </p:nvSpPr>
        <p:spPr>
          <a:xfrm>
            <a:off x="5609308" y="4616685"/>
            <a:ext cx="5515078" cy="646331"/>
          </a:xfrm>
          <a:prstGeom prst="rect">
            <a:avLst/>
          </a:prstGeom>
          <a:noFill/>
        </p:spPr>
        <p:txBody>
          <a:bodyPr wrap="square" rtlCol="0">
            <a:spAutoFit/>
          </a:bodyPr>
          <a:lstStyle/>
          <a:p>
            <a:r>
              <a:rPr lang="nl-NL" sz="3600" b="1" dirty="0">
                <a:solidFill>
                  <a:srgbClr val="FF0000"/>
                </a:solidFill>
              </a:rPr>
              <a:t>Hoe wordt dit toegepast?</a:t>
            </a:r>
          </a:p>
        </p:txBody>
      </p:sp>
    </p:spTree>
    <p:extLst>
      <p:ext uri="{BB962C8B-B14F-4D97-AF65-F5344CB8AC3E}">
        <p14:creationId xmlns:p14="http://schemas.microsoft.com/office/powerpoint/2010/main" val="21034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236346"/>
            <a:ext cx="10022257" cy="1325563"/>
          </a:xfrm>
        </p:spPr>
        <p:txBody>
          <a:bodyPr>
            <a:normAutofit fontScale="90000"/>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Samenloop beslag/verrekening</a:t>
            </a:r>
            <a:b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br>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bij verschillende derde-beslagenen</a:t>
            </a:r>
          </a:p>
        </p:txBody>
      </p:sp>
      <p:sp>
        <p:nvSpPr>
          <p:cNvPr id="5" name="Tijdelijke aanduiding voor inhoud 2">
            <a:extLst>
              <a:ext uri="{FF2B5EF4-FFF2-40B4-BE49-F238E27FC236}">
                <a16:creationId xmlns:a16="http://schemas.microsoft.com/office/drawing/2014/main" id="{CDD5D8E7-B446-4F52-884D-303571788503}"/>
              </a:ext>
            </a:extLst>
          </p:cNvPr>
          <p:cNvSpPr txBox="1">
            <a:spLocks/>
          </p:cNvSpPr>
          <p:nvPr/>
        </p:nvSpPr>
        <p:spPr bwMode="auto">
          <a:xfrm>
            <a:off x="1188496" y="1931498"/>
            <a:ext cx="10323226" cy="103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A3E86"/>
              </a:buClr>
            </a:pPr>
            <a:r>
              <a:rPr lang="nl-NL" altLang="nl-NL" sz="2800" kern="0" dirty="0">
                <a:solidFill>
                  <a:srgbClr val="3A3E86"/>
                </a:solidFill>
                <a:latin typeface="Tahoma"/>
              </a:rPr>
              <a:t>De schuldeiser die later beslag legt / verrekent moet rekening houden met het eerdere beslag/verrekening</a:t>
            </a:r>
            <a:endParaRPr lang="nl-NL" altLang="nl-NL" sz="2800" kern="0" dirty="0">
              <a:solidFill>
                <a:srgbClr val="000000"/>
              </a:solidFill>
              <a:latin typeface="Tahoma"/>
            </a:endParaRPr>
          </a:p>
          <a:p>
            <a:pPr marL="0" lvl="0" indent="0">
              <a:buClr>
                <a:srgbClr val="3A3E86"/>
              </a:buClr>
              <a:buNone/>
            </a:pPr>
            <a:endParaRPr lang="nl-NL" altLang="nl-NL" kern="0" dirty="0">
              <a:solidFill>
                <a:srgbClr val="000000"/>
              </a:solidFill>
              <a:latin typeface="Tahoma"/>
            </a:endParaRPr>
          </a:p>
        </p:txBody>
      </p:sp>
      <p:sp>
        <p:nvSpPr>
          <p:cNvPr id="9" name="Tekstvak 8">
            <a:extLst>
              <a:ext uri="{FF2B5EF4-FFF2-40B4-BE49-F238E27FC236}">
                <a16:creationId xmlns:a16="http://schemas.microsoft.com/office/drawing/2014/main" id="{9AD8A8CE-8DB4-4850-A404-53ABCBE955BD}"/>
              </a:ext>
            </a:extLst>
          </p:cNvPr>
          <p:cNvSpPr txBox="1"/>
          <p:nvPr/>
        </p:nvSpPr>
        <p:spPr>
          <a:xfrm>
            <a:off x="8650840" y="6344212"/>
            <a:ext cx="3541160" cy="707886"/>
          </a:xfrm>
          <a:prstGeom prst="rect">
            <a:avLst/>
          </a:prstGeom>
          <a:noFill/>
        </p:spPr>
        <p:txBody>
          <a:bodyPr wrap="square" rtlCol="0">
            <a:spAutoFit/>
          </a:bodyPr>
          <a:lstStyle/>
          <a:p>
            <a:r>
              <a:rPr lang="nl-NL" sz="2000" dirty="0">
                <a:solidFill>
                  <a:schemeClr val="bg2"/>
                </a:solidFill>
              </a:rPr>
              <a:t>Schouders eronder 2018</a:t>
            </a:r>
          </a:p>
          <a:p>
            <a:endParaRPr lang="nl-NL" sz="2000" dirty="0">
              <a:solidFill>
                <a:schemeClr val="bg2"/>
              </a:solidFill>
            </a:endParaRPr>
          </a:p>
        </p:txBody>
      </p:sp>
      <p:pic>
        <p:nvPicPr>
          <p:cNvPr id="11" name="Afbeelding 10">
            <a:extLst>
              <a:ext uri="{FF2B5EF4-FFF2-40B4-BE49-F238E27FC236}">
                <a16:creationId xmlns:a16="http://schemas.microsoft.com/office/drawing/2014/main" id="{5D701AC7-53ED-4C9A-89EE-0A452A9D8FC6}"/>
              </a:ext>
            </a:extLst>
          </p:cNvPr>
          <p:cNvPicPr>
            <a:picLocks noChangeAspect="1"/>
          </p:cNvPicPr>
          <p:nvPr/>
        </p:nvPicPr>
        <p:blipFill>
          <a:blip r:embed="rId3"/>
          <a:stretch>
            <a:fillRect/>
          </a:stretch>
        </p:blipFill>
        <p:spPr>
          <a:xfrm>
            <a:off x="0" y="6215122"/>
            <a:ext cx="12192000" cy="642878"/>
          </a:xfrm>
          <a:prstGeom prst="rect">
            <a:avLst/>
          </a:prstGeom>
        </p:spPr>
      </p:pic>
      <p:sp>
        <p:nvSpPr>
          <p:cNvPr id="13" name="Tekstvak 4">
            <a:hlinkClick r:id="rId4"/>
            <a:extLst>
              <a:ext uri="{FF2B5EF4-FFF2-40B4-BE49-F238E27FC236}">
                <a16:creationId xmlns:a16="http://schemas.microsoft.com/office/drawing/2014/main" id="{813412D1-226A-4754-8BEC-F7A79709304C}"/>
              </a:ext>
            </a:extLst>
          </p:cNvPr>
          <p:cNvSpPr txBox="1">
            <a:spLocks noChangeArrowheads="1"/>
          </p:cNvSpPr>
          <p:nvPr/>
        </p:nvSpPr>
        <p:spPr bwMode="auto">
          <a:xfrm>
            <a:off x="8552100" y="2449416"/>
            <a:ext cx="2860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475c lid 4 Rv) </a:t>
            </a:r>
          </a:p>
        </p:txBody>
      </p:sp>
      <p:sp>
        <p:nvSpPr>
          <p:cNvPr id="15" name="Tijdelijke aanduiding voor inhoud 2">
            <a:extLst>
              <a:ext uri="{FF2B5EF4-FFF2-40B4-BE49-F238E27FC236}">
                <a16:creationId xmlns:a16="http://schemas.microsoft.com/office/drawing/2014/main" id="{3A18F303-15D5-48E4-AE51-9C1A34F546B6}"/>
              </a:ext>
            </a:extLst>
          </p:cNvPr>
          <p:cNvSpPr txBox="1">
            <a:spLocks/>
          </p:cNvSpPr>
          <p:nvPr/>
        </p:nvSpPr>
        <p:spPr bwMode="auto">
          <a:xfrm>
            <a:off x="1188496" y="2966272"/>
            <a:ext cx="3810224"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3A3E86"/>
              </a:buClr>
              <a:buNone/>
            </a:pPr>
            <a:r>
              <a:rPr lang="nl-NL" altLang="nl-NL" sz="2400" b="1" kern="0" dirty="0">
                <a:solidFill>
                  <a:srgbClr val="3A3E86"/>
                </a:solidFill>
                <a:latin typeface="Tahoma"/>
              </a:rPr>
              <a:t>Voorbeeld</a:t>
            </a:r>
          </a:p>
          <a:p>
            <a:pPr>
              <a:buClr>
                <a:srgbClr val="3A3E86"/>
              </a:buClr>
            </a:pPr>
            <a:r>
              <a:rPr lang="nl-NL" altLang="nl-NL" sz="2400" kern="0" dirty="0">
                <a:solidFill>
                  <a:srgbClr val="3A3E86"/>
                </a:solidFill>
                <a:latin typeface="Tahoma"/>
              </a:rPr>
              <a:t>Loon € 1100</a:t>
            </a:r>
          </a:p>
          <a:p>
            <a:pPr>
              <a:buClr>
                <a:srgbClr val="3A3E86"/>
              </a:buClr>
            </a:pPr>
            <a:r>
              <a:rPr lang="nl-NL" altLang="nl-NL" sz="2400" kern="0" dirty="0">
                <a:solidFill>
                  <a:srgbClr val="3A3E86"/>
                </a:solidFill>
                <a:latin typeface="Tahoma"/>
              </a:rPr>
              <a:t>Zorgtoeslag € 70</a:t>
            </a:r>
          </a:p>
          <a:p>
            <a:pPr>
              <a:buClr>
                <a:srgbClr val="3A3E86"/>
              </a:buClr>
            </a:pPr>
            <a:r>
              <a:rPr lang="nl-NL" altLang="nl-NL" sz="2400" kern="0" dirty="0">
                <a:solidFill>
                  <a:srgbClr val="3A3E86"/>
                </a:solidFill>
                <a:latin typeface="Tahoma"/>
              </a:rPr>
              <a:t>Beslagvrije voet € 1000</a:t>
            </a:r>
          </a:p>
          <a:p>
            <a:pPr marL="0" lvl="0" indent="0">
              <a:buClr>
                <a:srgbClr val="3A3E86"/>
              </a:buClr>
              <a:buNone/>
            </a:pPr>
            <a:endParaRPr lang="nl-NL" altLang="nl-NL" kern="0" dirty="0">
              <a:solidFill>
                <a:srgbClr val="000000"/>
              </a:solidFill>
              <a:latin typeface="Tahoma"/>
            </a:endParaRPr>
          </a:p>
        </p:txBody>
      </p:sp>
      <p:sp>
        <p:nvSpPr>
          <p:cNvPr id="6" name="Tijdelijke aanduiding voor inhoud 2">
            <a:extLst>
              <a:ext uri="{FF2B5EF4-FFF2-40B4-BE49-F238E27FC236}">
                <a16:creationId xmlns:a16="http://schemas.microsoft.com/office/drawing/2014/main" id="{7C7A7F0B-B4A7-4EF5-9196-EBF3AF77AE11}"/>
              </a:ext>
            </a:extLst>
          </p:cNvPr>
          <p:cNvSpPr txBox="1">
            <a:spLocks/>
          </p:cNvSpPr>
          <p:nvPr/>
        </p:nvSpPr>
        <p:spPr bwMode="auto">
          <a:xfrm>
            <a:off x="5277777" y="2952546"/>
            <a:ext cx="6896214" cy="212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3A3E86"/>
              </a:buClr>
              <a:buNone/>
            </a:pPr>
            <a:r>
              <a:rPr lang="nl-NL" altLang="nl-NL" sz="2400" b="1" kern="0" dirty="0">
                <a:solidFill>
                  <a:srgbClr val="3A3E86"/>
                </a:solidFill>
                <a:latin typeface="Tahoma"/>
              </a:rPr>
              <a:t>Hoeveel valt onder het beslag?</a:t>
            </a:r>
          </a:p>
          <a:p>
            <a:pPr marL="514350" indent="-514350">
              <a:buClr>
                <a:srgbClr val="3A3E86"/>
              </a:buClr>
              <a:buFont typeface="+mj-lt"/>
              <a:buAutoNum type="arabicPeriod"/>
            </a:pPr>
            <a:r>
              <a:rPr lang="nl-NL" altLang="nl-NL" sz="2400" kern="0" dirty="0">
                <a:solidFill>
                  <a:srgbClr val="3A3E86"/>
                </a:solidFill>
                <a:latin typeface="Tahoma"/>
              </a:rPr>
              <a:t>In januari beslag/verrekening op loon; in maart beslag/verrekening op zorgtoeslag</a:t>
            </a:r>
          </a:p>
          <a:p>
            <a:pPr marL="514350" indent="-514350">
              <a:buClr>
                <a:srgbClr val="3A3E86"/>
              </a:buClr>
              <a:buFont typeface="+mj-lt"/>
              <a:buAutoNum type="arabicPeriod"/>
            </a:pPr>
            <a:r>
              <a:rPr lang="nl-NL" altLang="nl-NL" sz="2400" kern="0" dirty="0">
                <a:solidFill>
                  <a:srgbClr val="3A3E86"/>
                </a:solidFill>
                <a:latin typeface="Tahoma"/>
              </a:rPr>
              <a:t>In januari beslag/verrekening zorgtoeslag; </a:t>
            </a:r>
            <a:br>
              <a:rPr lang="nl-NL" altLang="nl-NL" sz="2400" kern="0" dirty="0">
                <a:solidFill>
                  <a:srgbClr val="3A3E86"/>
                </a:solidFill>
                <a:latin typeface="Tahoma"/>
              </a:rPr>
            </a:br>
            <a:r>
              <a:rPr lang="nl-NL" altLang="nl-NL" sz="2400" kern="0" dirty="0">
                <a:solidFill>
                  <a:srgbClr val="3A3E86"/>
                </a:solidFill>
                <a:latin typeface="Tahoma"/>
              </a:rPr>
              <a:t>in maart beslag/verrekening op loon</a:t>
            </a:r>
            <a:endParaRPr lang="nl-NL" altLang="nl-NL" kern="0" dirty="0">
              <a:solidFill>
                <a:srgbClr val="000000"/>
              </a:solidFill>
              <a:latin typeface="Tahoma"/>
            </a:endParaRPr>
          </a:p>
        </p:txBody>
      </p:sp>
      <p:sp>
        <p:nvSpPr>
          <p:cNvPr id="3" name="Tekstvak 2">
            <a:extLst>
              <a:ext uri="{FF2B5EF4-FFF2-40B4-BE49-F238E27FC236}">
                <a16:creationId xmlns:a16="http://schemas.microsoft.com/office/drawing/2014/main" id="{8F31C171-D7A7-4B03-98E7-492E4BB3276D}"/>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pic>
        <p:nvPicPr>
          <p:cNvPr id="10" name="Graphic 9" descr="Megafoon 1 silhouet">
            <a:extLst>
              <a:ext uri="{FF2B5EF4-FFF2-40B4-BE49-F238E27FC236}">
                <a16:creationId xmlns:a16="http://schemas.microsoft.com/office/drawing/2014/main" id="{E89CA142-7604-4398-A644-85B0D78D5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65" y="350765"/>
            <a:ext cx="1354282" cy="1354282"/>
          </a:xfrm>
          <a:prstGeom prst="rect">
            <a:avLst/>
          </a:prstGeom>
        </p:spPr>
      </p:pic>
      <p:sp>
        <p:nvSpPr>
          <p:cNvPr id="12" name="Tekstvak 11">
            <a:extLst>
              <a:ext uri="{FF2B5EF4-FFF2-40B4-BE49-F238E27FC236}">
                <a16:creationId xmlns:a16="http://schemas.microsoft.com/office/drawing/2014/main" id="{4DFBED79-DFB3-4999-91B4-56001A587998}"/>
              </a:ext>
            </a:extLst>
          </p:cNvPr>
          <p:cNvSpPr txBox="1"/>
          <p:nvPr/>
        </p:nvSpPr>
        <p:spPr>
          <a:xfrm>
            <a:off x="3135762" y="5292038"/>
            <a:ext cx="5515078" cy="646331"/>
          </a:xfrm>
          <a:prstGeom prst="rect">
            <a:avLst/>
          </a:prstGeom>
          <a:noFill/>
        </p:spPr>
        <p:txBody>
          <a:bodyPr wrap="square" rtlCol="0">
            <a:spAutoFit/>
          </a:bodyPr>
          <a:lstStyle/>
          <a:p>
            <a:r>
              <a:rPr lang="nl-NL" sz="3600" b="1" dirty="0">
                <a:solidFill>
                  <a:srgbClr val="FF0000"/>
                </a:solidFill>
              </a:rPr>
              <a:t>Wordt dit goed toegepast?</a:t>
            </a:r>
          </a:p>
        </p:txBody>
      </p:sp>
    </p:spTree>
    <p:extLst>
      <p:ext uri="{BB962C8B-B14F-4D97-AF65-F5344CB8AC3E}">
        <p14:creationId xmlns:p14="http://schemas.microsoft.com/office/powerpoint/2010/main" val="35247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8CB59F8-D0A9-456F-8C1D-AB0A4AEF7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165" y="3846442"/>
            <a:ext cx="3306025" cy="2467423"/>
          </a:xfrm>
          <a:prstGeom prst="rect">
            <a:avLst/>
          </a:prstGeom>
        </p:spPr>
      </p:pic>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901536" y="181793"/>
            <a:ext cx="10247654"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Modernisering beslagverboden</a:t>
            </a:r>
          </a:p>
        </p:txBody>
      </p:sp>
      <p:sp>
        <p:nvSpPr>
          <p:cNvPr id="5" name="Tijdelijke aanduiding voor inhoud 2">
            <a:extLst>
              <a:ext uri="{FF2B5EF4-FFF2-40B4-BE49-F238E27FC236}">
                <a16:creationId xmlns:a16="http://schemas.microsoft.com/office/drawing/2014/main" id="{CDD5D8E7-B446-4F52-884D-303571788503}"/>
              </a:ext>
            </a:extLst>
          </p:cNvPr>
          <p:cNvSpPr txBox="1">
            <a:spLocks/>
          </p:cNvSpPr>
          <p:nvPr/>
        </p:nvSpPr>
        <p:spPr bwMode="auto">
          <a:xfrm>
            <a:off x="1182572" y="2041140"/>
            <a:ext cx="10098336" cy="116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3A3E86"/>
              </a:buClr>
              <a:buNone/>
            </a:pPr>
            <a:r>
              <a:rPr lang="nl-NL" altLang="nl-NL" sz="2800" kern="0" dirty="0">
                <a:solidFill>
                  <a:srgbClr val="3A3E86"/>
                </a:solidFill>
                <a:latin typeface="Tahoma"/>
              </a:rPr>
              <a:t>Beslag op niet bovenmatige inboedel is niet meer toegestaan</a:t>
            </a:r>
            <a:br>
              <a:rPr lang="nl-NL" altLang="nl-NL" sz="2800" kern="0" dirty="0">
                <a:solidFill>
                  <a:srgbClr val="3A3E86"/>
                </a:solidFill>
                <a:latin typeface="Tahoma"/>
              </a:rPr>
            </a:br>
            <a:endParaRPr lang="nl-NL" altLang="nl-NL" sz="2800" kern="0" dirty="0">
              <a:solidFill>
                <a:srgbClr val="3A3E86"/>
              </a:solidFill>
              <a:latin typeface="Tahoma"/>
            </a:endParaRPr>
          </a:p>
        </p:txBody>
      </p:sp>
      <p:pic>
        <p:nvPicPr>
          <p:cNvPr id="10" name="Afbeelding 9">
            <a:extLst>
              <a:ext uri="{FF2B5EF4-FFF2-40B4-BE49-F238E27FC236}">
                <a16:creationId xmlns:a16="http://schemas.microsoft.com/office/drawing/2014/main" id="{6958653E-3F24-4077-97CD-FEA479511D16}"/>
              </a:ext>
            </a:extLst>
          </p:cNvPr>
          <p:cNvPicPr>
            <a:picLocks noChangeAspect="1"/>
          </p:cNvPicPr>
          <p:nvPr/>
        </p:nvPicPr>
        <p:blipFill>
          <a:blip r:embed="rId4"/>
          <a:stretch>
            <a:fillRect/>
          </a:stretch>
        </p:blipFill>
        <p:spPr>
          <a:xfrm>
            <a:off x="0" y="6222828"/>
            <a:ext cx="12192000" cy="642878"/>
          </a:xfrm>
          <a:prstGeom prst="rect">
            <a:avLst/>
          </a:prstGeom>
        </p:spPr>
      </p:pic>
      <p:sp>
        <p:nvSpPr>
          <p:cNvPr id="11" name="Tekstvak 10">
            <a:extLst>
              <a:ext uri="{FF2B5EF4-FFF2-40B4-BE49-F238E27FC236}">
                <a16:creationId xmlns:a16="http://schemas.microsoft.com/office/drawing/2014/main" id="{96EEFE86-5B8B-462D-ADA5-51E894B0D420}"/>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pic>
        <p:nvPicPr>
          <p:cNvPr id="8" name="Graphic 7" descr="Megafoon 1 silhouet">
            <a:extLst>
              <a:ext uri="{FF2B5EF4-FFF2-40B4-BE49-F238E27FC236}">
                <a16:creationId xmlns:a16="http://schemas.microsoft.com/office/drawing/2014/main" id="{5AB4A2B4-7043-41AA-83B1-C6435AAA62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65" y="350765"/>
            <a:ext cx="1354282" cy="1354282"/>
          </a:xfrm>
          <a:prstGeom prst="rect">
            <a:avLst/>
          </a:prstGeom>
        </p:spPr>
      </p:pic>
      <p:sp>
        <p:nvSpPr>
          <p:cNvPr id="9" name="Tekstvak 8">
            <a:extLst>
              <a:ext uri="{FF2B5EF4-FFF2-40B4-BE49-F238E27FC236}">
                <a16:creationId xmlns:a16="http://schemas.microsoft.com/office/drawing/2014/main" id="{9039378C-2F6F-4E7D-8CE0-7C5FB565EAAF}"/>
              </a:ext>
            </a:extLst>
          </p:cNvPr>
          <p:cNvSpPr txBox="1"/>
          <p:nvPr/>
        </p:nvSpPr>
        <p:spPr>
          <a:xfrm>
            <a:off x="2982190" y="3543594"/>
            <a:ext cx="4764070" cy="1200329"/>
          </a:xfrm>
          <a:prstGeom prst="rect">
            <a:avLst/>
          </a:prstGeom>
          <a:noFill/>
        </p:spPr>
        <p:txBody>
          <a:bodyPr wrap="square" rtlCol="0">
            <a:spAutoFit/>
          </a:bodyPr>
          <a:lstStyle/>
          <a:p>
            <a:r>
              <a:rPr lang="nl-NL" sz="3600" b="1" dirty="0">
                <a:solidFill>
                  <a:srgbClr val="FF0000"/>
                </a:solidFill>
              </a:rPr>
              <a:t>Waar wordt nog wel mee gedreigd?</a:t>
            </a:r>
          </a:p>
        </p:txBody>
      </p:sp>
    </p:spTree>
    <p:extLst>
      <p:ext uri="{BB962C8B-B14F-4D97-AF65-F5344CB8AC3E}">
        <p14:creationId xmlns:p14="http://schemas.microsoft.com/office/powerpoint/2010/main" val="30470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6AD27BF-4268-4E6D-AD61-C15E7A71991F}"/>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9" descr="http://www.dynalogic.eu/_files/image/images/veel_gestelde_vragen.jpg">
            <a:extLst>
              <a:ext uri="{FF2B5EF4-FFF2-40B4-BE49-F238E27FC236}">
                <a16:creationId xmlns:a16="http://schemas.microsoft.com/office/drawing/2014/main" id="{64D01AAD-1969-47A9-A93F-C0FEAB782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5" y="2211387"/>
            <a:ext cx="928254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a:extLst>
              <a:ext uri="{FF2B5EF4-FFF2-40B4-BE49-F238E27FC236}">
                <a16:creationId xmlns:a16="http://schemas.microsoft.com/office/drawing/2014/main" id="{F210F0EF-B03A-4B65-97E6-7DB591DA862F}"/>
              </a:ext>
            </a:extLst>
          </p:cNvPr>
          <p:cNvSpPr txBox="1">
            <a:spLocks/>
          </p:cNvSpPr>
          <p:nvPr/>
        </p:nvSpPr>
        <p:spPr bwMode="auto">
          <a:xfrm>
            <a:off x="3397269" y="4462105"/>
            <a:ext cx="7772400" cy="225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3A3E86"/>
              </a:buClr>
              <a:buSzPct val="60000"/>
              <a:buNone/>
              <a:tabLst/>
              <a:defRPr/>
            </a:pPr>
            <a:r>
              <a:rPr lang="nl-NL" altLang="nl-NL" sz="2800" kern="0" dirty="0">
                <a:solidFill>
                  <a:srgbClr val="FF0000"/>
                </a:solidFill>
                <a:latin typeface="Tahoma"/>
              </a:rPr>
              <a:t>www.schuldinfo.nl</a:t>
            </a:r>
            <a:r>
              <a:rPr lang="nl-NL" altLang="nl-NL" sz="2800" kern="0" dirty="0">
                <a:solidFill>
                  <a:srgbClr val="000000"/>
                </a:solidFill>
                <a:latin typeface="Tahoma"/>
              </a:rPr>
              <a:t> </a:t>
            </a:r>
          </a:p>
          <a:p>
            <a:pPr lvl="0">
              <a:buClr>
                <a:srgbClr val="3A3E86"/>
              </a:buClr>
              <a:defRPr/>
            </a:pPr>
            <a:r>
              <a:rPr lang="nl-NL" altLang="nl-NL" sz="2400" kern="0" dirty="0" err="1">
                <a:solidFill>
                  <a:srgbClr val="000000"/>
                </a:solidFill>
                <a:latin typeface="Tahoma"/>
              </a:rPr>
              <a:t>incompany</a:t>
            </a:r>
            <a:r>
              <a:rPr lang="nl-NL" altLang="nl-NL" sz="2400" kern="0" dirty="0">
                <a:solidFill>
                  <a:srgbClr val="000000"/>
                </a:solidFill>
                <a:latin typeface="Tahoma"/>
              </a:rPr>
              <a:t> cursusaanbod</a:t>
            </a:r>
          </a:p>
          <a:p>
            <a:pPr lvl="0">
              <a:buClr>
                <a:srgbClr val="3A3E86"/>
              </a:buClr>
              <a:defRPr/>
            </a:pPr>
            <a:r>
              <a:rPr lang="nl-NL" altLang="nl-NL" sz="2400" kern="0" dirty="0">
                <a:solidFill>
                  <a:srgbClr val="000000"/>
                </a:solidFill>
                <a:latin typeface="Tahoma"/>
              </a:rPr>
              <a:t>info@schuldinfo.nl</a:t>
            </a:r>
          </a:p>
          <a:p>
            <a:pPr lvl="0">
              <a:buClr>
                <a:srgbClr val="3A3E86"/>
              </a:buClr>
              <a:defRPr/>
            </a:pPr>
            <a:r>
              <a:rPr lang="nl-NL" altLang="nl-NL" sz="2400" kern="0" dirty="0">
                <a:solidFill>
                  <a:srgbClr val="000000"/>
                </a:solidFill>
                <a:latin typeface="Tahoma"/>
              </a:rPr>
              <a:t>Nieuwsbrief! </a:t>
            </a:r>
            <a:r>
              <a:rPr lang="nl-NL" altLang="nl-NL" sz="2400" kern="0" dirty="0">
                <a:solidFill>
                  <a:srgbClr val="FF0000"/>
                </a:solidFill>
                <a:latin typeface="Tahoma"/>
              </a:rPr>
              <a:t>www.schuldinfo.nl/nieuwsbrief</a:t>
            </a:r>
            <a:endParaRPr kumimoji="0" lang="nl-NL" altLang="nl-NL" sz="2400" b="0" i="0" u="none" strike="noStrike" kern="0" cap="none" spc="0" normalizeH="0" baseline="0" noProof="0" dirty="0">
              <a:ln>
                <a:noFill/>
              </a:ln>
              <a:solidFill>
                <a:srgbClr val="FF0000"/>
              </a:solidFill>
              <a:effectLst/>
              <a:uLnTx/>
              <a:uFillTx/>
              <a:latin typeface="Tahoma"/>
            </a:endParaRPr>
          </a:p>
        </p:txBody>
      </p:sp>
    </p:spTree>
    <p:extLst>
      <p:ext uri="{BB962C8B-B14F-4D97-AF65-F5344CB8AC3E}">
        <p14:creationId xmlns:p14="http://schemas.microsoft.com/office/powerpoint/2010/main" val="47086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68605" y="2178490"/>
            <a:ext cx="9144000" cy="3823854"/>
          </a:xfrm>
        </p:spPr>
        <p:txBody>
          <a:bodyPr>
            <a:noAutofit/>
          </a:bodyPr>
          <a:lstStyle/>
          <a:p>
            <a:pPr algn="l"/>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r>
              <a:rPr lang="en-US" sz="4000" b="1" dirty="0">
                <a:solidFill>
                  <a:srgbClr val="A50931"/>
                </a:solidFill>
                <a:latin typeface="Arial" panose="020B0604020202020204" pitchFamily="34" charset="0"/>
                <a:cs typeface="Arial" panose="020B0604020202020204" pitchFamily="34" charset="0"/>
              </a:rPr>
              <a:t>	</a:t>
            </a: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r>
              <a:rPr lang="en-US" sz="4000" b="1" dirty="0">
                <a:solidFill>
                  <a:srgbClr val="A50931"/>
                </a:solidFill>
                <a:latin typeface="Arial" panose="020B0604020202020204" pitchFamily="34" charset="0"/>
                <a:cs typeface="Arial" panose="020B0604020202020204" pitchFamily="34" charset="0"/>
              </a:rPr>
              <a:t>	MISGELOPEN TOESLAGEN</a:t>
            </a:r>
            <a:br>
              <a:rPr lang="en-US" sz="4000" b="1"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cs typeface="Arial" panose="020B0604020202020204" pitchFamily="34" charset="0"/>
              </a:rPr>
            </a:br>
            <a:r>
              <a:rPr lang="en-US" sz="4000" dirty="0">
                <a:cs typeface="Arial" panose="020B0604020202020204" pitchFamily="34" charset="0"/>
              </a:rPr>
              <a:t>	Hoe de combinatie van </a:t>
            </a:r>
            <a:br>
              <a:rPr lang="en-US" sz="4000" dirty="0">
                <a:cs typeface="Arial" panose="020B0604020202020204" pitchFamily="34" charset="0"/>
              </a:rPr>
            </a:br>
            <a:r>
              <a:rPr lang="en-US" sz="4000" dirty="0">
                <a:cs typeface="Arial" panose="020B0604020202020204" pitchFamily="34" charset="0"/>
              </a:rPr>
              <a:t>	inkomsten leidt tot </a:t>
            </a:r>
            <a:r>
              <a:rPr lang="en-US" sz="4000" dirty="0" err="1">
                <a:cs typeface="Arial" panose="020B0604020202020204" pitchFamily="34" charset="0"/>
              </a:rPr>
              <a:t>armoede</a:t>
            </a:r>
            <a:br>
              <a:rPr lang="en-US" sz="4000" dirty="0">
                <a:cs typeface="Arial" panose="020B0604020202020204" pitchFamily="34" charset="0"/>
              </a:rPr>
            </a:br>
            <a:r>
              <a:rPr lang="en-US" sz="4000" dirty="0">
                <a:cs typeface="Arial" panose="020B0604020202020204" pitchFamily="34" charset="0"/>
              </a:rPr>
              <a:t>	Door </a:t>
            </a:r>
            <a:r>
              <a:rPr lang="nl-NL" sz="4000" dirty="0">
                <a:solidFill>
                  <a:srgbClr val="FF0000"/>
                </a:solidFill>
                <a:effectLst/>
                <a:ea typeface="Calibri" panose="020F0502020204030204" pitchFamily="34" charset="0"/>
              </a:rPr>
              <a:t>Chantal van Hulzen</a:t>
            </a:r>
            <a:br>
              <a:rPr lang="en-US" sz="4000" b="1"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nl-NL" sz="4000" b="1" dirty="0">
              <a:latin typeface="Arial" panose="020B0604020202020204" pitchFamily="34" charset="0"/>
              <a:cs typeface="Arial" panose="020B0604020202020204" pitchFamily="34" charset="0"/>
            </a:endParaRPr>
          </a:p>
        </p:txBody>
      </p:sp>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pic>
        <p:nvPicPr>
          <p:cNvPr id="4" name="Afbeelding 3"/>
          <p:cNvPicPr>
            <a:picLocks noChangeAspect="1"/>
          </p:cNvPicPr>
          <p:nvPr/>
        </p:nvPicPr>
        <p:blipFill>
          <a:blip r:embed="rId4"/>
          <a:stretch>
            <a:fillRect/>
          </a:stretch>
        </p:blipFill>
        <p:spPr>
          <a:xfrm>
            <a:off x="1679575" y="160338"/>
            <a:ext cx="2011854" cy="737680"/>
          </a:xfrm>
          <a:prstGeom prst="rect">
            <a:avLst/>
          </a:prstGeom>
        </p:spPr>
      </p:pic>
    </p:spTree>
    <p:extLst>
      <p:ext uri="{BB962C8B-B14F-4D97-AF65-F5344CB8AC3E}">
        <p14:creationId xmlns:p14="http://schemas.microsoft.com/office/powerpoint/2010/main" val="147223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sp>
        <p:nvSpPr>
          <p:cNvPr id="3" name="Titel 2"/>
          <p:cNvSpPr>
            <a:spLocks noGrp="1"/>
          </p:cNvSpPr>
          <p:nvPr>
            <p:ph type="ctrTitle"/>
          </p:nvPr>
        </p:nvSpPr>
        <p:spPr>
          <a:xfrm>
            <a:off x="1884258" y="505085"/>
            <a:ext cx="7772400" cy="1082647"/>
          </a:xfrm>
        </p:spPr>
        <p:txBody>
          <a:bodyPr>
            <a:normAutofit/>
          </a:bodyPr>
          <a:lstStyle/>
          <a:p>
            <a:r>
              <a:rPr lang="en-US" sz="4000" b="1" dirty="0">
                <a:solidFill>
                  <a:srgbClr val="A50931"/>
                </a:solidFill>
                <a:latin typeface="Arial" panose="020B0604020202020204" pitchFamily="34" charset="0"/>
                <a:cs typeface="Arial" panose="020B0604020202020204" pitchFamily="34" charset="0"/>
              </a:rPr>
              <a:t>Probleemanalyse</a:t>
            </a:r>
            <a:endParaRPr lang="nl-NL" sz="4000" dirty="0"/>
          </a:p>
        </p:txBody>
      </p:sp>
      <p:sp>
        <p:nvSpPr>
          <p:cNvPr id="4" name="Tekstvak 3"/>
          <p:cNvSpPr txBox="1"/>
          <p:nvPr/>
        </p:nvSpPr>
        <p:spPr>
          <a:xfrm>
            <a:off x="1831976" y="1480346"/>
            <a:ext cx="8403763" cy="4770537"/>
          </a:xfrm>
          <a:prstGeom prst="rect">
            <a:avLst/>
          </a:prstGeom>
          <a:noFill/>
        </p:spPr>
        <p:txBody>
          <a:bodyPr wrap="square" rtlCol="0">
            <a:spAutoFit/>
          </a:bodyPr>
          <a:lstStyle/>
          <a:p>
            <a:r>
              <a:rPr lang="nl-NL" sz="1600" b="1" dirty="0"/>
              <a:t>Afbouw Algemene Heffingskorting minstverdienende partner</a:t>
            </a:r>
          </a:p>
          <a:p>
            <a:r>
              <a:rPr lang="nl-NL" sz="1600" dirty="0"/>
              <a:t>Sinds 2009 wordt de AHK </a:t>
            </a:r>
            <a:r>
              <a:rPr lang="nl-NL" sz="1600" dirty="0" err="1"/>
              <a:t>mvp</a:t>
            </a:r>
            <a:r>
              <a:rPr lang="nl-NL" sz="1600" dirty="0"/>
              <a:t> afgebouwd voor partners geboren na 1962. Vanaf 2023 stopt de regeling voor deze groep helemaal. </a:t>
            </a:r>
          </a:p>
          <a:p>
            <a:r>
              <a:rPr lang="nl-NL" sz="1600" dirty="0"/>
              <a:t>De AHK mvp wordt in verschillende regelingen, waaronder de Participatiewet, gezien als ‘inkomensbestanddeel’. Het vult het inkomen aan van fiscaal partners, waarvan één van de partners geen, of weinig inkomsten heeft.</a:t>
            </a:r>
          </a:p>
          <a:p>
            <a:endParaRPr lang="nl-NL" sz="1600" b="1" dirty="0"/>
          </a:p>
          <a:p>
            <a:r>
              <a:rPr lang="nl-NL" sz="1600" b="1" dirty="0"/>
              <a:t>Daling inkomen</a:t>
            </a:r>
            <a:endParaRPr lang="nl-NL" sz="1600" dirty="0"/>
          </a:p>
          <a:p>
            <a:r>
              <a:rPr lang="nl-NL" sz="1600" dirty="0"/>
              <a:t>Door de afbouw van de AHK mvp voor partners geboren na 1962, daalt het inkomen van fiscaal partners netto onder de voor hen geldende bijstandsnorm in situaties waar één van beiden een werkloosheids-, of arbeidsongeschiktheidsuitkering (tot zelfs bóven het (bruto) wettelijk minimumloon) van het UWV ontvangt en de ander geen of weinig inkomsten heeft. </a:t>
            </a:r>
          </a:p>
          <a:p>
            <a:endParaRPr lang="nl-NL" sz="1600" dirty="0"/>
          </a:p>
          <a:p>
            <a:r>
              <a:rPr lang="nl-NL" sz="1600" b="1" dirty="0"/>
              <a:t>Toeslagenwet </a:t>
            </a:r>
          </a:p>
          <a:p>
            <a:r>
              <a:rPr lang="nl-NL" sz="1600" dirty="0"/>
              <a:t>De Toeslagenwet vult aan tot het sociaal minimum (aanvulling op dagloon). In combinatie met AHK mvp werd eerder wel, maar inmiddels niet altijd meer het netto minimum bereikt.</a:t>
            </a:r>
            <a:br>
              <a:rPr lang="nl-NL" sz="1600" dirty="0"/>
            </a:br>
            <a:endParaRPr lang="nl-NL" sz="1600" dirty="0"/>
          </a:p>
          <a:p>
            <a:r>
              <a:rPr lang="nl-NL" sz="1600" b="1" dirty="0"/>
              <a:t>Geen fiscaal partners</a:t>
            </a:r>
          </a:p>
          <a:p>
            <a:r>
              <a:rPr lang="nl-NL" sz="1600" dirty="0"/>
              <a:t>Als de partners geen fiscaal partners zijn is er helemaal geen recht op de AHK</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576" y="160339"/>
            <a:ext cx="2014047" cy="734008"/>
          </a:xfrm>
          <a:prstGeom prst="rect">
            <a:avLst/>
          </a:prstGeom>
        </p:spPr>
      </p:pic>
    </p:spTree>
    <p:extLst>
      <p:ext uri="{BB962C8B-B14F-4D97-AF65-F5344CB8AC3E}">
        <p14:creationId xmlns:p14="http://schemas.microsoft.com/office/powerpoint/2010/main" val="17197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sp>
        <p:nvSpPr>
          <p:cNvPr id="3" name="Titel 2"/>
          <p:cNvSpPr>
            <a:spLocks noGrp="1"/>
          </p:cNvSpPr>
          <p:nvPr>
            <p:ph type="ctrTitle"/>
          </p:nvPr>
        </p:nvSpPr>
        <p:spPr>
          <a:xfrm>
            <a:off x="1984375" y="1046409"/>
            <a:ext cx="8196291" cy="1082647"/>
          </a:xfrm>
        </p:spPr>
        <p:txBody>
          <a:bodyPr>
            <a:normAutofit/>
          </a:bodyPr>
          <a:lstStyle/>
          <a:p>
            <a:r>
              <a:rPr lang="nl-NL" sz="4000" b="1" dirty="0">
                <a:solidFill>
                  <a:srgbClr val="A50931"/>
                </a:solidFill>
                <a:latin typeface="Arial" panose="020B0604020202020204" pitchFamily="34" charset="0"/>
                <a:cs typeface="Arial" panose="020B0604020202020204" pitchFamily="34" charset="0"/>
              </a:rPr>
              <a:t>Afbouw</a:t>
            </a:r>
            <a:r>
              <a:rPr lang="en-US" sz="4000" b="1" dirty="0">
                <a:solidFill>
                  <a:srgbClr val="A50931"/>
                </a:solidFill>
                <a:latin typeface="Arial" panose="020B0604020202020204" pitchFamily="34" charset="0"/>
                <a:cs typeface="Arial" panose="020B0604020202020204" pitchFamily="34" charset="0"/>
              </a:rPr>
              <a:t> AHK</a:t>
            </a:r>
            <a:endParaRPr lang="nl-NL" sz="4000" dirty="0"/>
          </a:p>
        </p:txBody>
      </p:sp>
      <p:graphicFrame>
        <p:nvGraphicFramePr>
          <p:cNvPr id="7" name="Tabel 6"/>
          <p:cNvGraphicFramePr>
            <a:graphicFrameLocks noGrp="1"/>
          </p:cNvGraphicFramePr>
          <p:nvPr/>
        </p:nvGraphicFramePr>
        <p:xfrm>
          <a:off x="2125694" y="2483112"/>
          <a:ext cx="8054973" cy="3381792"/>
        </p:xfrm>
        <a:graphic>
          <a:graphicData uri="http://schemas.openxmlformats.org/drawingml/2006/table">
            <a:tbl>
              <a:tblPr firstRow="1" firstCol="1" bandRow="1"/>
              <a:tblGrid>
                <a:gridCol w="2684991">
                  <a:extLst>
                    <a:ext uri="{9D8B030D-6E8A-4147-A177-3AD203B41FA5}">
                      <a16:colId xmlns:a16="http://schemas.microsoft.com/office/drawing/2014/main" val="2278930997"/>
                    </a:ext>
                  </a:extLst>
                </a:gridCol>
                <a:gridCol w="2684991">
                  <a:extLst>
                    <a:ext uri="{9D8B030D-6E8A-4147-A177-3AD203B41FA5}">
                      <a16:colId xmlns:a16="http://schemas.microsoft.com/office/drawing/2014/main" val="919778548"/>
                    </a:ext>
                  </a:extLst>
                </a:gridCol>
                <a:gridCol w="2684991">
                  <a:extLst>
                    <a:ext uri="{9D8B030D-6E8A-4147-A177-3AD203B41FA5}">
                      <a16:colId xmlns:a16="http://schemas.microsoft.com/office/drawing/2014/main" val="503190227"/>
                    </a:ext>
                  </a:extLst>
                </a:gridCol>
              </a:tblGrid>
              <a:tr h="422724">
                <a:tc gridSpan="3">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Tabel afbouw algemene heffingskorting</a:t>
                      </a:r>
                    </a:p>
                  </a:txBody>
                  <a:tcPr marL="95250" marR="9525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135427387"/>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Jaar</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Geboren vóór 1963</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Geboren na 1962</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1091675235"/>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2021</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€ 2.837</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€ 379</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4186120812"/>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2020</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€ 2.711</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€ 543</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2765204355"/>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2019</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€ 2.477</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€ 661</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1931112210"/>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2018</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€ 2.265</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€ 754</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2022677448"/>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2017</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€ 2.254</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€ 904</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4108585329"/>
                  </a:ext>
                </a:extLst>
              </a:tr>
              <a:tr h="422724">
                <a:tc>
                  <a:txBody>
                    <a:bodyPr/>
                    <a:lstStyle/>
                    <a:p>
                      <a:pPr>
                        <a:lnSpc>
                          <a:spcPct val="115000"/>
                        </a:lnSpc>
                        <a:spcAft>
                          <a:spcPts val="0"/>
                        </a:spcAft>
                      </a:pPr>
                      <a:r>
                        <a:rPr lang="nl-NL" sz="1600" b="1" dirty="0">
                          <a:effectLst/>
                          <a:latin typeface="Source Sans Pro" panose="020B0503030403020204" pitchFamily="34" charset="0"/>
                          <a:ea typeface="Calibri" panose="020F0502020204030204" pitchFamily="34" charset="0"/>
                          <a:cs typeface="Times New Roman" panose="02020603050405020304" pitchFamily="18" charset="0"/>
                        </a:rPr>
                        <a:t>2016</a:t>
                      </a:r>
                      <a:endParaRPr lang="nl-NL" sz="1600"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€ 2.242</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nl-NL" sz="1600" dirty="0">
                          <a:effectLst/>
                          <a:latin typeface="Source Sans Pro" panose="020B0503030403020204" pitchFamily="34" charset="0"/>
                          <a:ea typeface="Calibri" panose="020F0502020204030204" pitchFamily="34" charset="0"/>
                          <a:cs typeface="Times New Roman" panose="02020603050405020304" pitchFamily="18" charset="0"/>
                        </a:rPr>
                        <a:t>€ 1.047</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747869667"/>
                  </a:ext>
                </a:extLst>
              </a:tr>
            </a:tbl>
          </a:graphicData>
        </a:graphic>
      </p:graphicFrame>
      <p:pic>
        <p:nvPicPr>
          <p:cNvPr id="2" name="Afbeelding 1"/>
          <p:cNvPicPr>
            <a:picLocks noChangeAspect="1"/>
          </p:cNvPicPr>
          <p:nvPr/>
        </p:nvPicPr>
        <p:blipFill>
          <a:blip r:embed="rId4"/>
          <a:stretch>
            <a:fillRect/>
          </a:stretch>
        </p:blipFill>
        <p:spPr>
          <a:xfrm>
            <a:off x="1679575" y="154365"/>
            <a:ext cx="2011854" cy="737680"/>
          </a:xfrm>
          <a:prstGeom prst="rect">
            <a:avLst/>
          </a:prstGeom>
        </p:spPr>
      </p:pic>
    </p:spTree>
    <p:extLst>
      <p:ext uri="{BB962C8B-B14F-4D97-AF65-F5344CB8AC3E}">
        <p14:creationId xmlns:p14="http://schemas.microsoft.com/office/powerpoint/2010/main" val="334870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sp>
        <p:nvSpPr>
          <p:cNvPr id="3" name="Titel 2"/>
          <p:cNvSpPr>
            <a:spLocks noGrp="1"/>
          </p:cNvSpPr>
          <p:nvPr>
            <p:ph type="ctrTitle"/>
          </p:nvPr>
        </p:nvSpPr>
        <p:spPr>
          <a:xfrm>
            <a:off x="1984375" y="639179"/>
            <a:ext cx="7772400" cy="1082647"/>
          </a:xfrm>
        </p:spPr>
        <p:txBody>
          <a:bodyPr>
            <a:normAutofit/>
          </a:bodyPr>
          <a:lstStyle/>
          <a:p>
            <a:r>
              <a:rPr lang="en-US" sz="4000" b="1" dirty="0" err="1">
                <a:solidFill>
                  <a:srgbClr val="A50931"/>
                </a:solidFill>
                <a:latin typeface="Arial" panose="020B0604020202020204" pitchFamily="34" charset="0"/>
                <a:cs typeface="Arial" panose="020B0604020202020204" pitchFamily="34" charset="0"/>
              </a:rPr>
              <a:t>Gevolgen</a:t>
            </a:r>
            <a:r>
              <a:rPr lang="en-US" sz="4000" b="1" dirty="0">
                <a:solidFill>
                  <a:srgbClr val="A50931"/>
                </a:solidFill>
                <a:latin typeface="Arial" panose="020B0604020202020204" pitchFamily="34" charset="0"/>
                <a:cs typeface="Arial" panose="020B0604020202020204" pitchFamily="34" charset="0"/>
              </a:rPr>
              <a:t> </a:t>
            </a:r>
            <a:r>
              <a:rPr lang="en-US" sz="4000" b="1" dirty="0" err="1">
                <a:solidFill>
                  <a:srgbClr val="A50931"/>
                </a:solidFill>
                <a:latin typeface="Arial" panose="020B0604020202020204" pitchFamily="34" charset="0"/>
                <a:cs typeface="Arial" panose="020B0604020202020204" pitchFamily="34" charset="0"/>
              </a:rPr>
              <a:t>afbouw</a:t>
            </a:r>
            <a:r>
              <a:rPr lang="en-US" sz="4000" b="1" dirty="0">
                <a:solidFill>
                  <a:srgbClr val="A50931"/>
                </a:solidFill>
                <a:latin typeface="Arial" panose="020B0604020202020204" pitchFamily="34" charset="0"/>
                <a:cs typeface="Arial" panose="020B0604020202020204" pitchFamily="34" charset="0"/>
              </a:rPr>
              <a:t> AHK </a:t>
            </a:r>
            <a:endParaRPr lang="nl-NL" sz="4000" dirty="0"/>
          </a:p>
        </p:txBody>
      </p:sp>
      <p:sp>
        <p:nvSpPr>
          <p:cNvPr id="4" name="Tekstvak 3"/>
          <p:cNvSpPr txBox="1"/>
          <p:nvPr/>
        </p:nvSpPr>
        <p:spPr>
          <a:xfrm>
            <a:off x="1679575" y="2244625"/>
            <a:ext cx="8836428" cy="2031325"/>
          </a:xfrm>
          <a:prstGeom prst="rect">
            <a:avLst/>
          </a:prstGeom>
          <a:noFill/>
        </p:spPr>
        <p:txBody>
          <a:bodyPr wrap="square" rtlCol="0">
            <a:spAutoFit/>
          </a:bodyPr>
          <a:lstStyle/>
          <a:p>
            <a:pPr marL="342900" indent="-342900">
              <a:buFont typeface="Arial" panose="020B0604020202020204" pitchFamily="34" charset="0"/>
              <a:buChar char="•"/>
            </a:pPr>
            <a:r>
              <a:rPr lang="nl-NL" dirty="0"/>
              <a:t>Toeslagenwet houdt geen rekening met de afbouw, vult aan tot toepasselijk dagloon</a:t>
            </a:r>
          </a:p>
          <a:p>
            <a:pPr marL="342900" indent="-342900">
              <a:buFont typeface="Arial" panose="020B0604020202020204" pitchFamily="34" charset="0"/>
              <a:buChar char="•"/>
            </a:pPr>
            <a:r>
              <a:rPr lang="nl-NL" dirty="0"/>
              <a:t>Echtparen met bijv. WIA hebben bruto voldoende inkomen maar netto minder dan het sociaal minimum</a:t>
            </a:r>
          </a:p>
          <a:p>
            <a:pPr marL="342900" indent="-342900">
              <a:buFont typeface="Arial" panose="020B0604020202020204" pitchFamily="34" charset="0"/>
              <a:buChar char="•"/>
            </a:pPr>
            <a:r>
              <a:rPr lang="nl-NL" dirty="0"/>
              <a:t>Gemeente verstrekt aanvulling o.g.v. Participatiewet (niet altijd!)</a:t>
            </a:r>
          </a:p>
          <a:p>
            <a:pPr marL="342900" indent="-342900">
              <a:buFont typeface="Arial" panose="020B0604020202020204" pitchFamily="34" charset="0"/>
              <a:buChar char="•"/>
            </a:pPr>
            <a:r>
              <a:rPr lang="nl-NL" dirty="0"/>
              <a:t>Fiscaal inkomen hoger dan het normale bedrag bij minimum inkomen</a:t>
            </a:r>
          </a:p>
          <a:p>
            <a:pPr marL="342900" indent="-342900">
              <a:buFont typeface="Arial" panose="020B0604020202020204" pitchFamily="34" charset="0"/>
              <a:buChar char="•"/>
            </a:pPr>
            <a:r>
              <a:rPr lang="nl-NL" dirty="0"/>
              <a:t>Door hoger fiscaal inkomen </a:t>
            </a:r>
            <a:r>
              <a:rPr lang="nl-NL" b="1" dirty="0"/>
              <a:t>minder recht op toeslagen</a:t>
            </a:r>
          </a:p>
          <a:p>
            <a:pPr marL="342900" indent="-342900">
              <a:buFont typeface="Arial" panose="020B0604020202020204" pitchFamily="34" charset="0"/>
              <a:buChar char="•"/>
            </a:pPr>
            <a:r>
              <a:rPr lang="nl-NL" dirty="0"/>
              <a:t>Compensatie nodig om armoede te voorkomen</a:t>
            </a:r>
          </a:p>
        </p:txBody>
      </p:sp>
      <p:pic>
        <p:nvPicPr>
          <p:cNvPr id="2" name="Afbeelding 1"/>
          <p:cNvPicPr>
            <a:picLocks noChangeAspect="1"/>
          </p:cNvPicPr>
          <p:nvPr/>
        </p:nvPicPr>
        <p:blipFill>
          <a:blip r:embed="rId4"/>
          <a:stretch>
            <a:fillRect/>
          </a:stretch>
        </p:blipFill>
        <p:spPr>
          <a:xfrm>
            <a:off x="1679575" y="160338"/>
            <a:ext cx="2011854" cy="737680"/>
          </a:xfrm>
          <a:prstGeom prst="rect">
            <a:avLst/>
          </a:prstGeom>
        </p:spPr>
      </p:pic>
    </p:spTree>
    <p:extLst>
      <p:ext uri="{BB962C8B-B14F-4D97-AF65-F5344CB8AC3E}">
        <p14:creationId xmlns:p14="http://schemas.microsoft.com/office/powerpoint/2010/main" val="393444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686011" y="142697"/>
            <a:ext cx="2011854" cy="737680"/>
          </a:xfrm>
          <a:prstGeom prst="rect">
            <a:avLst/>
          </a:prstGeom>
        </p:spPr>
      </p:pic>
      <p:sp>
        <p:nvSpPr>
          <p:cNvPr id="2" name="Titel 1"/>
          <p:cNvSpPr>
            <a:spLocks noGrp="1"/>
          </p:cNvSpPr>
          <p:nvPr>
            <p:ph type="ctrTitle"/>
          </p:nvPr>
        </p:nvSpPr>
        <p:spPr>
          <a:xfrm>
            <a:off x="1524000" y="2307771"/>
            <a:ext cx="9144000" cy="4026354"/>
          </a:xfrm>
        </p:spPr>
        <p:txBody>
          <a:bodyPr>
            <a:noAutofit/>
          </a:bodyPr>
          <a:lstStyle/>
          <a:p>
            <a:pPr algn="ct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b="1" dirty="0">
                <a:solidFill>
                  <a:srgbClr val="A50931"/>
                </a:solidFill>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nl-NL" sz="4000" b="1" dirty="0">
              <a:latin typeface="Arial" panose="020B0604020202020204" pitchFamily="34" charset="0"/>
              <a:cs typeface="Arial" panose="020B0604020202020204" pitchFamily="34" charset="0"/>
            </a:endParaRPr>
          </a:p>
        </p:txBody>
      </p:sp>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4" cstate="print"/>
          <a:stretch>
            <a:fillRect/>
          </a:stretch>
        </p:blipFill>
        <p:spPr>
          <a:xfrm>
            <a:off x="9080269" y="2"/>
            <a:ext cx="1587730" cy="1587730"/>
          </a:xfrm>
          <a:prstGeom prst="rect">
            <a:avLst/>
          </a:prstGeom>
        </p:spPr>
      </p:pic>
      <p:graphicFrame>
        <p:nvGraphicFramePr>
          <p:cNvPr id="5" name="Tabel 4"/>
          <p:cNvGraphicFramePr>
            <a:graphicFrameLocks noGrp="1"/>
          </p:cNvGraphicFramePr>
          <p:nvPr/>
        </p:nvGraphicFramePr>
        <p:xfrm>
          <a:off x="2691936" y="2424922"/>
          <a:ext cx="6820594" cy="3541713"/>
        </p:xfrm>
        <a:graphic>
          <a:graphicData uri="http://schemas.openxmlformats.org/drawingml/2006/table">
            <a:tbl>
              <a:tblPr firstRow="1" firstCol="1" bandRow="1"/>
              <a:tblGrid>
                <a:gridCol w="1742552">
                  <a:extLst>
                    <a:ext uri="{9D8B030D-6E8A-4147-A177-3AD203B41FA5}">
                      <a16:colId xmlns:a16="http://schemas.microsoft.com/office/drawing/2014/main" val="4031744008"/>
                    </a:ext>
                  </a:extLst>
                </a:gridCol>
                <a:gridCol w="1386121">
                  <a:extLst>
                    <a:ext uri="{9D8B030D-6E8A-4147-A177-3AD203B41FA5}">
                      <a16:colId xmlns:a16="http://schemas.microsoft.com/office/drawing/2014/main" val="3860908192"/>
                    </a:ext>
                  </a:extLst>
                </a:gridCol>
                <a:gridCol w="2237594">
                  <a:extLst>
                    <a:ext uri="{9D8B030D-6E8A-4147-A177-3AD203B41FA5}">
                      <a16:colId xmlns:a16="http://schemas.microsoft.com/office/drawing/2014/main" val="2627817886"/>
                    </a:ext>
                  </a:extLst>
                </a:gridCol>
                <a:gridCol w="1454327">
                  <a:extLst>
                    <a:ext uri="{9D8B030D-6E8A-4147-A177-3AD203B41FA5}">
                      <a16:colId xmlns:a16="http://schemas.microsoft.com/office/drawing/2014/main" val="1516718669"/>
                    </a:ext>
                  </a:extLst>
                </a:gridCol>
              </a:tblGrid>
              <a:tr h="435669">
                <a:tc>
                  <a:txBody>
                    <a:bodyPr/>
                    <a:lstStyle/>
                    <a:p>
                      <a:pPr fontAlgn="base">
                        <a:lnSpc>
                          <a:spcPct val="107000"/>
                        </a:lnSpc>
                        <a:spcAft>
                          <a:spcPts val="0"/>
                        </a:spcAft>
                      </a:pP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Echtpaar: inkomen PW</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Echtpaar: Wajong, TW, AHK mvp en aanv. PW</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Verschil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84043192"/>
                  </a:ext>
                </a:extLst>
              </a:tr>
              <a:tr h="482935">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Fiscaal jaarloon 2019 totaal (incl. VT)</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endParaRPr lang="nl-NL" sz="1000" b="1"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PW          € 19.932</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UWV                      € 21.401</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u="none" dirty="0">
                          <a:effectLst/>
                          <a:latin typeface="Calibri" panose="020F0502020204030204" pitchFamily="34" charset="0"/>
                          <a:ea typeface="Times New Roman" panose="02020603050405020304" pitchFamily="18" charset="0"/>
                          <a:cs typeface="Calibri" panose="020F0502020204030204" pitchFamily="34" charset="0"/>
                        </a:rPr>
                        <a:t>Aanv. PW</a:t>
                      </a:r>
                      <a:r>
                        <a:rPr lang="nl-NL" sz="1000" b="1" u="none" baseline="0" dirty="0">
                          <a:effectLst/>
                          <a:latin typeface="Calibri" panose="020F0502020204030204" pitchFamily="34" charset="0"/>
                          <a:ea typeface="Times New Roman" panose="02020603050405020304" pitchFamily="18" charset="0"/>
                          <a:cs typeface="Calibri" panose="020F0502020204030204" pitchFamily="34" charset="0"/>
                        </a:rPr>
                        <a:t>        </a:t>
                      </a:r>
                      <a:r>
                        <a:rPr lang="nl-NL" sz="1000" b="1" u="none" dirty="0">
                          <a:effectLst/>
                          <a:latin typeface="Calibri" panose="020F0502020204030204" pitchFamily="34" charset="0"/>
                          <a:ea typeface="Times New Roman" panose="02020603050405020304" pitchFamily="18" charset="0"/>
                          <a:cs typeface="Calibri" panose="020F0502020204030204" pitchFamily="34" charset="0"/>
                        </a:rPr>
                        <a:t>      </a:t>
                      </a:r>
                      <a:r>
                        <a:rPr lang="nl-NL" sz="1000" b="1" u="sng" dirty="0">
                          <a:effectLst/>
                          <a:latin typeface="Calibri" panose="020F0502020204030204" pitchFamily="34" charset="0"/>
                          <a:ea typeface="Times New Roman" panose="02020603050405020304" pitchFamily="18" charset="0"/>
                          <a:cs typeface="Calibri" panose="020F0502020204030204" pitchFamily="34" charset="0"/>
                        </a:rPr>
                        <a:t>€   1.232</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Totaal                    € 22.633</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endParaRPr lang="nl-NL" sz="1000" b="1"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Fiscaal        € 2.701</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3338682109"/>
                  </a:ext>
                </a:extLst>
              </a:tr>
              <a:tr h="660024">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Netto per maand (excl. VT)</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endParaRPr lang="nl-NL"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PW            € 1.398</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UWV</a:t>
                      </a:r>
                      <a:r>
                        <a:rPr lang="nl-NL" sz="1000" b="1"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                    €    1.243</a:t>
                      </a:r>
                      <a:br>
                        <a:rPr lang="nl-NL" sz="1000" b="1" dirty="0">
                          <a:effectLst/>
                          <a:latin typeface="Calibri" panose="020F0502020204030204" pitchFamily="34" charset="0"/>
                          <a:ea typeface="Times New Roman" panose="02020603050405020304" pitchFamily="18" charset="0"/>
                          <a:cs typeface="Times New Roman" panose="02020603050405020304" pitchFamily="18" charset="0"/>
                        </a:rPr>
                      </a:b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AHK mvp              €         55       </a:t>
                      </a:r>
                      <a:br>
                        <a:rPr lang="nl-NL" sz="1000" b="1" dirty="0">
                          <a:effectLst/>
                          <a:latin typeface="Calibri" panose="020F0502020204030204" pitchFamily="34" charset="0"/>
                          <a:ea typeface="Times New Roman" panose="02020603050405020304" pitchFamily="18" charset="0"/>
                          <a:cs typeface="Times New Roman" panose="02020603050405020304" pitchFamily="18" charset="0"/>
                        </a:rPr>
                      </a:br>
                      <a:r>
                        <a:rPr lang="nl-NL" sz="1000" b="1" u="none" dirty="0">
                          <a:effectLst/>
                          <a:latin typeface="Calibri" panose="020F0502020204030204" pitchFamily="34" charset="0"/>
                          <a:ea typeface="Times New Roman" panose="02020603050405020304" pitchFamily="18" charset="0"/>
                          <a:cs typeface="Times New Roman" panose="02020603050405020304" pitchFamily="18" charset="0"/>
                        </a:rPr>
                        <a:t>Aanv. PW</a:t>
                      </a:r>
                      <a:r>
                        <a:rPr lang="nl-NL" sz="1000" b="1" u="none"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000" b="1"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000" b="1" u="sng" dirty="0">
                          <a:effectLst/>
                          <a:latin typeface="Calibri" panose="020F0502020204030204" pitchFamily="34" charset="0"/>
                          <a:ea typeface="Times New Roman" panose="02020603050405020304" pitchFamily="18" charset="0"/>
                          <a:cs typeface="Times New Roman" panose="02020603050405020304" pitchFamily="18" charset="0"/>
                        </a:rPr>
                        <a:t>€       100</a:t>
                      </a:r>
                      <a:br>
                        <a:rPr lang="nl-NL" sz="1000" b="1" dirty="0">
                          <a:effectLst/>
                          <a:latin typeface="Calibri" panose="020F0502020204030204" pitchFamily="34" charset="0"/>
                          <a:ea typeface="Times New Roman" panose="02020603050405020304" pitchFamily="18" charset="0"/>
                          <a:cs typeface="Times New Roman" panose="02020603050405020304" pitchFamily="18" charset="0"/>
                        </a:rPr>
                      </a:b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Totaal:                   €   1.398</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Netto          €         0</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027674948"/>
                  </a:ext>
                </a:extLst>
              </a:tr>
              <a:tr h="321956">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Zorgtoeslag per maand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192</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173</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19</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2507017855"/>
                  </a:ext>
                </a:extLst>
              </a:tr>
              <a:tr h="321956">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Huurtoeslag per maand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343</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310</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33</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1773951365"/>
                  </a:ext>
                </a:extLst>
              </a:tr>
              <a:tr h="321956">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Kindgebonden budget</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per maand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179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170</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9</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2418547223"/>
                  </a:ext>
                </a:extLst>
              </a:tr>
              <a:tr h="321956">
                <a:tc>
                  <a:txBody>
                    <a:bodyPr/>
                    <a:lstStyle/>
                    <a:p>
                      <a:pPr fontAlgn="base">
                        <a:lnSpc>
                          <a:spcPct val="107000"/>
                        </a:lnSpc>
                        <a:spcAft>
                          <a:spcPts val="0"/>
                        </a:spcAft>
                      </a:pP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Totaal toeslagen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714</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653</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61</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173408479"/>
                  </a:ext>
                </a:extLst>
              </a:tr>
              <a:tr h="321956">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Besteedbaar inkomen per maand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2.112</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2.051</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61</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3161624326"/>
                  </a:ext>
                </a:extLst>
              </a:tr>
              <a:tr h="321956">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Toeslagen per jaar</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€ 8.568</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br>
                        <a:rPr lang="nl-NL" sz="1000" b="1" dirty="0">
                          <a:effectLst/>
                          <a:latin typeface="Calibri" panose="020F0502020204030204" pitchFamily="34" charset="0"/>
                          <a:ea typeface="Times New Roman" panose="02020603050405020304" pitchFamily="18" charset="0"/>
                          <a:cs typeface="Calibri" panose="020F0502020204030204" pitchFamily="34" charset="0"/>
                        </a:rPr>
                      </a:br>
                      <a:r>
                        <a:rPr lang="nl-NL" sz="1000" b="1" dirty="0">
                          <a:effectLst/>
                          <a:latin typeface="Calibri" panose="020F0502020204030204" pitchFamily="34" charset="0"/>
                          <a:ea typeface="Times New Roman" panose="02020603050405020304" pitchFamily="18" charset="0"/>
                          <a:cs typeface="Calibri" panose="020F0502020204030204" pitchFamily="34" charset="0"/>
                        </a:rPr>
                        <a:t>                               €     7.836</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1000" b="1" dirty="0">
                          <a:effectLst/>
                          <a:latin typeface="Calibri" panose="020F0502020204030204" pitchFamily="34" charset="0"/>
                          <a:ea typeface="Times New Roman" panose="02020603050405020304" pitchFamily="18" charset="0"/>
                          <a:cs typeface="Calibri" panose="020F0502020204030204" pitchFamily="34" charset="0"/>
                        </a:rPr>
                        <a:t>                     €    732</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5E5E"/>
                    </a:solidFill>
                  </a:tcPr>
                </a:tc>
                <a:extLst>
                  <a:ext uri="{0D108BD9-81ED-4DB2-BD59-A6C34878D82A}">
                    <a16:rowId xmlns:a16="http://schemas.microsoft.com/office/drawing/2014/main" val="1160801169"/>
                  </a:ext>
                </a:extLst>
              </a:tr>
            </a:tbl>
          </a:graphicData>
        </a:graphic>
      </p:graphicFrame>
      <p:sp>
        <p:nvSpPr>
          <p:cNvPr id="7" name="Rectangle 2"/>
          <p:cNvSpPr>
            <a:spLocks noChangeArrowheads="1"/>
          </p:cNvSpPr>
          <p:nvPr/>
        </p:nvSpPr>
        <p:spPr bwMode="auto">
          <a:xfrm>
            <a:off x="2691938" y="245669"/>
            <a:ext cx="59055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sz="1600" b="1" dirty="0">
                <a:solidFill>
                  <a:srgbClr val="A50931"/>
                </a:solidFill>
                <a:cs typeface="Arial" panose="020B0604020202020204" pitchFamily="34" charset="0"/>
              </a:rPr>
              <a:t>		Rekenvoorbeeld 2019</a:t>
            </a:r>
            <a:br>
              <a:rPr lang="en-US" sz="1600" b="1" dirty="0">
                <a:solidFill>
                  <a:srgbClr val="A50931"/>
                </a:solidFill>
                <a:cs typeface="Arial" panose="020B0604020202020204" pitchFamily="34" charset="0"/>
              </a:rPr>
            </a:br>
            <a:r>
              <a:rPr lang="en-US" sz="1600" b="1" dirty="0">
                <a:solidFill>
                  <a:srgbClr val="A50931"/>
                </a:solidFill>
                <a:cs typeface="Arial" panose="020B0604020202020204" pitchFamily="34" charset="0"/>
              </a:rPr>
              <a:t>		</a:t>
            </a:r>
            <a:r>
              <a:rPr lang="en-US" sz="1000" dirty="0">
                <a:cs typeface="Arial" panose="020B0604020202020204" pitchFamily="34" charset="0"/>
              </a:rPr>
              <a:t>bron: Liesbeth Bergsma, Sociaal Raadslieden Zeist</a:t>
            </a:r>
            <a:br>
              <a:rPr lang="nl-NL" altLang="nl-NL" sz="1000" dirty="0">
                <a:latin typeface="Calibri" panose="020F0502020204030204" pitchFamily="34" charset="0"/>
                <a:ea typeface="Calibri" panose="020F0502020204030204" pitchFamily="34" charset="0"/>
                <a:cs typeface="Times New Roman" panose="02020603050405020304" pitchFamily="18" charset="0"/>
              </a:rPr>
            </a:br>
            <a:br>
              <a:rPr lang="nl-NL" altLang="nl-NL" sz="1600" b="1" dirty="0">
                <a:latin typeface="Calibri" panose="020F0502020204030204" pitchFamily="34" charset="0"/>
                <a:ea typeface="Calibri" panose="020F0502020204030204" pitchFamily="34" charset="0"/>
                <a:cs typeface="Times New Roman" panose="02020603050405020304" pitchFamily="18" charset="0"/>
              </a:rPr>
            </a:br>
            <a:r>
              <a:rPr lang="nl-NL" altLang="nl-NL" sz="1600" dirty="0">
                <a:latin typeface="Calibri" panose="020F0502020204030204" pitchFamily="34" charset="0"/>
                <a:ea typeface="Calibri" panose="020F0502020204030204" pitchFamily="34" charset="0"/>
                <a:cs typeface="Times New Roman" panose="02020603050405020304" pitchFamily="18" charset="0"/>
              </a:rPr>
              <a:t>Vergelijking:</a:t>
            </a:r>
          </a:p>
          <a:p>
            <a:pPr defTabSz="914400"/>
            <a:r>
              <a:rPr lang="nl-NL" altLang="nl-NL" sz="1600" dirty="0">
                <a:latin typeface="Calibri" panose="020F0502020204030204" pitchFamily="34" charset="0"/>
                <a:ea typeface="Calibri" panose="020F0502020204030204" pitchFamily="34" charset="0"/>
                <a:cs typeface="Times New Roman" panose="02020603050405020304" pitchFamily="18" charset="0"/>
              </a:rPr>
              <a:t>- echtpaar met volledige PW-uitkering en bijbehorende toeslagen.</a:t>
            </a:r>
            <a:endParaRPr lang="nl-NL" altLang="nl-NL" dirty="0"/>
          </a:p>
          <a:p>
            <a:pPr defTabSz="914400"/>
            <a:r>
              <a:rPr lang="nl-NL" altLang="nl-NL" sz="1600" dirty="0">
                <a:latin typeface="Calibri" panose="020F0502020204030204" pitchFamily="34" charset="0"/>
                <a:ea typeface="Calibri" panose="020F0502020204030204" pitchFamily="34" charset="0"/>
                <a:cs typeface="Times New Roman" panose="02020603050405020304" pitchFamily="18" charset="0"/>
              </a:rPr>
              <a:t>- echtpaar, partner </a:t>
            </a:r>
            <a:r>
              <a:rPr lang="nl-NL" altLang="nl-NL" sz="1600" u="sng" dirty="0">
                <a:latin typeface="Calibri" panose="020F0502020204030204" pitchFamily="34" charset="0"/>
                <a:ea typeface="Calibri" panose="020F0502020204030204" pitchFamily="34" charset="0"/>
                <a:cs typeface="Times New Roman" panose="02020603050405020304" pitchFamily="18" charset="0"/>
              </a:rPr>
              <a:t>geboren na 1962</a:t>
            </a:r>
            <a:r>
              <a:rPr lang="nl-NL" altLang="nl-NL" sz="1600" dirty="0">
                <a:latin typeface="Calibri" panose="020F0502020204030204" pitchFamily="34" charset="0"/>
                <a:ea typeface="Calibri" panose="020F0502020204030204" pitchFamily="34" charset="0"/>
                <a:cs typeface="Times New Roman" panose="02020603050405020304" pitchFamily="18" charset="0"/>
              </a:rPr>
              <a:t>, twee kinderen onder de 12 jaar, kale huur € 710, Wajong + TW (UWV) + AHK mvp + aanvullende PW en bijbehorende toeslagen.</a:t>
            </a:r>
          </a:p>
        </p:txBody>
      </p:sp>
      <p:sp>
        <p:nvSpPr>
          <p:cNvPr id="4" name="Rechthoek 3"/>
          <p:cNvSpPr/>
          <p:nvPr/>
        </p:nvSpPr>
        <p:spPr>
          <a:xfrm>
            <a:off x="2691937" y="6056206"/>
            <a:ext cx="6820594" cy="584775"/>
          </a:xfrm>
          <a:prstGeom prst="rect">
            <a:avLst/>
          </a:prstGeom>
        </p:spPr>
        <p:txBody>
          <a:bodyPr wrap="square">
            <a:spAutoFit/>
          </a:bodyPr>
          <a:lstStyle/>
          <a:p>
            <a:r>
              <a:rPr lang="nl-NL" altLang="nl-NL" sz="1600" dirty="0">
                <a:latin typeface="Calibri" panose="020F0502020204030204" pitchFamily="34" charset="0"/>
                <a:ea typeface="Calibri" panose="020F0502020204030204" pitchFamily="34" charset="0"/>
                <a:cs typeface="Times New Roman" panose="02020603050405020304" pitchFamily="18" charset="0"/>
              </a:rPr>
              <a:t>Over 2020 is het tekort van dit echtpaar opgelopen tot € 808. Het tekort aan toeslagen neemt dus toe, en de groep die ermee te maken krijgt wordt groter.</a:t>
            </a:r>
            <a:endParaRPr lang="nl-NL" sz="1600" dirty="0"/>
          </a:p>
        </p:txBody>
      </p:sp>
    </p:spTree>
    <p:extLst>
      <p:ext uri="{BB962C8B-B14F-4D97-AF65-F5344CB8AC3E}">
        <p14:creationId xmlns:p14="http://schemas.microsoft.com/office/powerpoint/2010/main" val="14126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sp>
        <p:nvSpPr>
          <p:cNvPr id="3" name="Titel 2"/>
          <p:cNvSpPr>
            <a:spLocks noGrp="1"/>
          </p:cNvSpPr>
          <p:nvPr>
            <p:ph type="ctrTitle"/>
          </p:nvPr>
        </p:nvSpPr>
        <p:spPr>
          <a:xfrm>
            <a:off x="1984375" y="867568"/>
            <a:ext cx="7772400" cy="1082647"/>
          </a:xfrm>
        </p:spPr>
        <p:txBody>
          <a:bodyPr>
            <a:normAutofit/>
          </a:bodyPr>
          <a:lstStyle/>
          <a:p>
            <a:r>
              <a:rPr lang="en-US" sz="4000" b="1" dirty="0">
                <a:solidFill>
                  <a:srgbClr val="A50931"/>
                </a:solidFill>
                <a:latin typeface="Arial" panose="020B0604020202020204" pitchFamily="34" charset="0"/>
                <a:cs typeface="Arial" panose="020B0604020202020204" pitchFamily="34" charset="0"/>
              </a:rPr>
              <a:t>Oplossingen</a:t>
            </a:r>
            <a:endParaRPr lang="nl-NL" sz="4000" dirty="0"/>
          </a:p>
        </p:txBody>
      </p:sp>
      <p:sp>
        <p:nvSpPr>
          <p:cNvPr id="4" name="Tekstvak 3"/>
          <p:cNvSpPr txBox="1"/>
          <p:nvPr/>
        </p:nvSpPr>
        <p:spPr>
          <a:xfrm>
            <a:off x="2080953" y="2164352"/>
            <a:ext cx="8030095" cy="4339650"/>
          </a:xfrm>
          <a:prstGeom prst="rect">
            <a:avLst/>
          </a:prstGeom>
          <a:noFill/>
        </p:spPr>
        <p:txBody>
          <a:bodyPr wrap="square" rtlCol="0">
            <a:spAutoFit/>
          </a:bodyPr>
          <a:lstStyle/>
          <a:p>
            <a:r>
              <a:rPr lang="nl-NL" dirty="0"/>
              <a:t>Aankaarten bij landelijke politiek -&gt; landelijke oplossing om ongelijkheid (tussen gemeenten) te voorkomen </a:t>
            </a:r>
            <a:br>
              <a:rPr lang="nl-NL" dirty="0"/>
            </a:br>
            <a:endParaRPr lang="nl-NL" sz="2000" dirty="0"/>
          </a:p>
          <a:p>
            <a:pPr marL="342900" indent="-342900">
              <a:buFont typeface="Arial" panose="020B0604020202020204" pitchFamily="34" charset="0"/>
              <a:buChar char="•"/>
            </a:pPr>
            <a:r>
              <a:rPr lang="nl-NL" sz="2000" dirty="0"/>
              <a:t>Bijzondere bijstand via de gemeente voor gemiste toeslagen</a:t>
            </a:r>
            <a:br>
              <a:rPr lang="nl-NL" sz="2000" dirty="0"/>
            </a:br>
            <a:endParaRPr lang="nl-NL" sz="2000" dirty="0"/>
          </a:p>
          <a:p>
            <a:pPr marL="342900" indent="-342900">
              <a:buFont typeface="Arial" panose="020B0604020202020204" pitchFamily="34" charset="0"/>
              <a:buChar char="•"/>
            </a:pPr>
            <a:r>
              <a:rPr lang="nl-NL" sz="2000" dirty="0"/>
              <a:t>Aanvullende PW onbelast verstrekken</a:t>
            </a:r>
            <a:br>
              <a:rPr lang="nl-NL" sz="2000" dirty="0"/>
            </a:br>
            <a:endParaRPr lang="nl-NL" sz="2000" dirty="0"/>
          </a:p>
          <a:p>
            <a:pPr marL="342900" indent="-342900">
              <a:buFont typeface="Arial" panose="020B0604020202020204" pitchFamily="34" charset="0"/>
              <a:buChar char="•"/>
            </a:pPr>
            <a:r>
              <a:rPr lang="nl-NL" sz="2000" dirty="0"/>
              <a:t>Toeslagenwet aanpassen</a:t>
            </a:r>
            <a:br>
              <a:rPr lang="nl-NL" sz="2000" dirty="0"/>
            </a:br>
            <a:endParaRPr lang="nl-NL" sz="2000" dirty="0"/>
          </a:p>
          <a:p>
            <a:pPr marL="342900" indent="-342900">
              <a:buFont typeface="Arial" panose="020B0604020202020204" pitchFamily="34" charset="0"/>
              <a:buChar char="•"/>
            </a:pPr>
            <a:r>
              <a:rPr lang="nl-NL" sz="2000" dirty="0"/>
              <a:t>Afbouw heffingskorting ongedaan maken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Inkomensgrenzen toeslagen verhogen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Andere oplossing?</a:t>
            </a:r>
          </a:p>
        </p:txBody>
      </p:sp>
      <p:pic>
        <p:nvPicPr>
          <p:cNvPr id="2" name="Afbeelding 1"/>
          <p:cNvPicPr>
            <a:picLocks noChangeAspect="1"/>
          </p:cNvPicPr>
          <p:nvPr/>
        </p:nvPicPr>
        <p:blipFill>
          <a:blip r:embed="rId4"/>
          <a:stretch>
            <a:fillRect/>
          </a:stretch>
        </p:blipFill>
        <p:spPr>
          <a:xfrm>
            <a:off x="1679575" y="160338"/>
            <a:ext cx="2011854" cy="737680"/>
          </a:xfrm>
          <a:prstGeom prst="rect">
            <a:avLst/>
          </a:prstGeom>
        </p:spPr>
      </p:pic>
    </p:spTree>
    <p:extLst>
      <p:ext uri="{BB962C8B-B14F-4D97-AF65-F5344CB8AC3E}">
        <p14:creationId xmlns:p14="http://schemas.microsoft.com/office/powerpoint/2010/main" val="420640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6AD27BF-4268-4E6D-AD61-C15E7A71991F}"/>
              </a:ext>
            </a:extLst>
          </p:cNvPr>
          <p:cNvPicPr>
            <a:picLocks noChangeAspect="1"/>
          </p:cNvPicPr>
          <p:nvPr/>
        </p:nvPicPr>
        <p:blipFill>
          <a:blip r:embed="rId3"/>
          <a:stretch>
            <a:fillRect/>
          </a:stretch>
        </p:blipFill>
        <p:spPr>
          <a:xfrm>
            <a:off x="0" y="0"/>
            <a:ext cx="12192000" cy="6858000"/>
          </a:xfrm>
          <a:prstGeom prst="rect">
            <a:avLst/>
          </a:prstGeom>
        </p:spPr>
      </p:pic>
      <p:sp>
        <p:nvSpPr>
          <p:cNvPr id="5" name="Tijdelijke aanduiding voor inhoud 2">
            <a:extLst>
              <a:ext uri="{FF2B5EF4-FFF2-40B4-BE49-F238E27FC236}">
                <a16:creationId xmlns:a16="http://schemas.microsoft.com/office/drawing/2014/main" id="{96547AD8-9F4F-47FD-9B22-5BE7DAF302F8}"/>
              </a:ext>
            </a:extLst>
          </p:cNvPr>
          <p:cNvSpPr txBox="1">
            <a:spLocks/>
          </p:cNvSpPr>
          <p:nvPr/>
        </p:nvSpPr>
        <p:spPr bwMode="auto">
          <a:xfrm>
            <a:off x="3428442" y="242606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Clr>
                <a:srgbClr val="3A3E86"/>
              </a:buClr>
              <a:buNone/>
              <a:defRPr/>
            </a:pPr>
            <a:r>
              <a:rPr lang="nl-NL" altLang="nl-NL" sz="4800" b="1" dirty="0">
                <a:solidFill>
                  <a:srgbClr val="3A3E86"/>
                </a:solidFill>
                <a:latin typeface="Tahoma" panose="020B0604030504040204" pitchFamily="34" charset="0"/>
                <a:ea typeface="Tahoma" panose="020B0604030504040204" pitchFamily="34" charset="0"/>
                <a:cs typeface="Tahoma" panose="020B0604030504040204" pitchFamily="34" charset="0"/>
              </a:rPr>
              <a:t>Nieuwe beslagwetgeving</a:t>
            </a:r>
            <a:endParaRPr lang="nl-NL" altLang="nl-NL" sz="2800" b="1" dirty="0">
              <a:solidFill>
                <a:srgbClr val="3A3E86"/>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20000"/>
              </a:spcBef>
              <a:spcAft>
                <a:spcPct val="0"/>
              </a:spcAft>
              <a:buClr>
                <a:srgbClr val="3A3E86"/>
              </a:buClr>
              <a:buSzPct val="60000"/>
              <a:buNone/>
              <a:tabLst/>
              <a:defRPr/>
            </a:pPr>
            <a:r>
              <a:rPr lang="nl-NL" altLang="nl-NL" sz="2800" b="1" dirty="0">
                <a:solidFill>
                  <a:srgbClr val="3A3E86"/>
                </a:solidFill>
                <a:latin typeface="Tahoma" panose="020B0604030504040204" pitchFamily="34" charset="0"/>
                <a:ea typeface="Tahoma" panose="020B0604030504040204" pitchFamily="34" charset="0"/>
                <a:cs typeface="Tahoma" panose="020B0604030504040204" pitchFamily="34" charset="0"/>
              </a:rPr>
              <a:t>Webinar sociaal raadslieden</a:t>
            </a:r>
            <a:br>
              <a:rPr lang="nl-NL" altLang="nl-NL" sz="2400" kern="0" dirty="0">
                <a:solidFill>
                  <a:srgbClr val="000000"/>
                </a:solidFill>
                <a:latin typeface="Tahoma"/>
              </a:rPr>
            </a:br>
            <a:endParaRPr lang="nl-NL" altLang="nl-NL" sz="2400" kern="0" dirty="0">
              <a:solidFill>
                <a:srgbClr val="000000"/>
              </a:solidFill>
              <a:latin typeface="Tahoma"/>
            </a:endParaRPr>
          </a:p>
          <a:p>
            <a:pPr marL="0" marR="0" lvl="0" indent="0" defTabSz="914400" rtl="0" eaLnBrk="0" fontAlgn="base" latinLnBrk="0" hangingPunct="0">
              <a:lnSpc>
                <a:spcPct val="100000"/>
              </a:lnSpc>
              <a:spcBef>
                <a:spcPct val="20000"/>
              </a:spcBef>
              <a:spcAft>
                <a:spcPct val="0"/>
              </a:spcAft>
              <a:buClr>
                <a:srgbClr val="3A3E86"/>
              </a:buClr>
              <a:buSzPct val="60000"/>
              <a:buNone/>
              <a:tabLst/>
              <a:defRPr/>
            </a:pPr>
            <a:r>
              <a:rPr lang="nl-NL" altLang="nl-NL" sz="2400" kern="0" dirty="0">
                <a:solidFill>
                  <a:srgbClr val="3A3E86"/>
                </a:solidFill>
                <a:latin typeface="Tahoma"/>
              </a:rPr>
              <a:t>André Moerman</a:t>
            </a:r>
          </a:p>
          <a:p>
            <a:pPr lvl="0">
              <a:buClr>
                <a:srgbClr val="3A3E86"/>
              </a:buClr>
              <a:defRPr/>
            </a:pPr>
            <a:r>
              <a:rPr lang="nl-NL" altLang="nl-NL" sz="2000" kern="0" dirty="0">
                <a:solidFill>
                  <a:srgbClr val="3A3E86"/>
                </a:solidFill>
                <a:latin typeface="Tahoma"/>
              </a:rPr>
              <a:t>Manager Bindkracht10</a:t>
            </a:r>
          </a:p>
          <a:p>
            <a:pPr lvl="0">
              <a:buClr>
                <a:srgbClr val="3A3E86"/>
              </a:buClr>
              <a:defRPr/>
            </a:pPr>
            <a:r>
              <a:rPr lang="nl-NL" altLang="nl-NL" sz="2000" kern="0" dirty="0">
                <a:solidFill>
                  <a:srgbClr val="3A3E86"/>
                </a:solidFill>
                <a:latin typeface="Tahoma"/>
              </a:rPr>
              <a:t>Voorzitter signaleringscommissie LOSR</a:t>
            </a:r>
          </a:p>
          <a:p>
            <a:pPr lvl="0">
              <a:buClr>
                <a:srgbClr val="3A3E86"/>
              </a:buClr>
              <a:defRPr/>
            </a:pPr>
            <a:r>
              <a:rPr lang="nl-NL" altLang="nl-NL" sz="2000" kern="0" dirty="0">
                <a:solidFill>
                  <a:srgbClr val="3A3E86"/>
                </a:solidFill>
                <a:latin typeface="Tahoma"/>
              </a:rPr>
              <a:t>Eigenaar website </a:t>
            </a:r>
            <a:r>
              <a:rPr lang="nl-NL" altLang="nl-NL" sz="2000" kern="0" dirty="0">
                <a:solidFill>
                  <a:srgbClr val="000000"/>
                </a:solidFill>
                <a:latin typeface="Tahoma"/>
                <a:hlinkClick r:id="rId4"/>
              </a:rPr>
              <a:t>www.schuldinfo.nl</a:t>
            </a:r>
            <a:r>
              <a:rPr lang="nl-NL" altLang="nl-NL" sz="2000" kern="0" dirty="0">
                <a:solidFill>
                  <a:srgbClr val="000000"/>
                </a:solidFill>
                <a:latin typeface="Tahoma"/>
              </a:rPr>
              <a:t> </a:t>
            </a:r>
          </a:p>
          <a:p>
            <a:pPr lvl="0">
              <a:buClr>
                <a:srgbClr val="3A3E86"/>
              </a:buClr>
              <a:defRPr/>
            </a:pPr>
            <a:r>
              <a:rPr lang="nl-NL" altLang="nl-NL" sz="2000" kern="0" dirty="0">
                <a:solidFill>
                  <a:srgbClr val="3A3E86"/>
                </a:solidFill>
                <a:latin typeface="Tahoma"/>
              </a:rPr>
              <a:t>Docent</a:t>
            </a:r>
            <a:endParaRPr kumimoji="0" lang="nl-NL" altLang="nl-NL" sz="2000" b="0" i="0" u="none" strike="noStrike" kern="0" cap="none" spc="0" normalizeH="0" baseline="0" noProof="0" dirty="0">
              <a:ln>
                <a:noFill/>
              </a:ln>
              <a:solidFill>
                <a:srgbClr val="3A3E86"/>
              </a:solidFill>
              <a:effectLst/>
              <a:uLnTx/>
              <a:uFillTx/>
              <a:latin typeface="Tahoma"/>
            </a:endParaRPr>
          </a:p>
        </p:txBody>
      </p:sp>
      <p:pic>
        <p:nvPicPr>
          <p:cNvPr id="6" name="Graphic 5" descr="Megafoon 1 silhouet">
            <a:extLst>
              <a:ext uri="{FF2B5EF4-FFF2-40B4-BE49-F238E27FC236}">
                <a16:creationId xmlns:a16="http://schemas.microsoft.com/office/drawing/2014/main" id="{922942F0-5FDE-4EEB-94B6-278A2D709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3437" y="3129183"/>
            <a:ext cx="1354282" cy="1354282"/>
          </a:xfrm>
          <a:prstGeom prst="rect">
            <a:avLst/>
          </a:prstGeom>
        </p:spPr>
      </p:pic>
    </p:spTree>
    <p:extLst>
      <p:ext uri="{BB962C8B-B14F-4D97-AF65-F5344CB8AC3E}">
        <p14:creationId xmlns:p14="http://schemas.microsoft.com/office/powerpoint/2010/main" val="19437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Afbeeldingsresultaat voor logo sociaal raadslied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 name="Afbeelding 5" descr="SRL logo.jpg"/>
          <p:cNvPicPr>
            <a:picLocks noChangeAspect="1"/>
          </p:cNvPicPr>
          <p:nvPr/>
        </p:nvPicPr>
        <p:blipFill>
          <a:blip r:embed="rId3" cstate="print"/>
          <a:stretch>
            <a:fillRect/>
          </a:stretch>
        </p:blipFill>
        <p:spPr>
          <a:xfrm>
            <a:off x="9080269" y="2"/>
            <a:ext cx="1587730" cy="1587730"/>
          </a:xfrm>
          <a:prstGeom prst="rect">
            <a:avLst/>
          </a:prstGeom>
        </p:spPr>
      </p:pic>
      <p:sp>
        <p:nvSpPr>
          <p:cNvPr id="3" name="Titel 2"/>
          <p:cNvSpPr>
            <a:spLocks noGrp="1"/>
          </p:cNvSpPr>
          <p:nvPr>
            <p:ph type="ctrTitle"/>
          </p:nvPr>
        </p:nvSpPr>
        <p:spPr>
          <a:xfrm>
            <a:off x="3254260" y="252544"/>
            <a:ext cx="5870575" cy="1082647"/>
          </a:xfrm>
        </p:spPr>
        <p:txBody>
          <a:bodyPr>
            <a:normAutofit/>
          </a:bodyPr>
          <a:lstStyle/>
          <a:p>
            <a:r>
              <a:rPr lang="en-US" sz="4000" b="1" dirty="0" err="1">
                <a:solidFill>
                  <a:srgbClr val="A50931"/>
                </a:solidFill>
                <a:latin typeface="Arial" panose="020B0604020202020204" pitchFamily="34" charset="0"/>
                <a:cs typeface="Arial" panose="020B0604020202020204" pitchFamily="34" charset="0"/>
              </a:rPr>
              <a:t>Oproep</a:t>
            </a:r>
            <a:endParaRPr lang="nl-NL" sz="4000" dirty="0"/>
          </a:p>
        </p:txBody>
      </p:sp>
      <p:pic>
        <p:nvPicPr>
          <p:cNvPr id="1026" name="Picture 2" descr="De bronafbeelding bekijken">
            <a:extLst>
              <a:ext uri="{FF2B5EF4-FFF2-40B4-BE49-F238E27FC236}">
                <a16:creationId xmlns:a16="http://schemas.microsoft.com/office/drawing/2014/main" id="{A0054B32-EE9E-4E64-A82D-EE5471263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592" y="1587732"/>
            <a:ext cx="3216159" cy="321615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1094EDE0-08FB-4743-B99D-F0E560744B53}"/>
              </a:ext>
            </a:extLst>
          </p:cNvPr>
          <p:cNvSpPr txBox="1"/>
          <p:nvPr/>
        </p:nvSpPr>
        <p:spPr>
          <a:xfrm>
            <a:off x="5178680" y="1773492"/>
            <a:ext cx="4462680" cy="2585323"/>
          </a:xfrm>
          <a:prstGeom prst="rect">
            <a:avLst/>
          </a:prstGeom>
          <a:noFill/>
        </p:spPr>
        <p:txBody>
          <a:bodyPr wrap="square">
            <a:spAutoFit/>
          </a:bodyPr>
          <a:lstStyle/>
          <a:p>
            <a:r>
              <a:rPr lang="nl-NL" dirty="0"/>
              <a:t>Wij zoeken voorbeelden en aantallen! </a:t>
            </a:r>
          </a:p>
          <a:p>
            <a:r>
              <a:rPr lang="nl-NL" dirty="0"/>
              <a:t>- Hoeveel cliënten kom jij tegen met toeslagderving ten gevolge van een combinatie van inkomen? </a:t>
            </a:r>
          </a:p>
          <a:p>
            <a:r>
              <a:rPr lang="nl-NL" dirty="0"/>
              <a:t>- Hoe gaat jouw gemeente om met aanvragen bijzondere bijstand? </a:t>
            </a:r>
            <a:br>
              <a:rPr lang="nl-NL" dirty="0"/>
            </a:br>
            <a:endParaRPr lang="nl-NL" dirty="0"/>
          </a:p>
          <a:p>
            <a:pPr algn="ctr"/>
            <a:r>
              <a:rPr lang="nl-NL" dirty="0"/>
              <a:t>Meld je:</a:t>
            </a:r>
          </a:p>
          <a:p>
            <a:pPr algn="ctr"/>
            <a:r>
              <a:rPr lang="nl-NL" dirty="0"/>
              <a:t>LOSR </a:t>
            </a:r>
            <a:r>
              <a:rPr lang="nl-NL" dirty="0">
                <a:hlinkClick r:id="rId5"/>
              </a:rPr>
              <a:t>Kennisplatform</a:t>
            </a:r>
            <a:endParaRPr lang="nl-NL" dirty="0"/>
          </a:p>
        </p:txBody>
      </p:sp>
    </p:spTree>
    <p:extLst>
      <p:ext uri="{BB962C8B-B14F-4D97-AF65-F5344CB8AC3E}">
        <p14:creationId xmlns:p14="http://schemas.microsoft.com/office/powerpoint/2010/main" val="359995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96076-6016-4343-AB5E-FF49F8034532}"/>
              </a:ext>
            </a:extLst>
          </p:cNvPr>
          <p:cNvSpPr>
            <a:spLocks noGrp="1"/>
          </p:cNvSpPr>
          <p:nvPr>
            <p:ph type="ctrTitle"/>
          </p:nvPr>
        </p:nvSpPr>
        <p:spPr/>
        <p:txBody>
          <a:bodyPr/>
          <a:lstStyle/>
          <a:p>
            <a:r>
              <a:rPr lang="nl-NL" dirty="0"/>
              <a:t>Aangifte verzuim en boete</a:t>
            </a:r>
          </a:p>
        </p:txBody>
      </p:sp>
      <p:sp>
        <p:nvSpPr>
          <p:cNvPr id="3" name="Ondertitel 2">
            <a:extLst>
              <a:ext uri="{FF2B5EF4-FFF2-40B4-BE49-F238E27FC236}">
                <a16:creationId xmlns:a16="http://schemas.microsoft.com/office/drawing/2014/main" id="{C52EB9EE-C0D3-44E4-9BFC-2FA8955F3D92}"/>
              </a:ext>
            </a:extLst>
          </p:cNvPr>
          <p:cNvSpPr>
            <a:spLocks noGrp="1"/>
          </p:cNvSpPr>
          <p:nvPr>
            <p:ph type="subTitle" idx="1"/>
          </p:nvPr>
        </p:nvSpPr>
        <p:spPr/>
        <p:txBody>
          <a:bodyPr>
            <a:normAutofit/>
          </a:bodyPr>
          <a:lstStyle/>
          <a:p>
            <a:r>
              <a:rPr lang="nl-NL" sz="3200" dirty="0">
                <a:effectLst/>
                <a:latin typeface="Calibri" panose="020F0502020204030204" pitchFamily="34" charset="0"/>
                <a:ea typeface="Calibri" panose="020F0502020204030204" pitchFamily="34" charset="0"/>
              </a:rPr>
              <a:t>Door Maarten </a:t>
            </a:r>
            <a:r>
              <a:rPr lang="nl-NL" sz="3200" dirty="0" err="1">
                <a:effectLst/>
                <a:latin typeface="Calibri" panose="020F0502020204030204" pitchFamily="34" charset="0"/>
                <a:ea typeface="Calibri" panose="020F0502020204030204" pitchFamily="34" charset="0"/>
              </a:rPr>
              <a:t>Bockting</a:t>
            </a:r>
            <a:r>
              <a:rPr lang="nl-NL" sz="3200" dirty="0">
                <a:effectLst/>
                <a:latin typeface="Calibri" panose="020F0502020204030204" pitchFamily="34" charset="0"/>
                <a:ea typeface="Calibri" panose="020F0502020204030204" pitchFamily="34" charset="0"/>
              </a:rPr>
              <a:t> </a:t>
            </a:r>
            <a:endParaRPr lang="nl-NL" sz="4000" dirty="0"/>
          </a:p>
        </p:txBody>
      </p:sp>
    </p:spTree>
    <p:extLst>
      <p:ext uri="{BB962C8B-B14F-4D97-AF65-F5344CB8AC3E}">
        <p14:creationId xmlns:p14="http://schemas.microsoft.com/office/powerpoint/2010/main" val="158493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F67CA-F426-4820-BC30-9D447A42AEC1}"/>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E99A6334-7F1E-4E1C-9E31-FB21B1CB6C1C}"/>
              </a:ext>
            </a:extLst>
          </p:cNvPr>
          <p:cNvSpPr>
            <a:spLocks noGrp="1"/>
          </p:cNvSpPr>
          <p:nvPr>
            <p:ph type="subTitle" idx="1"/>
          </p:nvPr>
        </p:nvSpPr>
        <p:spPr/>
        <p:txBody>
          <a:bodyPr/>
          <a:lstStyle/>
          <a:p>
            <a:endParaRPr lang="nl-NL" dirty="0"/>
          </a:p>
        </p:txBody>
      </p:sp>
      <p:graphicFrame>
        <p:nvGraphicFramePr>
          <p:cNvPr id="4" name="Object 3">
            <a:extLst>
              <a:ext uri="{FF2B5EF4-FFF2-40B4-BE49-F238E27FC236}">
                <a16:creationId xmlns:a16="http://schemas.microsoft.com/office/drawing/2014/main" id="{E6D9E196-3F63-4DB4-BE28-FD5E60745D2D}"/>
              </a:ext>
            </a:extLst>
          </p:cNvPr>
          <p:cNvGraphicFramePr>
            <a:graphicFrameLocks noChangeAspect="1"/>
          </p:cNvGraphicFramePr>
          <p:nvPr/>
        </p:nvGraphicFramePr>
        <p:xfrm>
          <a:off x="7853068" y="976386"/>
          <a:ext cx="3825875" cy="5418137"/>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ct 3">
                        <a:extLst>
                          <a:ext uri="{FF2B5EF4-FFF2-40B4-BE49-F238E27FC236}">
                            <a16:creationId xmlns:a16="http://schemas.microsoft.com/office/drawing/2014/main" id="{E6D9E196-3F63-4DB4-BE28-FD5E60745D2D}"/>
                          </a:ext>
                        </a:extLst>
                      </p:cNvPr>
                      <p:cNvPicPr/>
                      <p:nvPr/>
                    </p:nvPicPr>
                    <p:blipFill>
                      <a:blip r:embed="rId3"/>
                      <a:stretch>
                        <a:fillRect/>
                      </a:stretch>
                    </p:blipFill>
                    <p:spPr>
                      <a:xfrm>
                        <a:off x="7853068" y="976386"/>
                        <a:ext cx="3825875" cy="54181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965553F-0C6B-4664-8D7D-54C628D4B507}"/>
              </a:ext>
            </a:extLst>
          </p:cNvPr>
          <p:cNvGraphicFramePr>
            <a:graphicFrameLocks noChangeAspect="1"/>
          </p:cNvGraphicFramePr>
          <p:nvPr/>
        </p:nvGraphicFramePr>
        <p:xfrm>
          <a:off x="4024018" y="892969"/>
          <a:ext cx="3829050" cy="5418137"/>
        </p:xfrm>
        <a:graphic>
          <a:graphicData uri="http://schemas.openxmlformats.org/presentationml/2006/ole">
            <mc:AlternateContent xmlns:mc="http://schemas.openxmlformats.org/markup-compatibility/2006">
              <mc:Choice xmlns:v="urn:schemas-microsoft-com:vml" Requires="v">
                <p:oleObj name="Acrobat Document" r:id="rId4" imgW="5667120" imgH="8019970" progId="AcroExch.Document.DC">
                  <p:embed/>
                </p:oleObj>
              </mc:Choice>
              <mc:Fallback>
                <p:oleObj name="Acrobat Document" r:id="rId4" imgW="5667120" imgH="8019970" progId="AcroExch.Document.DC">
                  <p:embed/>
                  <p:pic>
                    <p:nvPicPr>
                      <p:cNvPr id="5" name="Object 4">
                        <a:extLst>
                          <a:ext uri="{FF2B5EF4-FFF2-40B4-BE49-F238E27FC236}">
                            <a16:creationId xmlns:a16="http://schemas.microsoft.com/office/drawing/2014/main" id="{C965553F-0C6B-4664-8D7D-54C628D4B507}"/>
                          </a:ext>
                        </a:extLst>
                      </p:cNvPr>
                      <p:cNvPicPr/>
                      <p:nvPr/>
                    </p:nvPicPr>
                    <p:blipFill>
                      <a:blip r:embed="rId5"/>
                      <a:stretch>
                        <a:fillRect/>
                      </a:stretch>
                    </p:blipFill>
                    <p:spPr>
                      <a:xfrm>
                        <a:off x="4024018" y="892969"/>
                        <a:ext cx="3829050" cy="54181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0947E62-1F91-4F41-B508-03C3F5961540}"/>
              </a:ext>
            </a:extLst>
          </p:cNvPr>
          <p:cNvGraphicFramePr>
            <a:graphicFrameLocks noChangeAspect="1"/>
          </p:cNvGraphicFramePr>
          <p:nvPr/>
        </p:nvGraphicFramePr>
        <p:xfrm>
          <a:off x="315285" y="800894"/>
          <a:ext cx="3829050" cy="5418137"/>
        </p:xfrm>
        <a:graphic>
          <a:graphicData uri="http://schemas.openxmlformats.org/presentationml/2006/ole">
            <mc:AlternateContent xmlns:mc="http://schemas.openxmlformats.org/markup-compatibility/2006">
              <mc:Choice xmlns:v="urn:schemas-microsoft-com:vml" Requires="v">
                <p:oleObj name="Acrobat Document" r:id="rId6" imgW="5667120" imgH="8019970" progId="AcroExch.Document.DC">
                  <p:embed/>
                </p:oleObj>
              </mc:Choice>
              <mc:Fallback>
                <p:oleObj name="Acrobat Document" r:id="rId6" imgW="5667120" imgH="8019970" progId="AcroExch.Document.DC">
                  <p:embed/>
                  <p:pic>
                    <p:nvPicPr>
                      <p:cNvPr id="6" name="Object 5">
                        <a:extLst>
                          <a:ext uri="{FF2B5EF4-FFF2-40B4-BE49-F238E27FC236}">
                            <a16:creationId xmlns:a16="http://schemas.microsoft.com/office/drawing/2014/main" id="{80947E62-1F91-4F41-B508-03C3F5961540}"/>
                          </a:ext>
                        </a:extLst>
                      </p:cNvPr>
                      <p:cNvPicPr/>
                      <p:nvPr/>
                    </p:nvPicPr>
                    <p:blipFill>
                      <a:blip r:embed="rId7"/>
                      <a:stretch>
                        <a:fillRect/>
                      </a:stretch>
                    </p:blipFill>
                    <p:spPr>
                      <a:xfrm>
                        <a:off x="315285" y="800894"/>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204494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E8C0C-D436-4C48-B5CB-CC1F75B61827}"/>
              </a:ext>
            </a:extLst>
          </p:cNvPr>
          <p:cNvSpPr>
            <a:spLocks noGrp="1"/>
          </p:cNvSpPr>
          <p:nvPr>
            <p:ph type="ctrTitle"/>
          </p:nvPr>
        </p:nvSpPr>
        <p:spPr>
          <a:xfrm>
            <a:off x="3000652" y="701336"/>
            <a:ext cx="5669872" cy="1139624"/>
          </a:xfrm>
        </p:spPr>
        <p:txBody>
          <a:bodyPr/>
          <a:lstStyle/>
          <a:p>
            <a:r>
              <a:rPr lang="nl-NL" dirty="0"/>
              <a:t>rechtspraak</a:t>
            </a:r>
          </a:p>
        </p:txBody>
      </p:sp>
      <p:sp>
        <p:nvSpPr>
          <p:cNvPr id="3" name="Ondertitel 2">
            <a:extLst>
              <a:ext uri="{FF2B5EF4-FFF2-40B4-BE49-F238E27FC236}">
                <a16:creationId xmlns:a16="http://schemas.microsoft.com/office/drawing/2014/main" id="{89A0C5B6-4F09-4EF6-B4D6-9DEEDDACEF8D}"/>
              </a:ext>
            </a:extLst>
          </p:cNvPr>
          <p:cNvSpPr>
            <a:spLocks noGrp="1"/>
          </p:cNvSpPr>
          <p:nvPr>
            <p:ph type="subTitle" idx="1"/>
          </p:nvPr>
        </p:nvSpPr>
        <p:spPr>
          <a:xfrm>
            <a:off x="656949" y="2370338"/>
            <a:ext cx="10493404" cy="2985116"/>
          </a:xfrm>
        </p:spPr>
        <p:txBody>
          <a:bodyPr>
            <a:normAutofit lnSpcReduction="10000"/>
          </a:bodyPr>
          <a:lstStyle/>
          <a:p>
            <a:r>
              <a:rPr lang="nl-NL" dirty="0"/>
              <a:t>=&gt;Matiging door lange procedures, aanpassing marginaal</a:t>
            </a:r>
          </a:p>
          <a:p>
            <a:r>
              <a:rPr lang="nl-NL" dirty="0"/>
              <a:t> ECLI:NL:RBNNE:2020:4414, ECLI:NL:RBZWB:2020:1629, ECLI:NL:RBZWB:2020:1627</a:t>
            </a:r>
          </a:p>
          <a:p>
            <a:endParaRPr lang="nl-NL" dirty="0"/>
          </a:p>
          <a:p>
            <a:r>
              <a:rPr lang="nl-NL" dirty="0"/>
              <a:t>=&gt; Matiging </a:t>
            </a:r>
            <a:r>
              <a:rPr lang="nl-NL" dirty="0" err="1"/>
              <a:t>ivm</a:t>
            </a:r>
            <a:r>
              <a:rPr lang="nl-NL" dirty="0"/>
              <a:t> draagkracht</a:t>
            </a:r>
          </a:p>
          <a:p>
            <a:r>
              <a:rPr lang="nl-NL" dirty="0"/>
              <a:t>ECLI:NL:RBNHO:2020:8882, ECLI:NL:RBZWB:2020:3485 , ECLI:NL:GHARL:2020:6423, ECLI:NL:GHAMS:2020:1204 </a:t>
            </a:r>
          </a:p>
          <a:p>
            <a:endParaRPr lang="nl-NL" dirty="0"/>
          </a:p>
          <a:p>
            <a:endParaRPr lang="nl-NL" dirty="0"/>
          </a:p>
        </p:txBody>
      </p:sp>
    </p:spTree>
    <p:extLst>
      <p:ext uri="{BB962C8B-B14F-4D97-AF65-F5344CB8AC3E}">
        <p14:creationId xmlns:p14="http://schemas.microsoft.com/office/powerpoint/2010/main" val="369834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982B418-F0DA-428C-9AC7-97B1AECD5443}"/>
              </a:ext>
            </a:extLst>
          </p:cNvPr>
          <p:cNvSpPr/>
          <p:nvPr/>
        </p:nvSpPr>
        <p:spPr>
          <a:xfrm>
            <a:off x="3048000" y="2490282"/>
            <a:ext cx="6096000" cy="646331"/>
          </a:xfrm>
          <a:prstGeom prst="rect">
            <a:avLst/>
          </a:prstGeom>
        </p:spPr>
        <p:txBody>
          <a:bodyPr wrap="square">
            <a:spAutoFit/>
          </a:bodyPr>
          <a:lstStyle/>
          <a:p>
            <a:br>
              <a:rPr lang="nl-NL" dirty="0"/>
            </a:br>
            <a:endParaRPr lang="nl-NL" dirty="0"/>
          </a:p>
        </p:txBody>
      </p:sp>
      <p:sp>
        <p:nvSpPr>
          <p:cNvPr id="6" name="Tekstvak 5">
            <a:extLst>
              <a:ext uri="{FF2B5EF4-FFF2-40B4-BE49-F238E27FC236}">
                <a16:creationId xmlns:a16="http://schemas.microsoft.com/office/drawing/2014/main" id="{74662A5F-056E-4D51-98C9-89BBEE2E1DFA}"/>
              </a:ext>
            </a:extLst>
          </p:cNvPr>
          <p:cNvSpPr txBox="1"/>
          <p:nvPr/>
        </p:nvSpPr>
        <p:spPr>
          <a:xfrm>
            <a:off x="1278385" y="1544715"/>
            <a:ext cx="7119891" cy="2308324"/>
          </a:xfrm>
          <a:prstGeom prst="rect">
            <a:avLst/>
          </a:prstGeom>
          <a:noFill/>
        </p:spPr>
        <p:txBody>
          <a:bodyPr wrap="square" rtlCol="0">
            <a:spAutoFit/>
          </a:bodyPr>
          <a:lstStyle/>
          <a:p>
            <a:r>
              <a:rPr lang="nl-NL" dirty="0"/>
              <a:t>Wat gebeurt er dan aan wetgeving</a:t>
            </a:r>
          </a:p>
          <a:p>
            <a:endParaRPr lang="nl-NL" dirty="0"/>
          </a:p>
          <a:p>
            <a:r>
              <a:rPr lang="nl-NL" dirty="0"/>
              <a:t>Tijdens een Algemeen Overleg, september 2019 wordt er toegezegd dat er nog eens naar de verzuimboetes moet worden gekeken. </a:t>
            </a:r>
          </a:p>
          <a:p>
            <a:r>
              <a:rPr lang="nl-NL" dirty="0"/>
              <a:t>AO   belastingdienst 25 september 2019 TK 31066, </a:t>
            </a:r>
            <a:r>
              <a:rPr lang="nl-NL" dirty="0" err="1"/>
              <a:t>nr</a:t>
            </a:r>
            <a:r>
              <a:rPr lang="nl-NL" dirty="0"/>
              <a:t> 532 blz59</a:t>
            </a:r>
          </a:p>
          <a:p>
            <a:endParaRPr lang="nl-NL" dirty="0"/>
          </a:p>
          <a:p>
            <a:r>
              <a:rPr lang="nl-NL" dirty="0"/>
              <a:t>Inhoudelijk is dat nog niet gebeurd. </a:t>
            </a:r>
          </a:p>
          <a:p>
            <a:endParaRPr lang="nl-NL" dirty="0"/>
          </a:p>
        </p:txBody>
      </p:sp>
    </p:spTree>
    <p:extLst>
      <p:ext uri="{BB962C8B-B14F-4D97-AF65-F5344CB8AC3E}">
        <p14:creationId xmlns:p14="http://schemas.microsoft.com/office/powerpoint/2010/main" val="108513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B16E7-E1F0-4447-BFC4-07FFD0BA8952}"/>
              </a:ext>
            </a:extLst>
          </p:cNvPr>
          <p:cNvSpPr>
            <a:spLocks noGrp="1"/>
          </p:cNvSpPr>
          <p:nvPr>
            <p:ph type="title"/>
          </p:nvPr>
        </p:nvSpPr>
        <p:spPr/>
        <p:txBody>
          <a:bodyPr/>
          <a:lstStyle/>
          <a:p>
            <a:r>
              <a:rPr lang="nl-NL" dirty="0"/>
              <a:t>Oplossingen </a:t>
            </a:r>
          </a:p>
        </p:txBody>
      </p:sp>
      <p:sp>
        <p:nvSpPr>
          <p:cNvPr id="3" name="Tijdelijke aanduiding voor inhoud 2">
            <a:extLst>
              <a:ext uri="{FF2B5EF4-FFF2-40B4-BE49-F238E27FC236}">
                <a16:creationId xmlns:a16="http://schemas.microsoft.com/office/drawing/2014/main" id="{F710E88B-89DE-4312-AF74-C740F2424219}"/>
              </a:ext>
            </a:extLst>
          </p:cNvPr>
          <p:cNvSpPr>
            <a:spLocks noGrp="1"/>
          </p:cNvSpPr>
          <p:nvPr>
            <p:ph idx="1"/>
          </p:nvPr>
        </p:nvSpPr>
        <p:spPr/>
        <p:txBody>
          <a:bodyPr/>
          <a:lstStyle/>
          <a:p>
            <a:r>
              <a:rPr lang="nl-NL" dirty="0"/>
              <a:t>Een denkrichting, dien je de aangifte niet in dan een ambtshalve aanslag met de gegevens die de belastingdienst heeft. Zonder de boete.  In uitzonderingssituaties een boete, bijvoorbeeld resultaat overige werk</a:t>
            </a:r>
          </a:p>
        </p:txBody>
      </p:sp>
    </p:spTree>
    <p:extLst>
      <p:ext uri="{BB962C8B-B14F-4D97-AF65-F5344CB8AC3E}">
        <p14:creationId xmlns:p14="http://schemas.microsoft.com/office/powerpoint/2010/main" val="288215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00F15-B43F-4CD5-887E-000E75BC4232}"/>
              </a:ext>
            </a:extLst>
          </p:cNvPr>
          <p:cNvSpPr>
            <a:spLocks noGrp="1"/>
          </p:cNvSpPr>
          <p:nvPr>
            <p:ph type="ctrTitle"/>
          </p:nvPr>
        </p:nvSpPr>
        <p:spPr>
          <a:xfrm>
            <a:off x="1248936" y="758952"/>
            <a:ext cx="10632687" cy="3566160"/>
          </a:xfrm>
        </p:spPr>
        <p:txBody>
          <a:bodyPr>
            <a:normAutofit/>
          </a:bodyPr>
          <a:lstStyle/>
          <a:p>
            <a:r>
              <a:rPr lang="nl-NL" sz="6600" dirty="0"/>
              <a:t>Kom je ze tegen lever ze aan. </a:t>
            </a:r>
          </a:p>
        </p:txBody>
      </p:sp>
      <p:sp>
        <p:nvSpPr>
          <p:cNvPr id="3" name="Ondertitel 2">
            <a:extLst>
              <a:ext uri="{FF2B5EF4-FFF2-40B4-BE49-F238E27FC236}">
                <a16:creationId xmlns:a16="http://schemas.microsoft.com/office/drawing/2014/main" id="{4E81928A-8010-42EC-9959-72366AAE51AA}"/>
              </a:ext>
            </a:extLst>
          </p:cNvPr>
          <p:cNvSpPr>
            <a:spLocks noGrp="1"/>
          </p:cNvSpPr>
          <p:nvPr>
            <p:ph type="subTitle" idx="1"/>
          </p:nvPr>
        </p:nvSpPr>
        <p:spPr/>
        <p:txBody>
          <a:bodyPr>
            <a:normAutofit fontScale="85000" lnSpcReduction="20000"/>
          </a:bodyPr>
          <a:lstStyle/>
          <a:p>
            <a:r>
              <a:rPr lang="nl-NL" dirty="0"/>
              <a:t>met flink wat voorbeelden </a:t>
            </a:r>
          </a:p>
          <a:p>
            <a:r>
              <a:rPr lang="nl-NL" dirty="0"/>
              <a:t>Mooiste is natuurlijk de aanslag waarbij de loonheffing gelijk is aan de inkomstenbelasting, en dat de boete het enige te betalen bedrag is. </a:t>
            </a:r>
          </a:p>
        </p:txBody>
      </p:sp>
    </p:spTree>
    <p:extLst>
      <p:ext uri="{BB962C8B-B14F-4D97-AF65-F5344CB8AC3E}">
        <p14:creationId xmlns:p14="http://schemas.microsoft.com/office/powerpoint/2010/main" val="184228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59CCD-DF87-445D-B536-3CA08E8C8D32}"/>
              </a:ext>
            </a:extLst>
          </p:cNvPr>
          <p:cNvSpPr>
            <a:spLocks noGrp="1"/>
          </p:cNvSpPr>
          <p:nvPr>
            <p:ph type="title"/>
          </p:nvPr>
        </p:nvSpPr>
        <p:spPr/>
        <p:txBody>
          <a:bodyPr/>
          <a:lstStyle/>
          <a:p>
            <a:r>
              <a:rPr lang="nl-NL" dirty="0"/>
              <a:t>Werkgroep sociaal raadslieden</a:t>
            </a:r>
          </a:p>
        </p:txBody>
      </p:sp>
      <p:sp>
        <p:nvSpPr>
          <p:cNvPr id="3" name="Tijdelijke aanduiding voor inhoud 2">
            <a:extLst>
              <a:ext uri="{FF2B5EF4-FFF2-40B4-BE49-F238E27FC236}">
                <a16:creationId xmlns:a16="http://schemas.microsoft.com/office/drawing/2014/main" id="{4CBAA03D-D6A4-47A5-9319-4691D3CA3759}"/>
              </a:ext>
            </a:extLst>
          </p:cNvPr>
          <p:cNvSpPr>
            <a:spLocks noGrp="1"/>
          </p:cNvSpPr>
          <p:nvPr>
            <p:ph idx="1"/>
          </p:nvPr>
        </p:nvSpPr>
        <p:spPr/>
        <p:txBody>
          <a:bodyPr/>
          <a:lstStyle/>
          <a:p>
            <a:r>
              <a:rPr lang="nl-NL" dirty="0">
                <a:hlinkClick r:id="rId2"/>
              </a:rPr>
              <a:t>www.sociaalwerknederland.nl/groepen/78-sociaal-raadslieden-losr</a:t>
            </a:r>
            <a:endParaRPr lang="nl-NL" dirty="0"/>
          </a:p>
        </p:txBody>
      </p:sp>
      <p:pic>
        <p:nvPicPr>
          <p:cNvPr id="5" name="Afbeelding 4">
            <a:extLst>
              <a:ext uri="{FF2B5EF4-FFF2-40B4-BE49-F238E27FC236}">
                <a16:creationId xmlns:a16="http://schemas.microsoft.com/office/drawing/2014/main" id="{149AB6B7-0C40-42FB-997C-F053795D3C5D}"/>
              </a:ext>
            </a:extLst>
          </p:cNvPr>
          <p:cNvPicPr>
            <a:picLocks noChangeAspect="1"/>
          </p:cNvPicPr>
          <p:nvPr/>
        </p:nvPicPr>
        <p:blipFill rotWithShape="1">
          <a:blip r:embed="rId3">
            <a:extLst>
              <a:ext uri="{28A0092B-C50C-407E-A947-70E740481C1C}">
                <a14:useLocalDpi xmlns:a14="http://schemas.microsoft.com/office/drawing/2010/main" val="0"/>
              </a:ext>
            </a:extLst>
          </a:blip>
          <a:srcRect b="43600"/>
          <a:stretch/>
        </p:blipFill>
        <p:spPr>
          <a:xfrm>
            <a:off x="974912" y="2385201"/>
            <a:ext cx="9325535" cy="3929874"/>
          </a:xfrm>
          <a:prstGeom prst="rect">
            <a:avLst/>
          </a:prstGeom>
        </p:spPr>
      </p:pic>
    </p:spTree>
    <p:extLst>
      <p:ext uri="{BB962C8B-B14F-4D97-AF65-F5344CB8AC3E}">
        <p14:creationId xmlns:p14="http://schemas.microsoft.com/office/powerpoint/2010/main" val="356845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73923-5787-4947-B191-53B93BEF64C5}"/>
              </a:ext>
            </a:extLst>
          </p:cNvPr>
          <p:cNvSpPr>
            <a:spLocks noGrp="1"/>
          </p:cNvSpPr>
          <p:nvPr>
            <p:ph type="ctrTitle"/>
          </p:nvPr>
        </p:nvSpPr>
        <p:spPr>
          <a:xfrm>
            <a:off x="532262" y="429904"/>
            <a:ext cx="11154215" cy="1532711"/>
          </a:xfrm>
        </p:spPr>
        <p:txBody>
          <a:bodyPr>
            <a:normAutofit fontScale="90000"/>
          </a:bodyPr>
          <a:lstStyle/>
          <a:p>
            <a:pPr algn="l"/>
            <a:br>
              <a:rPr lang="nl-NL" sz="4400" dirty="0">
                <a:solidFill>
                  <a:schemeClr val="bg1">
                    <a:lumMod val="50000"/>
                  </a:schemeClr>
                </a:solidFill>
              </a:rPr>
            </a:br>
            <a:br>
              <a:rPr lang="nl-NL" sz="4400" dirty="0">
                <a:solidFill>
                  <a:schemeClr val="bg1">
                    <a:lumMod val="50000"/>
                  </a:schemeClr>
                </a:solidFill>
              </a:rPr>
            </a:br>
            <a:br>
              <a:rPr lang="nl-NL" sz="4400" dirty="0">
                <a:solidFill>
                  <a:schemeClr val="bg1">
                    <a:lumMod val="50000"/>
                  </a:schemeClr>
                </a:solidFill>
                <a:cs typeface="Akhbar MT" pitchFamily="2" charset="-78"/>
              </a:rPr>
            </a:br>
            <a:r>
              <a:rPr lang="nl-NL" sz="4400" i="1" dirty="0">
                <a:solidFill>
                  <a:srgbClr val="C00000"/>
                </a:solidFill>
                <a:cs typeface="Akhbar MT" pitchFamily="2" charset="-78"/>
              </a:rPr>
              <a:t>Signaleren, agenderen en teweeg brengen</a:t>
            </a:r>
          </a:p>
        </p:txBody>
      </p:sp>
      <p:sp>
        <p:nvSpPr>
          <p:cNvPr id="3" name="Ondertitel 2">
            <a:extLst>
              <a:ext uri="{FF2B5EF4-FFF2-40B4-BE49-F238E27FC236}">
                <a16:creationId xmlns:a16="http://schemas.microsoft.com/office/drawing/2014/main" id="{A597593B-20A5-43E7-B08D-DA6FA5899325}"/>
              </a:ext>
            </a:extLst>
          </p:cNvPr>
          <p:cNvSpPr>
            <a:spLocks noGrp="1"/>
          </p:cNvSpPr>
          <p:nvPr>
            <p:ph type="subTitle" idx="1"/>
          </p:nvPr>
        </p:nvSpPr>
        <p:spPr>
          <a:xfrm>
            <a:off x="1566746" y="2204769"/>
            <a:ext cx="9101254" cy="1965788"/>
          </a:xfrm>
        </p:spPr>
        <p:txBody>
          <a:bodyPr>
            <a:normAutofit fontScale="70000" lnSpcReduction="20000"/>
          </a:bodyPr>
          <a:lstStyle/>
          <a:p>
            <a:r>
              <a:rPr lang="nl-NL" sz="3600" b="1" dirty="0"/>
              <a:t>, </a:t>
            </a:r>
            <a:br>
              <a:rPr lang="nl-NL" sz="3600" b="1" dirty="0"/>
            </a:br>
            <a:r>
              <a:rPr lang="nl-NL" sz="3600" b="1" dirty="0">
                <a:solidFill>
                  <a:srgbClr val="C00000"/>
                </a:solidFill>
                <a:latin typeface="Lucida Sans Unicode" panose="020B0602030504020204" pitchFamily="34" charset="0"/>
                <a:cs typeface="Lucida Sans Unicode" panose="020B0602030504020204" pitchFamily="34" charset="0"/>
              </a:rPr>
              <a:t>Landelijke Organisatie Sociaal </a:t>
            </a:r>
          </a:p>
          <a:p>
            <a:r>
              <a:rPr lang="nl-NL" sz="3600" b="1" dirty="0">
                <a:solidFill>
                  <a:srgbClr val="C00000"/>
                </a:solidFill>
                <a:latin typeface="Lucida Sans Unicode" panose="020B0602030504020204" pitchFamily="34" charset="0"/>
                <a:cs typeface="Lucida Sans Unicode" panose="020B0602030504020204" pitchFamily="34" charset="0"/>
              </a:rPr>
              <a:t>Raadsliedenwerk</a:t>
            </a:r>
          </a:p>
          <a:p>
            <a:br>
              <a:rPr lang="nl-NL" sz="3600" b="1" dirty="0"/>
            </a:br>
            <a:r>
              <a:rPr lang="nl-NL" sz="3600" b="1" i="1" dirty="0" err="1"/>
              <a:t>webinar</a:t>
            </a:r>
            <a:r>
              <a:rPr lang="nl-NL" sz="3600" b="1" i="1" dirty="0"/>
              <a:t> - Armoede en Bestaanszekerheid</a:t>
            </a:r>
          </a:p>
          <a:p>
            <a:endParaRPr lang="nl-NL" dirty="0"/>
          </a:p>
        </p:txBody>
      </p:sp>
      <p:pic>
        <p:nvPicPr>
          <p:cNvPr id="9" name="Afbeelding 8" descr="Afbeelding met tekening&#10;&#10;Automatisch gegenereerde beschrijving">
            <a:extLst>
              <a:ext uri="{FF2B5EF4-FFF2-40B4-BE49-F238E27FC236}">
                <a16:creationId xmlns:a16="http://schemas.microsoft.com/office/drawing/2014/main" id="{8B717684-DFC0-4762-ABC8-15CDB188E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1" y="4884591"/>
            <a:ext cx="2098427" cy="752971"/>
          </a:xfrm>
          <a:prstGeom prst="rect">
            <a:avLst/>
          </a:prstGeom>
        </p:spPr>
      </p:pic>
      <p:pic>
        <p:nvPicPr>
          <p:cNvPr id="11" name="Afbeelding 10">
            <a:extLst>
              <a:ext uri="{FF2B5EF4-FFF2-40B4-BE49-F238E27FC236}">
                <a16:creationId xmlns:a16="http://schemas.microsoft.com/office/drawing/2014/main" id="{C8C08294-5254-4D59-8E8C-17AA73B5D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5380"/>
            <a:ext cx="12192000" cy="624522"/>
          </a:xfrm>
          <a:prstGeom prst="rect">
            <a:avLst/>
          </a:prstGeom>
        </p:spPr>
      </p:pic>
      <p:pic>
        <p:nvPicPr>
          <p:cNvPr id="8" name="Afbeelding 7" descr="SRL logo.jpg">
            <a:extLst>
              <a:ext uri="{FF2B5EF4-FFF2-40B4-BE49-F238E27FC236}">
                <a16:creationId xmlns:a16="http://schemas.microsoft.com/office/drawing/2014/main" id="{80844577-8E05-4A3E-8998-95336D4CDC8E}"/>
              </a:ext>
            </a:extLst>
          </p:cNvPr>
          <p:cNvPicPr>
            <a:picLocks noChangeAspect="1"/>
          </p:cNvPicPr>
          <p:nvPr/>
        </p:nvPicPr>
        <p:blipFill>
          <a:blip r:embed="rId4" cstate="print"/>
          <a:stretch>
            <a:fillRect/>
          </a:stretch>
        </p:blipFill>
        <p:spPr>
          <a:xfrm>
            <a:off x="4840590" y="4639697"/>
            <a:ext cx="1415244" cy="1415244"/>
          </a:xfrm>
          <a:prstGeom prst="rect">
            <a:avLst/>
          </a:prstGeom>
        </p:spPr>
      </p:pic>
    </p:spTree>
    <p:extLst>
      <p:ext uri="{BB962C8B-B14F-4D97-AF65-F5344CB8AC3E}">
        <p14:creationId xmlns:p14="http://schemas.microsoft.com/office/powerpoint/2010/main" val="2168454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1379D31-F804-49E8-8B33-F156653C9536}"/>
              </a:ext>
            </a:extLst>
          </p:cNvPr>
          <p:cNvPicPr>
            <a:picLocks noChangeAspect="1"/>
          </p:cNvPicPr>
          <p:nvPr/>
        </p:nvPicPr>
        <p:blipFill>
          <a:blip r:embed="rId2"/>
          <a:stretch>
            <a:fillRect/>
          </a:stretch>
        </p:blipFill>
        <p:spPr>
          <a:xfrm>
            <a:off x="0" y="0"/>
            <a:ext cx="8172450" cy="6819900"/>
          </a:xfrm>
          <a:prstGeom prst="rect">
            <a:avLst/>
          </a:prstGeom>
        </p:spPr>
      </p:pic>
      <p:pic>
        <p:nvPicPr>
          <p:cNvPr id="8" name="Afbeelding 7">
            <a:extLst>
              <a:ext uri="{FF2B5EF4-FFF2-40B4-BE49-F238E27FC236}">
                <a16:creationId xmlns:a16="http://schemas.microsoft.com/office/drawing/2014/main" id="{1B9AD279-C299-46BB-8140-2AA6323259E8}"/>
              </a:ext>
            </a:extLst>
          </p:cNvPr>
          <p:cNvPicPr>
            <a:picLocks noChangeAspect="1"/>
          </p:cNvPicPr>
          <p:nvPr/>
        </p:nvPicPr>
        <p:blipFill>
          <a:blip r:embed="rId3"/>
          <a:stretch>
            <a:fillRect/>
          </a:stretch>
        </p:blipFill>
        <p:spPr>
          <a:xfrm>
            <a:off x="8172450" y="0"/>
            <a:ext cx="752475" cy="457200"/>
          </a:xfrm>
          <a:prstGeom prst="rect">
            <a:avLst/>
          </a:prstGeom>
        </p:spPr>
      </p:pic>
      <p:pic>
        <p:nvPicPr>
          <p:cNvPr id="10" name="Afbeelding 9">
            <a:extLst>
              <a:ext uri="{FF2B5EF4-FFF2-40B4-BE49-F238E27FC236}">
                <a16:creationId xmlns:a16="http://schemas.microsoft.com/office/drawing/2014/main" id="{29B232F3-A202-4E6A-ABF0-AE322AA05D28}"/>
              </a:ext>
            </a:extLst>
          </p:cNvPr>
          <p:cNvPicPr>
            <a:picLocks noChangeAspect="1"/>
          </p:cNvPicPr>
          <p:nvPr/>
        </p:nvPicPr>
        <p:blipFill>
          <a:blip r:embed="rId4"/>
          <a:stretch>
            <a:fillRect/>
          </a:stretch>
        </p:blipFill>
        <p:spPr>
          <a:xfrm>
            <a:off x="8172450" y="0"/>
            <a:ext cx="4114800" cy="6800850"/>
          </a:xfrm>
          <a:prstGeom prst="rect">
            <a:avLst/>
          </a:prstGeom>
        </p:spPr>
      </p:pic>
    </p:spTree>
    <p:extLst>
      <p:ext uri="{BB962C8B-B14F-4D97-AF65-F5344CB8AC3E}">
        <p14:creationId xmlns:p14="http://schemas.microsoft.com/office/powerpoint/2010/main" val="23348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p:txBody>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Hoogte beslagvrije voet</a:t>
            </a:r>
          </a:p>
        </p:txBody>
      </p:sp>
      <p:graphicFrame>
        <p:nvGraphicFramePr>
          <p:cNvPr id="5" name="Tijdelijke aanduiding voor inhoud 4">
            <a:extLst>
              <a:ext uri="{FF2B5EF4-FFF2-40B4-BE49-F238E27FC236}">
                <a16:creationId xmlns:a16="http://schemas.microsoft.com/office/drawing/2014/main" id="{9C625FFD-2E19-4511-93D9-911A79C918FA}"/>
              </a:ext>
            </a:extLst>
          </p:cNvPr>
          <p:cNvGraphicFramePr>
            <a:graphicFrameLocks noGrp="1"/>
          </p:cNvGraphicFramePr>
          <p:nvPr>
            <p:ph idx="1"/>
          </p:nvPr>
        </p:nvGraphicFramePr>
        <p:xfrm>
          <a:off x="838200" y="1682318"/>
          <a:ext cx="10515600" cy="1889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98108087"/>
                    </a:ext>
                  </a:extLst>
                </a:gridCol>
                <a:gridCol w="5257800">
                  <a:extLst>
                    <a:ext uri="{9D8B030D-6E8A-4147-A177-3AD203B41FA5}">
                      <a16:colId xmlns:a16="http://schemas.microsoft.com/office/drawing/2014/main" val="4031832092"/>
                    </a:ext>
                  </a:extLst>
                </a:gridCol>
              </a:tblGrid>
              <a:tr h="275198">
                <a:tc>
                  <a:txBody>
                    <a:bodyPr/>
                    <a:lstStyle/>
                    <a:p>
                      <a:r>
                        <a:rPr lang="nl-NL" sz="2800" dirty="0">
                          <a:latin typeface="Tahoma" panose="020B0604030504040204" pitchFamily="34" charset="0"/>
                          <a:ea typeface="Tahoma" panose="020B0604030504040204" pitchFamily="34" charset="0"/>
                          <a:cs typeface="Tahoma" panose="020B0604030504040204" pitchFamily="34" charset="0"/>
                        </a:rPr>
                        <a:t>Inkomen</a:t>
                      </a:r>
                    </a:p>
                  </a:txBody>
                  <a:tcPr/>
                </a:tc>
                <a:tc>
                  <a:txBody>
                    <a:bodyPr/>
                    <a:lstStyle/>
                    <a:p>
                      <a:r>
                        <a:rPr lang="nl-NL" sz="2800" dirty="0">
                          <a:latin typeface="Tahoma" panose="020B0604030504040204" pitchFamily="34" charset="0"/>
                          <a:ea typeface="Tahoma" panose="020B0604030504040204" pitchFamily="34" charset="0"/>
                          <a:cs typeface="Tahoma" panose="020B0604030504040204" pitchFamily="34" charset="0"/>
                        </a:rPr>
                        <a:t>Beslagvrije voet</a:t>
                      </a:r>
                    </a:p>
                  </a:txBody>
                  <a:tcPr/>
                </a:tc>
                <a:extLst>
                  <a:ext uri="{0D108BD9-81ED-4DB2-BD59-A6C34878D82A}">
                    <a16:rowId xmlns:a16="http://schemas.microsoft.com/office/drawing/2014/main" val="30910926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rPr>
                        <a:t>gelijk of lager dan bijstandsnorm </a:t>
                      </a:r>
                      <a:br>
                        <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40000"/>
                        <a:lumOff val="60000"/>
                      </a:schemeClr>
                    </a:solidFill>
                  </a:tcPr>
                </a:tc>
                <a:tc>
                  <a:txBody>
                    <a:bodyPr/>
                    <a:lstStyle/>
                    <a:p>
                      <a:r>
                        <a:rPr kumimoji="0" lang="nl-NL" altLang="nl-NL" sz="2800" b="0" i="0" u="none" strike="noStrike" kern="0" cap="none" spc="0" normalizeH="0" baseline="0" noProof="0" dirty="0">
                          <a:ln>
                            <a:noFill/>
                          </a:ln>
                          <a:solidFill>
                            <a:srgbClr val="3A3E86"/>
                          </a:solidFill>
                          <a:effectLst/>
                          <a:uLnTx/>
                          <a:uFillTx/>
                          <a:latin typeface="Tahoma" panose="020B0604030504040204" pitchFamily="34" charset="0"/>
                          <a:ea typeface="Tahoma" panose="020B0604030504040204" pitchFamily="34" charset="0"/>
                          <a:cs typeface="Tahoma" panose="020B0604030504040204" pitchFamily="34" charset="0"/>
                        </a:rPr>
                        <a:t>95% van inkomen incl. </a:t>
                      </a:r>
                      <a:r>
                        <a:rPr kumimoji="0" lang="nl-NL" altLang="nl-NL" sz="2800" b="0" i="0" u="none" strike="noStrike" kern="0" cap="none" spc="0" normalizeH="0" baseline="0" noProof="0" dirty="0" err="1">
                          <a:ln>
                            <a:noFill/>
                          </a:ln>
                          <a:solidFill>
                            <a:srgbClr val="3A3E86"/>
                          </a:solidFill>
                          <a:effectLst/>
                          <a:uLnTx/>
                          <a:uFillTx/>
                          <a:latin typeface="Tahoma" panose="020B0604030504040204" pitchFamily="34" charset="0"/>
                          <a:ea typeface="Tahoma" panose="020B0604030504040204" pitchFamily="34" charset="0"/>
                          <a:cs typeface="Tahoma" panose="020B0604030504040204" pitchFamily="34" charset="0"/>
                        </a:rPr>
                        <a:t>vt</a:t>
                      </a:r>
                      <a:endParaRPr lang="nl-NL" sz="2800" dirty="0">
                        <a:solidFill>
                          <a:srgbClr val="3A3E86"/>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40000"/>
                        <a:lumOff val="60000"/>
                      </a:schemeClr>
                    </a:solidFill>
                  </a:tcPr>
                </a:tc>
                <a:extLst>
                  <a:ext uri="{0D108BD9-81ED-4DB2-BD59-A6C34878D82A}">
                    <a16:rowId xmlns:a16="http://schemas.microsoft.com/office/drawing/2014/main" val="3214505536"/>
                  </a:ext>
                </a:extLst>
              </a:tr>
            </a:tbl>
          </a:graphicData>
        </a:graphic>
      </p:graphicFrame>
      <p:graphicFrame>
        <p:nvGraphicFramePr>
          <p:cNvPr id="7" name="Tijdelijke aanduiding voor inhoud 4">
            <a:extLst>
              <a:ext uri="{FF2B5EF4-FFF2-40B4-BE49-F238E27FC236}">
                <a16:creationId xmlns:a16="http://schemas.microsoft.com/office/drawing/2014/main" id="{D23BD1F6-CFA5-4839-BAC8-1131703FC2B3}"/>
              </a:ext>
            </a:extLst>
          </p:cNvPr>
          <p:cNvGraphicFramePr>
            <a:graphicFrameLocks/>
          </p:cNvGraphicFramePr>
          <p:nvPr/>
        </p:nvGraphicFramePr>
        <p:xfrm>
          <a:off x="838200" y="3550199"/>
          <a:ext cx="10515600" cy="1676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98108087"/>
                    </a:ext>
                  </a:extLst>
                </a:gridCol>
                <a:gridCol w="5257800">
                  <a:extLst>
                    <a:ext uri="{9D8B030D-6E8A-4147-A177-3AD203B41FA5}">
                      <a16:colId xmlns:a16="http://schemas.microsoft.com/office/drawing/2014/main" val="4031832092"/>
                    </a:ext>
                  </a:extLst>
                </a:gridCol>
              </a:tblGrid>
              <a:tr h="1486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t>hoger dan bijstandsnorm, </a:t>
                      </a:r>
                      <a:b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br>
                      <a: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t>lager dan inkomensgrens</a:t>
                      </a:r>
                      <a:b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br>
                      <a:r>
                        <a:rPr lang="nl-NL" altLang="nl-NL" sz="2000" b="0" kern="0" dirty="0">
                          <a:solidFill>
                            <a:srgbClr val="3A3E86"/>
                          </a:solidFill>
                          <a:latin typeface="Tahoma" panose="020B0604030504040204" pitchFamily="34" charset="0"/>
                          <a:ea typeface="Tahoma" panose="020B0604030504040204" pitchFamily="34" charset="0"/>
                          <a:cs typeface="Tahoma" panose="020B0604030504040204" pitchFamily="34" charset="0"/>
                        </a:rPr>
                        <a:t>(alleenstaand ± € 30000 gehuwd ± € 40000)</a:t>
                      </a:r>
                      <a:br>
                        <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t>95% bijstandsnorm + compensatiekop</a:t>
                      </a:r>
                      <a:b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br>
                      <a:r>
                        <a:rPr lang="pt-BR" altLang="nl-NL" sz="1000" b="1" kern="0" dirty="0">
                          <a:solidFill>
                            <a:srgbClr val="FF0000"/>
                          </a:solidFill>
                          <a:latin typeface="Tahoma" panose="020B0604030504040204" pitchFamily="34" charset="0"/>
                          <a:ea typeface="Tahoma" panose="020B0604030504040204" pitchFamily="34" charset="0"/>
                          <a:cs typeface="Tahoma" panose="020B0604030504040204" pitchFamily="34" charset="0"/>
                        </a:rPr>
                        <a:t>(95% x B) + (((C – D) / 12) x E) + ((H x C2 + I x C) – J) + (((C – D) / 12) x K)</a:t>
                      </a:r>
                      <a:endParaRPr lang="nl-NL" sz="1000" b="0" dirty="0">
                        <a:solidFill>
                          <a:srgbClr val="3A3E86"/>
                        </a:solidFill>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3214505536"/>
                  </a:ext>
                </a:extLst>
              </a:tr>
            </a:tbl>
          </a:graphicData>
        </a:graphic>
      </p:graphicFrame>
      <p:graphicFrame>
        <p:nvGraphicFramePr>
          <p:cNvPr id="8" name="Tijdelijke aanduiding voor inhoud 4">
            <a:extLst>
              <a:ext uri="{FF2B5EF4-FFF2-40B4-BE49-F238E27FC236}">
                <a16:creationId xmlns:a16="http://schemas.microsoft.com/office/drawing/2014/main" id="{28BCC8BA-B6E4-449F-9CC5-9F74A3A0015A}"/>
              </a:ext>
            </a:extLst>
          </p:cNvPr>
          <p:cNvGraphicFramePr>
            <a:graphicFrameLocks/>
          </p:cNvGraphicFramePr>
          <p:nvPr/>
        </p:nvGraphicFramePr>
        <p:xfrm>
          <a:off x="838200" y="4877524"/>
          <a:ext cx="10515600" cy="1371600"/>
        </p:xfrm>
        <a:graphic>
          <a:graphicData uri="http://schemas.openxmlformats.org/drawingml/2006/table">
            <a:tbl>
              <a:tblPr firstRow="1" bandRow="1">
                <a:tableStyleId>{5C22544A-7EE6-4342-B048-85BDC9FD1C3A}</a:tableStyleId>
              </a:tblPr>
              <a:tblGrid>
                <a:gridCol w="5274276">
                  <a:extLst>
                    <a:ext uri="{9D8B030D-6E8A-4147-A177-3AD203B41FA5}">
                      <a16:colId xmlns:a16="http://schemas.microsoft.com/office/drawing/2014/main" val="3198108087"/>
                    </a:ext>
                  </a:extLst>
                </a:gridCol>
                <a:gridCol w="5241324">
                  <a:extLst>
                    <a:ext uri="{9D8B030D-6E8A-4147-A177-3AD203B41FA5}">
                      <a16:colId xmlns:a16="http://schemas.microsoft.com/office/drawing/2014/main" val="403183209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t>hoger dan inkomensgrens</a:t>
                      </a:r>
                      <a:br>
                        <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lang="nl-NL" altLang="nl-NL" sz="2800" kern="0" dirty="0">
                        <a:solidFill>
                          <a:srgbClr val="3A3E86"/>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t>95% bijstandsnorm + max. compensatiekop</a:t>
                      </a:r>
                      <a:br>
                        <a:rPr lang="nl-NL" altLang="nl-NL" sz="2800" b="0" kern="0"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kumimoji="0" lang="nl-NL" altLang="nl-NL" sz="2800" b="0" i="0" u="none" strike="noStrike" kern="0" cap="none" spc="0" normalizeH="0" baseline="0" noProof="0" dirty="0">
                        <a:ln>
                          <a:noFill/>
                        </a:ln>
                        <a:solidFill>
                          <a:srgbClr val="3A3E86"/>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40000"/>
                        <a:lumOff val="60000"/>
                      </a:schemeClr>
                    </a:solidFill>
                  </a:tcPr>
                </a:tc>
                <a:extLst>
                  <a:ext uri="{0D108BD9-81ED-4DB2-BD59-A6C34878D82A}">
                    <a16:rowId xmlns:a16="http://schemas.microsoft.com/office/drawing/2014/main" val="3214505536"/>
                  </a:ext>
                </a:extLst>
              </a:tr>
            </a:tbl>
          </a:graphicData>
        </a:graphic>
      </p:graphicFrame>
      <p:pic>
        <p:nvPicPr>
          <p:cNvPr id="10" name="Afbeelding 9">
            <a:extLst>
              <a:ext uri="{FF2B5EF4-FFF2-40B4-BE49-F238E27FC236}">
                <a16:creationId xmlns:a16="http://schemas.microsoft.com/office/drawing/2014/main" id="{72128F19-F143-48A6-B4B9-47B410852B59}"/>
              </a:ext>
            </a:extLst>
          </p:cNvPr>
          <p:cNvPicPr>
            <a:picLocks noChangeAspect="1"/>
          </p:cNvPicPr>
          <p:nvPr/>
        </p:nvPicPr>
        <p:blipFill>
          <a:blip r:embed="rId3"/>
          <a:stretch>
            <a:fillRect/>
          </a:stretch>
        </p:blipFill>
        <p:spPr>
          <a:xfrm>
            <a:off x="0" y="6222828"/>
            <a:ext cx="12192000" cy="642878"/>
          </a:xfrm>
          <a:prstGeom prst="rect">
            <a:avLst/>
          </a:prstGeom>
        </p:spPr>
      </p:pic>
      <p:sp>
        <p:nvSpPr>
          <p:cNvPr id="13" name="Tekstvak 12">
            <a:extLst>
              <a:ext uri="{FF2B5EF4-FFF2-40B4-BE49-F238E27FC236}">
                <a16:creationId xmlns:a16="http://schemas.microsoft.com/office/drawing/2014/main" id="{E00949FC-A910-4D22-932C-AA26350290B3}"/>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spTree>
    <p:extLst>
      <p:ext uri="{BB962C8B-B14F-4D97-AF65-F5344CB8AC3E}">
        <p14:creationId xmlns:p14="http://schemas.microsoft.com/office/powerpoint/2010/main" val="38077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p:txBody>
          <a:bodyPr>
            <a:normAutofit/>
          </a:bodyPr>
          <a:lstStyle/>
          <a:p>
            <a:r>
              <a:rPr lang="nl-NL" sz="3200" b="1" dirty="0">
                <a:solidFill>
                  <a:srgbClr val="3A3E86"/>
                </a:solidFill>
                <a:latin typeface="Tahoma" panose="020B0604030504040204" pitchFamily="34" charset="0"/>
                <a:ea typeface="Tahoma" panose="020B0604030504040204" pitchFamily="34" charset="0"/>
                <a:cs typeface="Tahoma" panose="020B0604030504040204" pitchFamily="34" charset="0"/>
              </a:rPr>
              <a:t>95% bijstandsnorm + maximum compensatiekop</a:t>
            </a:r>
          </a:p>
        </p:txBody>
      </p:sp>
      <p:pic>
        <p:nvPicPr>
          <p:cNvPr id="10" name="Afbeelding 9">
            <a:extLst>
              <a:ext uri="{FF2B5EF4-FFF2-40B4-BE49-F238E27FC236}">
                <a16:creationId xmlns:a16="http://schemas.microsoft.com/office/drawing/2014/main" id="{278E074D-B192-44A6-A5CE-44450B00F294}"/>
              </a:ext>
            </a:extLst>
          </p:cNvPr>
          <p:cNvPicPr>
            <a:picLocks noChangeAspect="1"/>
          </p:cNvPicPr>
          <p:nvPr/>
        </p:nvPicPr>
        <p:blipFill>
          <a:blip r:embed="rId2"/>
          <a:stretch>
            <a:fillRect/>
          </a:stretch>
        </p:blipFill>
        <p:spPr>
          <a:xfrm>
            <a:off x="0" y="6222828"/>
            <a:ext cx="12192000" cy="642878"/>
          </a:xfrm>
          <a:prstGeom prst="rect">
            <a:avLst/>
          </a:prstGeom>
        </p:spPr>
      </p:pic>
      <p:graphicFrame>
        <p:nvGraphicFramePr>
          <p:cNvPr id="4" name="Tabel 5">
            <a:extLst>
              <a:ext uri="{FF2B5EF4-FFF2-40B4-BE49-F238E27FC236}">
                <a16:creationId xmlns:a16="http://schemas.microsoft.com/office/drawing/2014/main" id="{5239D00D-4952-4EEF-8BC6-AE759E6C8A31}"/>
              </a:ext>
            </a:extLst>
          </p:cNvPr>
          <p:cNvGraphicFramePr>
            <a:graphicFrameLocks noGrp="1"/>
          </p:cNvGraphicFramePr>
          <p:nvPr/>
        </p:nvGraphicFramePr>
        <p:xfrm>
          <a:off x="723900" y="1690688"/>
          <a:ext cx="10744200" cy="3947334"/>
        </p:xfrm>
        <a:graphic>
          <a:graphicData uri="http://schemas.openxmlformats.org/drawingml/2006/table">
            <a:tbl>
              <a:tblPr firstRow="1" bandRow="1">
                <a:tableStyleId>{5C22544A-7EE6-4342-B048-85BDC9FD1C3A}</a:tableStyleId>
              </a:tblPr>
              <a:tblGrid>
                <a:gridCol w="6953041">
                  <a:extLst>
                    <a:ext uri="{9D8B030D-6E8A-4147-A177-3AD203B41FA5}">
                      <a16:colId xmlns:a16="http://schemas.microsoft.com/office/drawing/2014/main" val="2180112571"/>
                    </a:ext>
                  </a:extLst>
                </a:gridCol>
                <a:gridCol w="3791159">
                  <a:extLst>
                    <a:ext uri="{9D8B030D-6E8A-4147-A177-3AD203B41FA5}">
                      <a16:colId xmlns:a16="http://schemas.microsoft.com/office/drawing/2014/main" val="3397898502"/>
                    </a:ext>
                  </a:extLst>
                </a:gridCol>
              </a:tblGrid>
              <a:tr h="739227">
                <a:tc>
                  <a:txBody>
                    <a:bodyPr/>
                    <a:lstStyle/>
                    <a:p>
                      <a:r>
                        <a:rPr lang="nl-NL" sz="2400" dirty="0">
                          <a:latin typeface="Tahoma" panose="020B0604030504040204" pitchFamily="34" charset="0"/>
                          <a:ea typeface="Tahoma" panose="020B0604030504040204" pitchFamily="34" charset="0"/>
                          <a:cs typeface="Tahoma" panose="020B0604030504040204" pitchFamily="34" charset="0"/>
                        </a:rPr>
                        <a:t>Leefsituatie</a:t>
                      </a:r>
                    </a:p>
                  </a:txBody>
                  <a:tcPr/>
                </a:tc>
                <a:tc>
                  <a:txBody>
                    <a:bodyPr/>
                    <a:lstStyle/>
                    <a:p>
                      <a:r>
                        <a:rPr lang="nl-NL" sz="2400" dirty="0">
                          <a:latin typeface="Tahoma" panose="020B0604030504040204" pitchFamily="34" charset="0"/>
                          <a:ea typeface="Tahoma" panose="020B0604030504040204" pitchFamily="34" charset="0"/>
                          <a:cs typeface="Tahoma" panose="020B0604030504040204" pitchFamily="34" charset="0"/>
                        </a:rPr>
                        <a:t>Beslagvrije voet 2021</a:t>
                      </a:r>
                    </a:p>
                  </a:txBody>
                  <a:tcPr/>
                </a:tc>
                <a:extLst>
                  <a:ext uri="{0D108BD9-81ED-4DB2-BD59-A6C34878D82A}">
                    <a16:rowId xmlns:a16="http://schemas.microsoft.com/office/drawing/2014/main" val="2746872728"/>
                  </a:ext>
                </a:extLst>
              </a:tr>
              <a:tr h="739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kern="0" dirty="0">
                          <a:solidFill>
                            <a:srgbClr val="3A3E86"/>
                          </a:solidFill>
                          <a:latin typeface="Tahoma" panose="020B0604030504040204" pitchFamily="34" charset="0"/>
                          <a:ea typeface="Tahoma" panose="020B0604030504040204" pitchFamily="34" charset="0"/>
                          <a:cs typeface="Tahoma" panose="020B0604030504040204" pitchFamily="34" charset="0"/>
                        </a:rPr>
                        <a:t>Alleenstaande</a:t>
                      </a:r>
                    </a:p>
                    <a:p>
                      <a:endParaRPr lang="nl-NL"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nl-NL" sz="2400" kern="0" dirty="0">
                          <a:solidFill>
                            <a:srgbClr val="3A3E86"/>
                          </a:solidFill>
                          <a:latin typeface="Tahoma"/>
                          <a:ea typeface="+mn-ea"/>
                          <a:cs typeface="+mn-cs"/>
                        </a:rPr>
                        <a:t>€ 1661,40</a:t>
                      </a:r>
                    </a:p>
                  </a:txBody>
                  <a:tcPr/>
                </a:tc>
                <a:extLst>
                  <a:ext uri="{0D108BD9-81ED-4DB2-BD59-A6C34878D82A}">
                    <a16:rowId xmlns:a16="http://schemas.microsoft.com/office/drawing/2014/main" val="2560198906"/>
                  </a:ext>
                </a:extLst>
              </a:tr>
              <a:tr h="739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kern="0" dirty="0">
                          <a:solidFill>
                            <a:srgbClr val="3A3E86"/>
                          </a:solidFill>
                          <a:latin typeface="Tahoma" panose="020B0604030504040204" pitchFamily="34" charset="0"/>
                          <a:ea typeface="Tahoma" panose="020B0604030504040204" pitchFamily="34" charset="0"/>
                          <a:cs typeface="Tahoma" panose="020B0604030504040204" pitchFamily="34" charset="0"/>
                        </a:rPr>
                        <a:t>Alleenstaande met één of meer kinderen jonger dan 18 jaar</a:t>
                      </a:r>
                      <a:endParaRPr lang="nl-NL" altLang="nl-NL" sz="2400" kern="0" dirty="0">
                        <a:solidFill>
                          <a:srgbClr val="3A3E86"/>
                        </a:solidFill>
                        <a:latin typeface="Tahoma"/>
                      </a:endParaRPr>
                    </a:p>
                  </a:txBody>
                  <a:tcPr/>
                </a:tc>
                <a:tc>
                  <a:txBody>
                    <a:bodyPr/>
                    <a:lstStyle/>
                    <a:p>
                      <a:pPr algn="ctr"/>
                      <a:r>
                        <a:rPr lang="nl-NL" sz="2400" kern="0" dirty="0">
                          <a:solidFill>
                            <a:srgbClr val="3A3E86"/>
                          </a:solidFill>
                          <a:latin typeface="Tahoma"/>
                          <a:ea typeface="+mn-ea"/>
                          <a:cs typeface="+mn-cs"/>
                        </a:rPr>
                        <a:t>€ 1779,52</a:t>
                      </a:r>
                    </a:p>
                  </a:txBody>
                  <a:tcPr/>
                </a:tc>
                <a:extLst>
                  <a:ext uri="{0D108BD9-81ED-4DB2-BD59-A6C34878D82A}">
                    <a16:rowId xmlns:a16="http://schemas.microsoft.com/office/drawing/2014/main" val="3622568237"/>
                  </a:ext>
                </a:extLst>
              </a:tr>
              <a:tr h="739227">
                <a:tc>
                  <a:txBody>
                    <a:bodyPr/>
                    <a:lstStyle/>
                    <a:p>
                      <a:r>
                        <a:rPr lang="nl-NL" sz="2400" kern="0" dirty="0">
                          <a:solidFill>
                            <a:srgbClr val="3A3E86"/>
                          </a:solidFill>
                          <a:latin typeface="Tahoma" panose="020B0604030504040204" pitchFamily="34" charset="0"/>
                          <a:ea typeface="Tahoma" panose="020B0604030504040204" pitchFamily="34" charset="0"/>
                          <a:cs typeface="Tahoma" panose="020B0604030504040204" pitchFamily="34" charset="0"/>
                        </a:rPr>
                        <a:t>Gehuwden zonder kinderen jonger dan 18 jaar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NL" sz="2400" kern="0" dirty="0">
                          <a:solidFill>
                            <a:srgbClr val="3A3E86"/>
                          </a:solidFill>
                          <a:latin typeface="Tahoma"/>
                        </a:rPr>
                        <a:t>€ 2199,34</a:t>
                      </a:r>
                    </a:p>
                  </a:txBody>
                  <a:tcPr/>
                </a:tc>
                <a:extLst>
                  <a:ext uri="{0D108BD9-81ED-4DB2-BD59-A6C34878D82A}">
                    <a16:rowId xmlns:a16="http://schemas.microsoft.com/office/drawing/2014/main" val="2144433699"/>
                  </a:ext>
                </a:extLst>
              </a:tr>
              <a:tr h="739227">
                <a:tc>
                  <a:txBody>
                    <a:bodyPr/>
                    <a:lstStyle/>
                    <a:p>
                      <a:pPr marL="0" marR="0" lvl="0" indent="0" algn="l" defTabSz="914400" rtl="0" eaLnBrk="1" fontAlgn="auto" latinLnBrk="0" hangingPunct="1">
                        <a:lnSpc>
                          <a:spcPct val="100000"/>
                        </a:lnSpc>
                        <a:spcBef>
                          <a:spcPts val="0"/>
                        </a:spcBef>
                        <a:spcAft>
                          <a:spcPts val="0"/>
                        </a:spcAft>
                        <a:buClr>
                          <a:srgbClr val="3A3E86"/>
                        </a:buClr>
                        <a:buSzTx/>
                        <a:buFontTx/>
                        <a:buNone/>
                        <a:tabLst/>
                        <a:defRPr/>
                      </a:pPr>
                      <a:r>
                        <a:rPr lang="nl-NL" sz="2400" kern="0" dirty="0">
                          <a:solidFill>
                            <a:srgbClr val="3A3E86"/>
                          </a:solidFill>
                          <a:latin typeface="Tahoma" panose="020B0604030504040204" pitchFamily="34" charset="0"/>
                          <a:ea typeface="Tahoma" panose="020B0604030504040204" pitchFamily="34" charset="0"/>
                          <a:cs typeface="Tahoma" panose="020B0604030504040204" pitchFamily="34" charset="0"/>
                        </a:rPr>
                        <a:t>Gehuwden met één of meer kinderen jonger dan 18 jaar</a:t>
                      </a:r>
                      <a:endParaRPr lang="nl-NL" altLang="nl-NL" sz="2400" kern="0" dirty="0">
                        <a:solidFill>
                          <a:srgbClr val="3A3E86"/>
                        </a:solidFill>
                        <a:latin typeface="Tahom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NL" sz="2400" kern="0" dirty="0">
                          <a:solidFill>
                            <a:srgbClr val="3A3E86"/>
                          </a:solidFill>
                          <a:latin typeface="Tahoma"/>
                        </a:rPr>
                        <a:t>€ 2317,45</a:t>
                      </a:r>
                    </a:p>
                  </a:txBody>
                  <a:tcPr/>
                </a:tc>
                <a:extLst>
                  <a:ext uri="{0D108BD9-81ED-4DB2-BD59-A6C34878D82A}">
                    <a16:rowId xmlns:a16="http://schemas.microsoft.com/office/drawing/2014/main" val="2138298434"/>
                  </a:ext>
                </a:extLst>
              </a:tr>
            </a:tbl>
          </a:graphicData>
        </a:graphic>
      </p:graphicFrame>
      <p:sp>
        <p:nvSpPr>
          <p:cNvPr id="5" name="Tijdelijke aanduiding voor inhoud 8">
            <a:extLst>
              <a:ext uri="{FF2B5EF4-FFF2-40B4-BE49-F238E27FC236}">
                <a16:creationId xmlns:a16="http://schemas.microsoft.com/office/drawing/2014/main" id="{7B0E3961-CE4B-4336-AD32-F8838D67977B}"/>
              </a:ext>
            </a:extLst>
          </p:cNvPr>
          <p:cNvSpPr txBox="1">
            <a:spLocks/>
          </p:cNvSpPr>
          <p:nvPr/>
        </p:nvSpPr>
        <p:spPr>
          <a:xfrm>
            <a:off x="6094268" y="2170046"/>
            <a:ext cx="5375564" cy="3696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sp>
        <p:nvSpPr>
          <p:cNvPr id="7" name="Tekstvak 6">
            <a:extLst>
              <a:ext uri="{FF2B5EF4-FFF2-40B4-BE49-F238E27FC236}">
                <a16:creationId xmlns:a16="http://schemas.microsoft.com/office/drawing/2014/main" id="{11537687-A557-4C31-86D9-A6C293ED4782}"/>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spTree>
    <p:extLst>
      <p:ext uri="{BB962C8B-B14F-4D97-AF65-F5344CB8AC3E}">
        <p14:creationId xmlns:p14="http://schemas.microsoft.com/office/powerpoint/2010/main" val="42903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365125"/>
            <a:ext cx="10287409"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Uwbeslagvrijevoet.nl</a:t>
            </a:r>
            <a:br>
              <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endParaRPr>
          </a:p>
        </p:txBody>
      </p:sp>
      <p:pic>
        <p:nvPicPr>
          <p:cNvPr id="9" name="Afbeelding 8">
            <a:extLst>
              <a:ext uri="{FF2B5EF4-FFF2-40B4-BE49-F238E27FC236}">
                <a16:creationId xmlns:a16="http://schemas.microsoft.com/office/drawing/2014/main" id="{52966AC2-10B5-41C8-9913-C7EDF0319AA6}"/>
              </a:ext>
            </a:extLst>
          </p:cNvPr>
          <p:cNvPicPr>
            <a:picLocks noChangeAspect="1"/>
          </p:cNvPicPr>
          <p:nvPr/>
        </p:nvPicPr>
        <p:blipFill>
          <a:blip r:embed="rId3"/>
          <a:stretch>
            <a:fillRect/>
          </a:stretch>
        </p:blipFill>
        <p:spPr>
          <a:xfrm>
            <a:off x="0" y="6222828"/>
            <a:ext cx="12192000" cy="642878"/>
          </a:xfrm>
          <a:prstGeom prst="rect">
            <a:avLst/>
          </a:prstGeom>
        </p:spPr>
      </p:pic>
      <p:sp>
        <p:nvSpPr>
          <p:cNvPr id="10" name="Tekstvak 9">
            <a:extLst>
              <a:ext uri="{FF2B5EF4-FFF2-40B4-BE49-F238E27FC236}">
                <a16:creationId xmlns:a16="http://schemas.microsoft.com/office/drawing/2014/main" id="{685D1997-BA36-402C-B543-55D2CE5C4FA2}"/>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pic>
        <p:nvPicPr>
          <p:cNvPr id="8" name="Graphic 7" descr="Megafoon 1 silhouet">
            <a:extLst>
              <a:ext uri="{FF2B5EF4-FFF2-40B4-BE49-F238E27FC236}">
                <a16:creationId xmlns:a16="http://schemas.microsoft.com/office/drawing/2014/main" id="{75225F4C-F1BF-4A76-80EB-3071C1879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265" y="350765"/>
            <a:ext cx="1354282" cy="1354282"/>
          </a:xfrm>
          <a:prstGeom prst="rect">
            <a:avLst/>
          </a:prstGeom>
        </p:spPr>
      </p:pic>
      <p:sp>
        <p:nvSpPr>
          <p:cNvPr id="4" name="Tekstvak 3">
            <a:extLst>
              <a:ext uri="{FF2B5EF4-FFF2-40B4-BE49-F238E27FC236}">
                <a16:creationId xmlns:a16="http://schemas.microsoft.com/office/drawing/2014/main" id="{4D1441BD-7939-490C-A0F6-99CEBB1B36EB}"/>
              </a:ext>
            </a:extLst>
          </p:cNvPr>
          <p:cNvSpPr txBox="1"/>
          <p:nvPr/>
        </p:nvSpPr>
        <p:spPr>
          <a:xfrm>
            <a:off x="944613" y="2156264"/>
            <a:ext cx="5591268" cy="1200329"/>
          </a:xfrm>
          <a:prstGeom prst="rect">
            <a:avLst/>
          </a:prstGeom>
          <a:noFill/>
        </p:spPr>
        <p:txBody>
          <a:bodyPr wrap="square" rtlCol="0">
            <a:spAutoFit/>
          </a:bodyPr>
          <a:lstStyle/>
          <a:p>
            <a:r>
              <a:rPr lang="nl-NL" sz="3600" b="1" dirty="0">
                <a:solidFill>
                  <a:srgbClr val="FF0000"/>
                </a:solidFill>
              </a:rPr>
              <a:t>Waar loop je tegenaan bij het rekenprogramma?</a:t>
            </a:r>
          </a:p>
        </p:txBody>
      </p:sp>
      <p:sp>
        <p:nvSpPr>
          <p:cNvPr id="12" name="Tekstvak 11">
            <a:extLst>
              <a:ext uri="{FF2B5EF4-FFF2-40B4-BE49-F238E27FC236}">
                <a16:creationId xmlns:a16="http://schemas.microsoft.com/office/drawing/2014/main" id="{58184916-7041-4FA1-8461-55D47ED22507}"/>
              </a:ext>
            </a:extLst>
          </p:cNvPr>
          <p:cNvSpPr txBox="1"/>
          <p:nvPr/>
        </p:nvSpPr>
        <p:spPr>
          <a:xfrm>
            <a:off x="4592781" y="3912547"/>
            <a:ext cx="7045037" cy="1754326"/>
          </a:xfrm>
          <a:prstGeom prst="rect">
            <a:avLst/>
          </a:prstGeom>
          <a:noFill/>
        </p:spPr>
        <p:txBody>
          <a:bodyPr wrap="square" rtlCol="0">
            <a:spAutoFit/>
          </a:bodyPr>
          <a:lstStyle/>
          <a:p>
            <a:r>
              <a:rPr lang="nl-NL" sz="3600" b="1" dirty="0">
                <a:solidFill>
                  <a:srgbClr val="FF0000"/>
                </a:solidFill>
              </a:rPr>
              <a:t>Zijn er onbillijke uitkomsten / niet voorziene verschillen tussen oude en nieuwe berekening?</a:t>
            </a:r>
          </a:p>
        </p:txBody>
      </p:sp>
    </p:spTree>
    <p:extLst>
      <p:ext uri="{BB962C8B-B14F-4D97-AF65-F5344CB8AC3E}">
        <p14:creationId xmlns:p14="http://schemas.microsoft.com/office/powerpoint/2010/main" val="34005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365125"/>
            <a:ext cx="10287409"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Bepaling leefsituatie</a:t>
            </a:r>
            <a:r>
              <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rPr>
              <a:t> </a:t>
            </a:r>
            <a:br>
              <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rPr>
            </a:br>
            <a:endPar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endParaRPr>
          </a:p>
        </p:txBody>
      </p:sp>
      <p:sp>
        <p:nvSpPr>
          <p:cNvPr id="5" name="Tijdelijke aanduiding voor inhoud 2">
            <a:extLst>
              <a:ext uri="{FF2B5EF4-FFF2-40B4-BE49-F238E27FC236}">
                <a16:creationId xmlns:a16="http://schemas.microsoft.com/office/drawing/2014/main" id="{20892DB5-41EC-4BF4-A1DB-77C2DB522C41}"/>
              </a:ext>
            </a:extLst>
          </p:cNvPr>
          <p:cNvSpPr txBox="1">
            <a:spLocks/>
          </p:cNvSpPr>
          <p:nvPr/>
        </p:nvSpPr>
        <p:spPr bwMode="auto">
          <a:xfrm>
            <a:off x="933164" y="1812072"/>
            <a:ext cx="9541339" cy="288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lvl="0" indent="0">
              <a:buClr>
                <a:srgbClr val="3A3E86"/>
              </a:buClr>
              <a:buNone/>
            </a:pPr>
            <a:r>
              <a:rPr lang="nl-NL" altLang="nl-NL" kern="0" dirty="0">
                <a:solidFill>
                  <a:srgbClr val="3A3E86"/>
                </a:solidFill>
                <a:latin typeface="Tahoma"/>
              </a:rPr>
              <a:t>Betrokkene aangemerkt als alleenstaand, tenzij</a:t>
            </a:r>
          </a:p>
          <a:p>
            <a:pPr>
              <a:buClr>
                <a:srgbClr val="C00000"/>
              </a:buClr>
            </a:pPr>
            <a:r>
              <a:rPr lang="nl-NL" altLang="nl-NL" kern="0" dirty="0">
                <a:solidFill>
                  <a:srgbClr val="3A3E86"/>
                </a:solidFill>
                <a:latin typeface="Tahoma"/>
              </a:rPr>
              <a:t>uit BRP blijkt dat hij gehuwd is </a:t>
            </a:r>
            <a:r>
              <a:rPr lang="nl-NL" altLang="nl-NL" u="sng" kern="0" dirty="0">
                <a:solidFill>
                  <a:srgbClr val="3A3E86"/>
                </a:solidFill>
                <a:latin typeface="Tahoma"/>
              </a:rPr>
              <a:t>en</a:t>
            </a:r>
            <a:r>
              <a:rPr lang="nl-NL" altLang="nl-NL" kern="0" dirty="0">
                <a:solidFill>
                  <a:srgbClr val="3A3E86"/>
                </a:solidFill>
                <a:latin typeface="Tahoma"/>
              </a:rPr>
              <a:t> echtgenoot is woonachtig op dit adres</a:t>
            </a:r>
          </a:p>
          <a:p>
            <a:pPr>
              <a:buClr>
                <a:srgbClr val="C00000"/>
              </a:buClr>
            </a:pPr>
            <a:r>
              <a:rPr lang="nl-NL" altLang="nl-NL" kern="0" dirty="0">
                <a:solidFill>
                  <a:srgbClr val="3A3E86"/>
                </a:solidFill>
                <a:latin typeface="Tahoma"/>
              </a:rPr>
              <a:t>deurwaarder op basis van andere gegevens een andere leefsituatie kan </a:t>
            </a:r>
            <a:r>
              <a:rPr lang="nl-NL" altLang="nl-NL" b="1" u="sng" kern="0" dirty="0">
                <a:solidFill>
                  <a:srgbClr val="3A3E86"/>
                </a:solidFill>
                <a:latin typeface="Tahoma"/>
              </a:rPr>
              <a:t>aantonen</a:t>
            </a:r>
            <a:endParaRPr lang="nl-NL" altLang="nl-NL" u="sng" kern="0" dirty="0">
              <a:solidFill>
                <a:srgbClr val="3A3E86"/>
              </a:solidFill>
              <a:latin typeface="Tahoma"/>
            </a:endParaRPr>
          </a:p>
        </p:txBody>
      </p:sp>
      <p:pic>
        <p:nvPicPr>
          <p:cNvPr id="9" name="Afbeelding 8">
            <a:extLst>
              <a:ext uri="{FF2B5EF4-FFF2-40B4-BE49-F238E27FC236}">
                <a16:creationId xmlns:a16="http://schemas.microsoft.com/office/drawing/2014/main" id="{52966AC2-10B5-41C8-9913-C7EDF0319AA6}"/>
              </a:ext>
            </a:extLst>
          </p:cNvPr>
          <p:cNvPicPr>
            <a:picLocks noChangeAspect="1"/>
          </p:cNvPicPr>
          <p:nvPr/>
        </p:nvPicPr>
        <p:blipFill>
          <a:blip r:embed="rId3"/>
          <a:stretch>
            <a:fillRect/>
          </a:stretch>
        </p:blipFill>
        <p:spPr>
          <a:xfrm>
            <a:off x="0" y="6222828"/>
            <a:ext cx="12192000" cy="642878"/>
          </a:xfrm>
          <a:prstGeom prst="rect">
            <a:avLst/>
          </a:prstGeom>
        </p:spPr>
      </p:pic>
      <p:sp>
        <p:nvSpPr>
          <p:cNvPr id="10" name="Tekstvak 9">
            <a:extLst>
              <a:ext uri="{FF2B5EF4-FFF2-40B4-BE49-F238E27FC236}">
                <a16:creationId xmlns:a16="http://schemas.microsoft.com/office/drawing/2014/main" id="{685D1997-BA36-402C-B543-55D2CE5C4FA2}"/>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sp>
        <p:nvSpPr>
          <p:cNvPr id="3" name="Tekstvak 4">
            <a:hlinkClick r:id="rId4"/>
            <a:extLst>
              <a:ext uri="{FF2B5EF4-FFF2-40B4-BE49-F238E27FC236}">
                <a16:creationId xmlns:a16="http://schemas.microsoft.com/office/drawing/2014/main" id="{99E8EF2D-1AE9-4637-91B1-89694D6AB465}"/>
              </a:ext>
            </a:extLst>
          </p:cNvPr>
          <p:cNvSpPr txBox="1">
            <a:spLocks noChangeArrowheads="1"/>
          </p:cNvSpPr>
          <p:nvPr/>
        </p:nvSpPr>
        <p:spPr bwMode="auto">
          <a:xfrm>
            <a:off x="8974931" y="635172"/>
            <a:ext cx="3021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475ga lid 2 Rv) </a:t>
            </a:r>
          </a:p>
        </p:txBody>
      </p:sp>
      <p:pic>
        <p:nvPicPr>
          <p:cNvPr id="11" name="Afbeelding 10">
            <a:extLst>
              <a:ext uri="{FF2B5EF4-FFF2-40B4-BE49-F238E27FC236}">
                <a16:creationId xmlns:a16="http://schemas.microsoft.com/office/drawing/2014/main" id="{83D7F240-C9A5-4126-A446-7B07D0127D6D}"/>
              </a:ext>
            </a:extLst>
          </p:cNvPr>
          <p:cNvPicPr>
            <a:picLocks noChangeAspect="1"/>
          </p:cNvPicPr>
          <p:nvPr/>
        </p:nvPicPr>
        <p:blipFill>
          <a:blip r:embed="rId5"/>
          <a:stretch>
            <a:fillRect/>
          </a:stretch>
        </p:blipFill>
        <p:spPr>
          <a:xfrm>
            <a:off x="8779359" y="4456687"/>
            <a:ext cx="3412641" cy="1766141"/>
          </a:xfrm>
          <a:prstGeom prst="rect">
            <a:avLst/>
          </a:prstGeom>
        </p:spPr>
      </p:pic>
      <p:pic>
        <p:nvPicPr>
          <p:cNvPr id="8" name="Graphic 7" descr="Megafoon 1 silhouet">
            <a:extLst>
              <a:ext uri="{FF2B5EF4-FFF2-40B4-BE49-F238E27FC236}">
                <a16:creationId xmlns:a16="http://schemas.microsoft.com/office/drawing/2014/main" id="{75225F4C-F1BF-4A76-80EB-3071C18797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265" y="350765"/>
            <a:ext cx="1354282" cy="1354282"/>
          </a:xfrm>
          <a:prstGeom prst="rect">
            <a:avLst/>
          </a:prstGeom>
        </p:spPr>
      </p:pic>
      <p:sp>
        <p:nvSpPr>
          <p:cNvPr id="4" name="Tekstvak 3">
            <a:extLst>
              <a:ext uri="{FF2B5EF4-FFF2-40B4-BE49-F238E27FC236}">
                <a16:creationId xmlns:a16="http://schemas.microsoft.com/office/drawing/2014/main" id="{4D1441BD-7939-490C-A0F6-99CEBB1B36EB}"/>
              </a:ext>
            </a:extLst>
          </p:cNvPr>
          <p:cNvSpPr txBox="1"/>
          <p:nvPr/>
        </p:nvSpPr>
        <p:spPr>
          <a:xfrm>
            <a:off x="4124232" y="4739593"/>
            <a:ext cx="4655127" cy="1200329"/>
          </a:xfrm>
          <a:prstGeom prst="rect">
            <a:avLst/>
          </a:prstGeom>
          <a:noFill/>
        </p:spPr>
        <p:txBody>
          <a:bodyPr wrap="square" rtlCol="0">
            <a:spAutoFit/>
          </a:bodyPr>
          <a:lstStyle/>
          <a:p>
            <a:r>
              <a:rPr lang="nl-NL" sz="3600" b="1" dirty="0">
                <a:solidFill>
                  <a:srgbClr val="FF0000"/>
                </a:solidFill>
              </a:rPr>
              <a:t>Wordt leefsituatie correct aangetoond?</a:t>
            </a:r>
          </a:p>
        </p:txBody>
      </p:sp>
    </p:spTree>
    <p:extLst>
      <p:ext uri="{BB962C8B-B14F-4D97-AF65-F5344CB8AC3E}">
        <p14:creationId xmlns:p14="http://schemas.microsoft.com/office/powerpoint/2010/main" val="8563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226855"/>
            <a:ext cx="10287409"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Loongegevens</a:t>
            </a:r>
            <a:endParaRPr lang="nl-NL" sz="2400" b="1" dirty="0">
              <a:solidFill>
                <a:srgbClr val="3A3E86"/>
              </a:solidFill>
              <a:latin typeface="Tahoma" panose="020B0604030504040204" pitchFamily="34" charset="0"/>
              <a:ea typeface="Tahoma" panose="020B0604030504040204" pitchFamily="34" charset="0"/>
              <a:cs typeface="Tahoma" panose="020B0604030504040204" pitchFamily="34" charset="0"/>
            </a:endParaRPr>
          </a:p>
        </p:txBody>
      </p:sp>
      <p:sp>
        <p:nvSpPr>
          <p:cNvPr id="5" name="Tijdelijke aanduiding voor inhoud 2">
            <a:extLst>
              <a:ext uri="{FF2B5EF4-FFF2-40B4-BE49-F238E27FC236}">
                <a16:creationId xmlns:a16="http://schemas.microsoft.com/office/drawing/2014/main" id="{20892DB5-41EC-4BF4-A1DB-77C2DB522C41}"/>
              </a:ext>
            </a:extLst>
          </p:cNvPr>
          <p:cNvSpPr txBox="1">
            <a:spLocks/>
          </p:cNvSpPr>
          <p:nvPr/>
        </p:nvSpPr>
        <p:spPr bwMode="auto">
          <a:xfrm>
            <a:off x="933164" y="1812072"/>
            <a:ext cx="9541339" cy="39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0">
              <a:buClr>
                <a:srgbClr val="3A3E86"/>
              </a:buClr>
            </a:pPr>
            <a:r>
              <a:rPr lang="nl-NL" altLang="nl-NL" kern="0" dirty="0">
                <a:solidFill>
                  <a:srgbClr val="3A3E86"/>
                </a:solidFill>
                <a:latin typeface="Tahoma"/>
              </a:rPr>
              <a:t>Belastbaar maandinkomen -&gt; loon LB/PH</a:t>
            </a:r>
          </a:p>
          <a:p>
            <a:pPr marL="457200" lvl="1" indent="0">
              <a:buClr>
                <a:srgbClr val="3A3E86"/>
              </a:buClr>
              <a:buNone/>
            </a:pPr>
            <a:r>
              <a:rPr lang="nl-NL" kern="0" dirty="0">
                <a:solidFill>
                  <a:srgbClr val="C00000"/>
                </a:solidFill>
                <a:latin typeface="Tahoma"/>
              </a:rPr>
              <a:t>-/- </a:t>
            </a:r>
            <a:r>
              <a:rPr lang="nl-NL" kern="0" dirty="0">
                <a:solidFill>
                  <a:srgbClr val="3A3E86"/>
                </a:solidFill>
                <a:latin typeface="Tahoma"/>
              </a:rPr>
              <a:t>   Uitbetaling vakantiegeld / 13</a:t>
            </a:r>
            <a:r>
              <a:rPr lang="nl-NL" kern="0" baseline="30000" dirty="0">
                <a:solidFill>
                  <a:srgbClr val="3A3E86"/>
                </a:solidFill>
                <a:latin typeface="Tahoma"/>
              </a:rPr>
              <a:t>de</a:t>
            </a:r>
            <a:r>
              <a:rPr lang="nl-NL" kern="0" dirty="0">
                <a:solidFill>
                  <a:srgbClr val="3A3E86"/>
                </a:solidFill>
                <a:latin typeface="Tahoma"/>
              </a:rPr>
              <a:t> maand</a:t>
            </a:r>
          </a:p>
          <a:p>
            <a:pPr marL="457200" lvl="1" indent="0">
              <a:buClr>
                <a:srgbClr val="3A3E86"/>
              </a:buClr>
              <a:buNone/>
            </a:pPr>
            <a:r>
              <a:rPr lang="nl-NL" kern="0" dirty="0">
                <a:solidFill>
                  <a:srgbClr val="C00000"/>
                </a:solidFill>
                <a:latin typeface="Tahoma"/>
              </a:rPr>
              <a:t>+/+</a:t>
            </a:r>
            <a:r>
              <a:rPr lang="nl-NL" kern="0" dirty="0">
                <a:solidFill>
                  <a:srgbClr val="3A3E86"/>
                </a:solidFill>
                <a:latin typeface="Tahoma"/>
              </a:rPr>
              <a:t>  Reservering vakantiegeld / 13</a:t>
            </a:r>
            <a:r>
              <a:rPr lang="nl-NL" kern="0" baseline="30000" dirty="0">
                <a:solidFill>
                  <a:srgbClr val="3A3E86"/>
                </a:solidFill>
                <a:latin typeface="Tahoma"/>
              </a:rPr>
              <a:t>de</a:t>
            </a:r>
            <a:r>
              <a:rPr lang="nl-NL" kern="0" dirty="0">
                <a:solidFill>
                  <a:srgbClr val="3A3E86"/>
                </a:solidFill>
                <a:latin typeface="Tahoma"/>
              </a:rPr>
              <a:t> maand</a:t>
            </a:r>
          </a:p>
          <a:p>
            <a:pPr lvl="0">
              <a:buClr>
                <a:srgbClr val="3A3E86"/>
              </a:buClr>
            </a:pPr>
            <a:r>
              <a:rPr lang="nl-NL" altLang="nl-NL" kern="0" dirty="0">
                <a:solidFill>
                  <a:srgbClr val="3A3E86"/>
                </a:solidFill>
                <a:latin typeface="Tahoma"/>
              </a:rPr>
              <a:t>schuldenaar + echtgenoot</a:t>
            </a:r>
          </a:p>
          <a:p>
            <a:pPr lvl="0">
              <a:buClr>
                <a:srgbClr val="3A3E86"/>
              </a:buClr>
            </a:pPr>
            <a:r>
              <a:rPr lang="nl-NL" altLang="nl-NL" kern="0" dirty="0">
                <a:solidFill>
                  <a:srgbClr val="3A3E86"/>
                </a:solidFill>
                <a:latin typeface="Tahoma"/>
              </a:rPr>
              <a:t>meest recente maand in </a:t>
            </a:r>
            <a:r>
              <a:rPr lang="nl-NL" altLang="nl-NL" kern="0" dirty="0" err="1">
                <a:solidFill>
                  <a:srgbClr val="3A3E86"/>
                </a:solidFill>
                <a:latin typeface="Tahoma"/>
              </a:rPr>
              <a:t>polisadministratie</a:t>
            </a:r>
            <a:r>
              <a:rPr lang="nl-NL" altLang="nl-NL" kern="0" dirty="0">
                <a:solidFill>
                  <a:srgbClr val="3A3E86"/>
                </a:solidFill>
                <a:latin typeface="Tahoma"/>
              </a:rPr>
              <a:t> na afloop aangiftetijdvak</a:t>
            </a:r>
          </a:p>
          <a:p>
            <a:pPr lvl="0">
              <a:buClr>
                <a:srgbClr val="3A3E86"/>
              </a:buClr>
            </a:pPr>
            <a:r>
              <a:rPr lang="nl-NL" altLang="nl-NL" kern="0" dirty="0">
                <a:solidFill>
                  <a:srgbClr val="3A3E86"/>
                </a:solidFill>
                <a:latin typeface="Tahoma"/>
              </a:rPr>
              <a:t>mits reële afspiegeling</a:t>
            </a:r>
          </a:p>
        </p:txBody>
      </p:sp>
      <p:pic>
        <p:nvPicPr>
          <p:cNvPr id="9" name="Afbeelding 8">
            <a:extLst>
              <a:ext uri="{FF2B5EF4-FFF2-40B4-BE49-F238E27FC236}">
                <a16:creationId xmlns:a16="http://schemas.microsoft.com/office/drawing/2014/main" id="{52966AC2-10B5-41C8-9913-C7EDF0319AA6}"/>
              </a:ext>
            </a:extLst>
          </p:cNvPr>
          <p:cNvPicPr>
            <a:picLocks noChangeAspect="1"/>
          </p:cNvPicPr>
          <p:nvPr/>
        </p:nvPicPr>
        <p:blipFill>
          <a:blip r:embed="rId3"/>
          <a:stretch>
            <a:fillRect/>
          </a:stretch>
        </p:blipFill>
        <p:spPr>
          <a:xfrm>
            <a:off x="0" y="6222828"/>
            <a:ext cx="12192000" cy="642878"/>
          </a:xfrm>
          <a:prstGeom prst="rect">
            <a:avLst/>
          </a:prstGeom>
        </p:spPr>
      </p:pic>
      <p:sp>
        <p:nvSpPr>
          <p:cNvPr id="10" name="Tekstvak 9">
            <a:extLst>
              <a:ext uri="{FF2B5EF4-FFF2-40B4-BE49-F238E27FC236}">
                <a16:creationId xmlns:a16="http://schemas.microsoft.com/office/drawing/2014/main" id="{685D1997-BA36-402C-B543-55D2CE5C4FA2}"/>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sp>
        <p:nvSpPr>
          <p:cNvPr id="3" name="Tekstvak 4">
            <a:hlinkClick r:id="rId4"/>
            <a:extLst>
              <a:ext uri="{FF2B5EF4-FFF2-40B4-BE49-F238E27FC236}">
                <a16:creationId xmlns:a16="http://schemas.microsoft.com/office/drawing/2014/main" id="{41791FCA-CA6C-4199-8094-7C6AA7DCC1DD}"/>
              </a:ext>
            </a:extLst>
          </p:cNvPr>
          <p:cNvSpPr txBox="1">
            <a:spLocks noChangeArrowheads="1"/>
          </p:cNvSpPr>
          <p:nvPr/>
        </p:nvSpPr>
        <p:spPr bwMode="auto">
          <a:xfrm>
            <a:off x="9086890" y="662766"/>
            <a:ext cx="2775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475d lid 1 Rv) </a:t>
            </a:r>
          </a:p>
        </p:txBody>
      </p:sp>
      <p:pic>
        <p:nvPicPr>
          <p:cNvPr id="7" name="Graphic 6" descr="Megafoon 1 silhouet">
            <a:extLst>
              <a:ext uri="{FF2B5EF4-FFF2-40B4-BE49-F238E27FC236}">
                <a16:creationId xmlns:a16="http://schemas.microsoft.com/office/drawing/2014/main" id="{BD967F3B-9A9F-4AC6-BABF-2736D6ED1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65" y="350765"/>
            <a:ext cx="1354282" cy="1354282"/>
          </a:xfrm>
          <a:prstGeom prst="rect">
            <a:avLst/>
          </a:prstGeom>
        </p:spPr>
      </p:pic>
      <p:sp>
        <p:nvSpPr>
          <p:cNvPr id="8" name="Tekstvak 7">
            <a:extLst>
              <a:ext uri="{FF2B5EF4-FFF2-40B4-BE49-F238E27FC236}">
                <a16:creationId xmlns:a16="http://schemas.microsoft.com/office/drawing/2014/main" id="{593FDDA1-C102-4B99-B77D-63BE3E02EE2D}"/>
              </a:ext>
            </a:extLst>
          </p:cNvPr>
          <p:cNvSpPr txBox="1"/>
          <p:nvPr/>
        </p:nvSpPr>
        <p:spPr>
          <a:xfrm>
            <a:off x="7190428" y="4777869"/>
            <a:ext cx="4655127" cy="1200329"/>
          </a:xfrm>
          <a:prstGeom prst="rect">
            <a:avLst/>
          </a:prstGeom>
          <a:noFill/>
        </p:spPr>
        <p:txBody>
          <a:bodyPr wrap="square" rtlCol="0">
            <a:spAutoFit/>
          </a:bodyPr>
          <a:lstStyle/>
          <a:p>
            <a:r>
              <a:rPr lang="nl-NL" sz="3600" b="1" dirty="0">
                <a:solidFill>
                  <a:srgbClr val="FF0000"/>
                </a:solidFill>
              </a:rPr>
              <a:t>Klopt de </a:t>
            </a:r>
            <a:r>
              <a:rPr lang="nl-NL" sz="3600" b="1" dirty="0" err="1">
                <a:solidFill>
                  <a:srgbClr val="FF0000"/>
                </a:solidFill>
              </a:rPr>
              <a:t>polisadministratie</a:t>
            </a:r>
            <a:r>
              <a:rPr lang="nl-NL" sz="3600" b="1" dirty="0">
                <a:solidFill>
                  <a:srgbClr val="FF0000"/>
                </a:solidFill>
              </a:rPr>
              <a:t>?</a:t>
            </a:r>
          </a:p>
        </p:txBody>
      </p:sp>
    </p:spTree>
    <p:extLst>
      <p:ext uri="{BB962C8B-B14F-4D97-AF65-F5344CB8AC3E}">
        <p14:creationId xmlns:p14="http://schemas.microsoft.com/office/powerpoint/2010/main" val="41871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D17F1-D5B4-4E11-BA8C-E2F3E092511E}"/>
              </a:ext>
            </a:extLst>
          </p:cNvPr>
          <p:cNvSpPr>
            <a:spLocks noGrp="1"/>
          </p:cNvSpPr>
          <p:nvPr>
            <p:ph type="title"/>
          </p:nvPr>
        </p:nvSpPr>
        <p:spPr>
          <a:xfrm>
            <a:off x="1815547" y="113678"/>
            <a:ext cx="10287409" cy="1325563"/>
          </a:xfrm>
        </p:spPr>
        <p:txBody>
          <a:bodyPr>
            <a:normAutofit/>
          </a:bodyPr>
          <a:lstStyle/>
          <a:p>
            <a:r>
              <a:rPr lang="nl-NL" b="1" dirty="0">
                <a:solidFill>
                  <a:srgbClr val="3A3E86"/>
                </a:solidFill>
                <a:latin typeface="Tahoma" panose="020B0604030504040204" pitchFamily="34" charset="0"/>
                <a:ea typeface="Tahoma" panose="020B0604030504040204" pitchFamily="34" charset="0"/>
                <a:cs typeface="Tahoma" panose="020B0604030504040204" pitchFamily="34" charset="0"/>
              </a:rPr>
              <a:t>5%-regel</a:t>
            </a:r>
            <a:endParaRPr lang="nl-NL" sz="2000" b="1" dirty="0">
              <a:solidFill>
                <a:srgbClr val="3A3E86"/>
              </a:solidFill>
              <a:latin typeface="Tahoma" panose="020B0604030504040204" pitchFamily="34" charset="0"/>
              <a:ea typeface="Tahoma" panose="020B0604030504040204" pitchFamily="34" charset="0"/>
              <a:cs typeface="Tahoma" panose="020B0604030504040204" pitchFamily="34" charset="0"/>
            </a:endParaRPr>
          </a:p>
        </p:txBody>
      </p:sp>
      <p:sp>
        <p:nvSpPr>
          <p:cNvPr id="5" name="Tijdelijke aanduiding voor inhoud 2">
            <a:extLst>
              <a:ext uri="{FF2B5EF4-FFF2-40B4-BE49-F238E27FC236}">
                <a16:creationId xmlns:a16="http://schemas.microsoft.com/office/drawing/2014/main" id="{20892DB5-41EC-4BF4-A1DB-77C2DB522C41}"/>
              </a:ext>
            </a:extLst>
          </p:cNvPr>
          <p:cNvSpPr txBox="1">
            <a:spLocks/>
          </p:cNvSpPr>
          <p:nvPr/>
        </p:nvSpPr>
        <p:spPr bwMode="auto">
          <a:xfrm>
            <a:off x="975523" y="1565195"/>
            <a:ext cx="10583686" cy="453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0">
              <a:buClr>
                <a:srgbClr val="3A3E86"/>
              </a:buClr>
            </a:pPr>
            <a:r>
              <a:rPr lang="nl-NL" altLang="nl-NL" sz="2800" kern="0" dirty="0">
                <a:solidFill>
                  <a:srgbClr val="3A3E86"/>
                </a:solidFill>
                <a:latin typeface="Tahoma"/>
              </a:rPr>
              <a:t>Beslagvrije voet hoger dan 95% van het maandinkomen?</a:t>
            </a:r>
          </a:p>
          <a:p>
            <a:pPr lvl="1">
              <a:buClr>
                <a:srgbClr val="C00000"/>
              </a:buClr>
            </a:pPr>
            <a:r>
              <a:rPr lang="nl-NL" altLang="nl-NL" sz="2400" kern="0" dirty="0">
                <a:solidFill>
                  <a:srgbClr val="3A3E86"/>
                </a:solidFill>
                <a:latin typeface="Tahoma"/>
              </a:rPr>
              <a:t>beslagvrije voet is dan gelijk aan 95% van het inkomen</a:t>
            </a:r>
          </a:p>
          <a:p>
            <a:pPr lvl="0">
              <a:buClr>
                <a:srgbClr val="3A3E86"/>
              </a:buClr>
            </a:pPr>
            <a:endParaRPr lang="nl-NL" altLang="nl-NL" sz="2400" kern="0" dirty="0">
              <a:solidFill>
                <a:srgbClr val="3A3E86"/>
              </a:solidFill>
              <a:latin typeface="Tahoma"/>
            </a:endParaRPr>
          </a:p>
          <a:p>
            <a:pPr lvl="0">
              <a:buClr>
                <a:srgbClr val="3A3E86"/>
              </a:buClr>
            </a:pPr>
            <a:r>
              <a:rPr lang="nl-NL" altLang="nl-NL" sz="2800" kern="0" dirty="0">
                <a:solidFill>
                  <a:srgbClr val="3A3E86"/>
                </a:solidFill>
                <a:latin typeface="Tahoma"/>
              </a:rPr>
              <a:t>Bij beslag bijstandsuitkering keuze:</a:t>
            </a:r>
          </a:p>
          <a:p>
            <a:pPr lvl="1">
              <a:buClr>
                <a:srgbClr val="C00000"/>
              </a:buClr>
            </a:pPr>
            <a:r>
              <a:rPr lang="nl-NL" altLang="nl-NL" sz="2400" kern="0" dirty="0">
                <a:solidFill>
                  <a:srgbClr val="3A3E86"/>
                </a:solidFill>
                <a:latin typeface="Tahoma"/>
              </a:rPr>
              <a:t>maandelijkse afdracht</a:t>
            </a:r>
          </a:p>
          <a:p>
            <a:pPr lvl="1">
              <a:buClr>
                <a:srgbClr val="C00000"/>
              </a:buClr>
            </a:pPr>
            <a:r>
              <a:rPr lang="nl-NL" altLang="nl-NL" sz="2400" kern="0" dirty="0">
                <a:solidFill>
                  <a:srgbClr val="3A3E86"/>
                </a:solidFill>
                <a:latin typeface="Tahoma"/>
              </a:rPr>
              <a:t>afdracht vakantiegeld</a:t>
            </a:r>
            <a:br>
              <a:rPr lang="nl-NL" altLang="nl-NL" sz="2400" kern="0" dirty="0">
                <a:solidFill>
                  <a:srgbClr val="3A3E86"/>
                </a:solidFill>
                <a:latin typeface="Tahoma"/>
              </a:rPr>
            </a:br>
            <a:endParaRPr lang="nl-NL" altLang="nl-NL" sz="2400" kern="0" dirty="0">
              <a:solidFill>
                <a:srgbClr val="3A3E86"/>
              </a:solidFill>
              <a:latin typeface="Tahoma"/>
            </a:endParaRPr>
          </a:p>
          <a:p>
            <a:pPr marL="0" lvl="0" indent="0">
              <a:buClr>
                <a:srgbClr val="3A3E86"/>
              </a:buClr>
              <a:buNone/>
            </a:pPr>
            <a:endParaRPr lang="nl-NL" altLang="nl-NL" sz="2400" kern="0" dirty="0">
              <a:solidFill>
                <a:srgbClr val="3A3E86"/>
              </a:solidFill>
              <a:latin typeface="Tahoma"/>
            </a:endParaRPr>
          </a:p>
          <a:p>
            <a:pPr lvl="0">
              <a:buClr>
                <a:srgbClr val="3A3E86"/>
              </a:buClr>
            </a:pPr>
            <a:endParaRPr lang="nl-NL" altLang="nl-NL" sz="2400" kern="0" dirty="0">
              <a:solidFill>
                <a:srgbClr val="3A3E86"/>
              </a:solidFill>
              <a:latin typeface="Tahoma"/>
            </a:endParaRPr>
          </a:p>
          <a:p>
            <a:pPr lvl="0">
              <a:buClr>
                <a:srgbClr val="3A3E86"/>
              </a:buClr>
            </a:pPr>
            <a:endParaRPr lang="nl-NL" altLang="nl-NL" sz="2400" kern="0" dirty="0">
              <a:solidFill>
                <a:srgbClr val="3A3E86"/>
              </a:solidFill>
              <a:latin typeface="Tahoma"/>
            </a:endParaRPr>
          </a:p>
          <a:p>
            <a:pPr lvl="0">
              <a:buClr>
                <a:srgbClr val="3A3E86"/>
              </a:buClr>
            </a:pPr>
            <a:endParaRPr lang="nl-NL" altLang="nl-NL" sz="2400" kern="0" dirty="0">
              <a:solidFill>
                <a:srgbClr val="3A3E86"/>
              </a:solidFill>
              <a:latin typeface="Tahoma"/>
            </a:endParaRPr>
          </a:p>
        </p:txBody>
      </p:sp>
      <p:pic>
        <p:nvPicPr>
          <p:cNvPr id="9" name="Afbeelding 8">
            <a:extLst>
              <a:ext uri="{FF2B5EF4-FFF2-40B4-BE49-F238E27FC236}">
                <a16:creationId xmlns:a16="http://schemas.microsoft.com/office/drawing/2014/main" id="{52966AC2-10B5-41C8-9913-C7EDF0319AA6}"/>
              </a:ext>
            </a:extLst>
          </p:cNvPr>
          <p:cNvPicPr>
            <a:picLocks noChangeAspect="1"/>
          </p:cNvPicPr>
          <p:nvPr/>
        </p:nvPicPr>
        <p:blipFill>
          <a:blip r:embed="rId3"/>
          <a:stretch>
            <a:fillRect/>
          </a:stretch>
        </p:blipFill>
        <p:spPr>
          <a:xfrm>
            <a:off x="0" y="6222828"/>
            <a:ext cx="12192000" cy="642878"/>
          </a:xfrm>
          <a:prstGeom prst="rect">
            <a:avLst/>
          </a:prstGeom>
        </p:spPr>
      </p:pic>
      <p:sp>
        <p:nvSpPr>
          <p:cNvPr id="10" name="Tekstvak 9">
            <a:extLst>
              <a:ext uri="{FF2B5EF4-FFF2-40B4-BE49-F238E27FC236}">
                <a16:creationId xmlns:a16="http://schemas.microsoft.com/office/drawing/2014/main" id="{685D1997-BA36-402C-B543-55D2CE5C4FA2}"/>
              </a:ext>
            </a:extLst>
          </p:cNvPr>
          <p:cNvSpPr txBox="1"/>
          <p:nvPr/>
        </p:nvSpPr>
        <p:spPr>
          <a:xfrm>
            <a:off x="6392779" y="6344212"/>
            <a:ext cx="6250427" cy="400110"/>
          </a:xfrm>
          <a:prstGeom prst="rect">
            <a:avLst/>
          </a:prstGeom>
          <a:noFill/>
        </p:spPr>
        <p:txBody>
          <a:bodyPr wrap="square" rtlCol="0">
            <a:spAutoFit/>
          </a:bodyPr>
          <a:lstStyle/>
          <a:p>
            <a:r>
              <a:rPr lang="nl-NL" sz="2000" b="1" dirty="0">
                <a:solidFill>
                  <a:schemeClr val="bg1"/>
                </a:solidFill>
              </a:rPr>
              <a:t>SchuldInfo: beslagperikelen en nieuwe wetgeving ©</a:t>
            </a:r>
          </a:p>
        </p:txBody>
      </p:sp>
      <p:pic>
        <p:nvPicPr>
          <p:cNvPr id="2051" name="Picture 3" descr="Afbeeldingsresultaat voor 5%">
            <a:extLst>
              <a:ext uri="{FF2B5EF4-FFF2-40B4-BE49-F238E27FC236}">
                <a16:creationId xmlns:a16="http://schemas.microsoft.com/office/drawing/2014/main" id="{36160825-200C-4267-BA91-878374B11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005" y="3311801"/>
            <a:ext cx="2905576" cy="29055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Megafoon 1 silhouet">
            <a:extLst>
              <a:ext uri="{FF2B5EF4-FFF2-40B4-BE49-F238E27FC236}">
                <a16:creationId xmlns:a16="http://schemas.microsoft.com/office/drawing/2014/main" id="{40B34FD0-6D6D-4400-9EF8-3512119A5B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65" y="350765"/>
            <a:ext cx="1354282" cy="1354282"/>
          </a:xfrm>
          <a:prstGeom prst="rect">
            <a:avLst/>
          </a:prstGeom>
        </p:spPr>
      </p:pic>
      <p:sp>
        <p:nvSpPr>
          <p:cNvPr id="8" name="Tekstvak 4">
            <a:hlinkClick r:id="rId7"/>
            <a:extLst>
              <a:ext uri="{FF2B5EF4-FFF2-40B4-BE49-F238E27FC236}">
                <a16:creationId xmlns:a16="http://schemas.microsoft.com/office/drawing/2014/main" id="{F6EA33B2-8A1B-45BC-94AC-FF71585D5FF1}"/>
              </a:ext>
            </a:extLst>
          </p:cNvPr>
          <p:cNvSpPr txBox="1">
            <a:spLocks noChangeArrowheads="1"/>
          </p:cNvSpPr>
          <p:nvPr/>
        </p:nvSpPr>
        <p:spPr bwMode="auto">
          <a:xfrm>
            <a:off x="9327730" y="545626"/>
            <a:ext cx="2775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nl-NL" altLang="nl-NL" sz="2400" dirty="0">
                <a:solidFill>
                  <a:srgbClr val="7030A0"/>
                </a:solidFill>
                <a:latin typeface="Arial" panose="020B0604020202020204" pitchFamily="34" charset="0"/>
                <a:cs typeface="Arial" panose="020B0604020202020204" pitchFamily="34" charset="0"/>
              </a:rPr>
              <a:t>(art. 475dc Rv) </a:t>
            </a:r>
          </a:p>
        </p:txBody>
      </p:sp>
      <p:graphicFrame>
        <p:nvGraphicFramePr>
          <p:cNvPr id="11" name="Tabel 10">
            <a:extLst>
              <a:ext uri="{FF2B5EF4-FFF2-40B4-BE49-F238E27FC236}">
                <a16:creationId xmlns:a16="http://schemas.microsoft.com/office/drawing/2014/main" id="{1F6C4191-7912-4AA8-BDEE-4497A276C9FC}"/>
              </a:ext>
            </a:extLst>
          </p:cNvPr>
          <p:cNvGraphicFramePr>
            <a:graphicFrameLocks noGrp="1"/>
          </p:cNvGraphicFramePr>
          <p:nvPr/>
        </p:nvGraphicFramePr>
        <p:xfrm>
          <a:off x="310419" y="4632417"/>
          <a:ext cx="3503045" cy="1584960"/>
        </p:xfrm>
        <a:graphic>
          <a:graphicData uri="http://schemas.openxmlformats.org/drawingml/2006/table">
            <a:tbl>
              <a:tblPr firstRow="1" bandRow="1">
                <a:tableStyleId>{5C22544A-7EE6-4342-B048-85BDC9FD1C3A}</a:tableStyleId>
              </a:tblPr>
              <a:tblGrid>
                <a:gridCol w="2468226">
                  <a:extLst>
                    <a:ext uri="{9D8B030D-6E8A-4147-A177-3AD203B41FA5}">
                      <a16:colId xmlns:a16="http://schemas.microsoft.com/office/drawing/2014/main" val="1180116355"/>
                    </a:ext>
                  </a:extLst>
                </a:gridCol>
                <a:gridCol w="1034819">
                  <a:extLst>
                    <a:ext uri="{9D8B030D-6E8A-4147-A177-3AD203B41FA5}">
                      <a16:colId xmlns:a16="http://schemas.microsoft.com/office/drawing/2014/main" val="3960010479"/>
                    </a:ext>
                  </a:extLst>
                </a:gridCol>
              </a:tblGrid>
              <a:tr h="370840">
                <a:tc gridSpan="2">
                  <a:txBody>
                    <a:bodyPr/>
                    <a:lstStyle/>
                    <a:p>
                      <a:r>
                        <a:rPr lang="nl-NL" sz="2000" dirty="0"/>
                        <a:t>Maandelijkse kosten incl. btw</a:t>
                      </a:r>
                    </a:p>
                  </a:txBody>
                  <a:tcPr/>
                </a:tc>
                <a:tc hMerge="1">
                  <a:txBody>
                    <a:bodyPr/>
                    <a:lstStyle/>
                    <a:p>
                      <a:endParaRPr lang="nl-NL" dirty="0"/>
                    </a:p>
                  </a:txBody>
                  <a:tcPr/>
                </a:tc>
                <a:extLst>
                  <a:ext uri="{0D108BD9-81ED-4DB2-BD59-A6C34878D82A}">
                    <a16:rowId xmlns:a16="http://schemas.microsoft.com/office/drawing/2014/main" val="4092847993"/>
                  </a:ext>
                </a:extLst>
              </a:tr>
              <a:tr h="370840">
                <a:tc>
                  <a:txBody>
                    <a:bodyPr/>
                    <a:lstStyle/>
                    <a:p>
                      <a:r>
                        <a:rPr lang="nl-NL" sz="2000" dirty="0"/>
                        <a:t>2 beslagleggers</a:t>
                      </a:r>
                    </a:p>
                  </a:txBody>
                  <a:tcPr/>
                </a:tc>
                <a:tc>
                  <a:txBody>
                    <a:bodyPr/>
                    <a:lstStyle/>
                    <a:p>
                      <a:pPr algn="ctr"/>
                      <a:r>
                        <a:rPr lang="nl-NL" sz="2000" dirty="0"/>
                        <a:t>€ 21,04</a:t>
                      </a:r>
                    </a:p>
                  </a:txBody>
                  <a:tcPr/>
                </a:tc>
                <a:extLst>
                  <a:ext uri="{0D108BD9-81ED-4DB2-BD59-A6C34878D82A}">
                    <a16:rowId xmlns:a16="http://schemas.microsoft.com/office/drawing/2014/main" val="3615186530"/>
                  </a:ext>
                </a:extLst>
              </a:tr>
              <a:tr h="370840">
                <a:tc>
                  <a:txBody>
                    <a:bodyPr/>
                    <a:lstStyle/>
                    <a:p>
                      <a:r>
                        <a:rPr lang="nl-NL" sz="2000" dirty="0"/>
                        <a:t>3 beslagleggers</a:t>
                      </a:r>
                    </a:p>
                  </a:txBody>
                  <a:tcPr/>
                </a:tc>
                <a:tc>
                  <a:txBody>
                    <a:bodyPr/>
                    <a:lstStyle/>
                    <a:p>
                      <a:pPr algn="ctr"/>
                      <a:r>
                        <a:rPr lang="nl-NL" sz="2000" dirty="0"/>
                        <a:t>€ 28,86</a:t>
                      </a:r>
                    </a:p>
                  </a:txBody>
                  <a:tcPr/>
                </a:tc>
                <a:extLst>
                  <a:ext uri="{0D108BD9-81ED-4DB2-BD59-A6C34878D82A}">
                    <a16:rowId xmlns:a16="http://schemas.microsoft.com/office/drawing/2014/main" val="2896932604"/>
                  </a:ext>
                </a:extLst>
              </a:tr>
              <a:tr h="370840">
                <a:tc>
                  <a:txBody>
                    <a:bodyPr/>
                    <a:lstStyle/>
                    <a:p>
                      <a:r>
                        <a:rPr lang="nl-NL" sz="2000" dirty="0"/>
                        <a:t>4 beslagleggers</a:t>
                      </a:r>
                    </a:p>
                  </a:txBody>
                  <a:tcPr/>
                </a:tc>
                <a:tc>
                  <a:txBody>
                    <a:bodyPr/>
                    <a:lstStyle/>
                    <a:p>
                      <a:pPr algn="ctr"/>
                      <a:r>
                        <a:rPr lang="nl-NL" sz="2000" dirty="0"/>
                        <a:t>€ 36,68</a:t>
                      </a:r>
                    </a:p>
                  </a:txBody>
                  <a:tcPr/>
                </a:tc>
                <a:extLst>
                  <a:ext uri="{0D108BD9-81ED-4DB2-BD59-A6C34878D82A}">
                    <a16:rowId xmlns:a16="http://schemas.microsoft.com/office/drawing/2014/main" val="1354457589"/>
                  </a:ext>
                </a:extLst>
              </a:tr>
            </a:tbl>
          </a:graphicData>
        </a:graphic>
      </p:graphicFrame>
      <p:sp>
        <p:nvSpPr>
          <p:cNvPr id="12" name="Tekstvak 11">
            <a:extLst>
              <a:ext uri="{FF2B5EF4-FFF2-40B4-BE49-F238E27FC236}">
                <a16:creationId xmlns:a16="http://schemas.microsoft.com/office/drawing/2014/main" id="{A8AA644A-3015-46B0-AFF9-8A09C26C23FE}"/>
              </a:ext>
            </a:extLst>
          </p:cNvPr>
          <p:cNvSpPr txBox="1"/>
          <p:nvPr/>
        </p:nvSpPr>
        <p:spPr>
          <a:xfrm>
            <a:off x="4855049" y="4294909"/>
            <a:ext cx="4208404" cy="1754326"/>
          </a:xfrm>
          <a:prstGeom prst="rect">
            <a:avLst/>
          </a:prstGeom>
          <a:noFill/>
        </p:spPr>
        <p:txBody>
          <a:bodyPr wrap="square" rtlCol="0">
            <a:spAutoFit/>
          </a:bodyPr>
          <a:lstStyle/>
          <a:p>
            <a:r>
              <a:rPr lang="nl-NL" sz="3600" b="1" dirty="0">
                <a:solidFill>
                  <a:srgbClr val="FF0000"/>
                </a:solidFill>
              </a:rPr>
              <a:t>Kiest jouw gemeente voor de minst bezwaarlijke weg?</a:t>
            </a:r>
          </a:p>
        </p:txBody>
      </p:sp>
      <p:pic>
        <p:nvPicPr>
          <p:cNvPr id="4" name="Graphic 3" descr="Sluiten met effen opvulling">
            <a:extLst>
              <a:ext uri="{FF2B5EF4-FFF2-40B4-BE49-F238E27FC236}">
                <a16:creationId xmlns:a16="http://schemas.microsoft.com/office/drawing/2014/main" id="{207F686D-F313-462F-B159-0E599E903F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7535" y="2773294"/>
            <a:ext cx="914400" cy="914400"/>
          </a:xfrm>
          <a:prstGeom prst="rect">
            <a:avLst/>
          </a:prstGeom>
        </p:spPr>
      </p:pic>
    </p:spTree>
    <p:extLst>
      <p:ext uri="{BB962C8B-B14F-4D97-AF65-F5344CB8AC3E}">
        <p14:creationId xmlns:p14="http://schemas.microsoft.com/office/powerpoint/2010/main" val="35812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2546</TotalTime>
  <Words>1634</Words>
  <Application>Microsoft Office PowerPoint</Application>
  <PresentationFormat>Breedbeeld</PresentationFormat>
  <Paragraphs>258</Paragraphs>
  <Slides>28</Slides>
  <Notes>16</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2</vt:i4>
      </vt:variant>
      <vt:variant>
        <vt:lpstr>Diatitels</vt:lpstr>
      </vt:variant>
      <vt:variant>
        <vt:i4>28</vt:i4>
      </vt:variant>
    </vt:vector>
  </HeadingPairs>
  <TitlesOfParts>
    <vt:vector size="39" baseType="lpstr">
      <vt:lpstr>Arial</vt:lpstr>
      <vt:lpstr>Calibri</vt:lpstr>
      <vt:lpstr>Calibri Light</vt:lpstr>
      <vt:lpstr>Lucida Sans Unicode</vt:lpstr>
      <vt:lpstr>rijksoverheidSans</vt:lpstr>
      <vt:lpstr>Source Sans Pro</vt:lpstr>
      <vt:lpstr>Tahoma</vt:lpstr>
      <vt:lpstr>Wingdings</vt:lpstr>
      <vt:lpstr>Terugblik</vt:lpstr>
      <vt:lpstr>PDF</vt:lpstr>
      <vt:lpstr>Acrobat Document</vt:lpstr>
      <vt:lpstr>   Signaleren, agenderen en teweeg brengen</vt:lpstr>
      <vt:lpstr>PowerPoint-presentatie</vt:lpstr>
      <vt:lpstr>PowerPoint-presentatie</vt:lpstr>
      <vt:lpstr>Hoogte beslagvrije voet</vt:lpstr>
      <vt:lpstr>95% bijstandsnorm + maximum compensatiekop</vt:lpstr>
      <vt:lpstr>Uwbeslagvrijevoet.nl </vt:lpstr>
      <vt:lpstr>Bepaling leefsituatie  </vt:lpstr>
      <vt:lpstr>Loongegevens</vt:lpstr>
      <vt:lpstr>5%-regel</vt:lpstr>
      <vt:lpstr>Dak- / thuislozen</vt:lpstr>
      <vt:lpstr>Samenloop beslag/verrekening bij verschillende derde-beslagenen</vt:lpstr>
      <vt:lpstr>Modernisering beslagverboden</vt:lpstr>
      <vt:lpstr>PowerPoint-presentatie</vt:lpstr>
      <vt:lpstr>                MISGELOPEN TOESLAGEN    Hoe de combinatie van   inkomsten leidt tot armoede  Door Chantal van Hulzen  </vt:lpstr>
      <vt:lpstr>Probleemanalyse</vt:lpstr>
      <vt:lpstr>Afbouw AHK</vt:lpstr>
      <vt:lpstr>Gevolgen afbouw AHK </vt:lpstr>
      <vt:lpstr>         </vt:lpstr>
      <vt:lpstr>Oplossingen</vt:lpstr>
      <vt:lpstr>Oproep</vt:lpstr>
      <vt:lpstr>Aangifte verzuim en boete</vt:lpstr>
      <vt:lpstr>PowerPoint-presentatie</vt:lpstr>
      <vt:lpstr>rechtspraak</vt:lpstr>
      <vt:lpstr>PowerPoint-presentatie</vt:lpstr>
      <vt:lpstr>Oplossingen </vt:lpstr>
      <vt:lpstr>Kom je ze tegen lever ze aan. </vt:lpstr>
      <vt:lpstr>Werkgroep sociaal raadslieden</vt:lpstr>
      <vt:lpstr>   Signaleren, agenderen en teweeg brengen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van Oosterom</dc:creator>
  <cp:lastModifiedBy>Thomas van Oosterom</cp:lastModifiedBy>
  <cp:revision>11</cp:revision>
  <dcterms:created xsi:type="dcterms:W3CDTF">2020-11-11T15:40:06Z</dcterms:created>
  <dcterms:modified xsi:type="dcterms:W3CDTF">2021-01-26T14:57:38Z</dcterms:modified>
</cp:coreProperties>
</file>