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6" r:id="rId13"/>
    <p:sldId id="276" r:id="rId14"/>
    <p:sldId id="267" r:id="rId15"/>
    <p:sldId id="268" r:id="rId16"/>
    <p:sldId id="269" r:id="rId17"/>
    <p:sldId id="272" r:id="rId18"/>
    <p:sldId id="277" r:id="rId19"/>
    <p:sldId id="273" r:id="rId20"/>
    <p:sldId id="274" r:id="rId21"/>
    <p:sldId id="278" r:id="rId22"/>
    <p:sldId id="270" r:id="rId23"/>
    <p:sldId id="271" r:id="rId24"/>
  </p:sldIdLst>
  <p:sldSz cx="12192000" cy="6858000"/>
  <p:notesSz cx="6881813" cy="100155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62" autoAdjust="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251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251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7A6671F9-DCD3-40DB-B776-D721591594BA}" type="datetimeFigureOut">
              <a:rPr lang="nl-NL" smtClean="0"/>
              <a:t>28-1-2019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07100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182" y="4819978"/>
            <a:ext cx="5505450" cy="3943618"/>
          </a:xfrm>
          <a:prstGeom prst="rect">
            <a:avLst/>
          </a:prstGeom>
        </p:spPr>
        <p:txBody>
          <a:bodyPr vert="horz" lIns="96551" tIns="48276" rIns="96551" bIns="48276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251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251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DA75DEBD-BE85-4DC9-B629-F46BE5D5E3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82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45B1-5772-4AA4-A64C-B4317E3A27D5}" type="datetime1">
              <a:rPr lang="nl-NL" smtClean="0"/>
              <a:t>28-1-2019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07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6915-8EA0-4327-8665-176CE2285165}" type="datetime1">
              <a:rPr lang="nl-NL" smtClean="0"/>
              <a:t>28-1-2019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87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E96C-F11E-407E-81D4-684ED8C4ACF8}" type="datetime1">
              <a:rPr lang="nl-NL" smtClean="0"/>
              <a:t>28-1-2019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45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A885-4B30-4C92-B572-2A77B0BDF89E}" type="datetime1">
              <a:rPr lang="nl-NL" smtClean="0"/>
              <a:t>28-1-2019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69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1E5F-FFA3-46F1-AC7B-FE84A37CFD3A}" type="datetime1">
              <a:rPr lang="nl-NL" smtClean="0"/>
              <a:t>28-1-2019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55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A537-8D7A-48AB-B68E-204AB498DE0D}" type="datetime1">
              <a:rPr lang="nl-NL" smtClean="0"/>
              <a:t>28-1-2019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76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C2E2-C9A8-4AAE-9EB9-EE838D28070C}" type="datetime1">
              <a:rPr lang="nl-NL" smtClean="0"/>
              <a:t>28-1-2019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98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0336-754E-4AEE-A736-15DEA9D64CE2}" type="datetime1">
              <a:rPr lang="nl-NL" smtClean="0"/>
              <a:t>28-1-2019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39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6944-DC11-42A4-8E2D-E94055456E6F}" type="datetime1">
              <a:rPr lang="nl-NL" smtClean="0"/>
              <a:t>28-1-2019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Heijnneman Advocatuur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38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A7C8D21-C397-40EC-BCDF-F049EF70D5E3}" type="datetime1">
              <a:rPr lang="nl-NL" smtClean="0"/>
              <a:t>28-1-2019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Heijnneman Advocatuur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75B204-FCE0-4225-BFAA-15AE12911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431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DFDD-4CE5-4061-858F-0BA9CF9F1CFD}" type="datetime1">
              <a:rPr lang="nl-NL" smtClean="0"/>
              <a:t>28-1-2019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901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41EA743-A75C-431C-910B-DF580823391D}" type="datetime1">
              <a:rPr lang="nl-NL" smtClean="0"/>
              <a:t>28-1-2019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Heijnneman Advocatuur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75B204-FCE0-4225-BFAA-15AE12911113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15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687544-A25C-4822-B2CA-DD4B43C69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35902"/>
            <a:ext cx="10058400" cy="2075809"/>
          </a:xfrm>
        </p:spPr>
        <p:txBody>
          <a:bodyPr/>
          <a:lstStyle/>
          <a:p>
            <a:r>
              <a:rPr lang="nl-NL" dirty="0"/>
              <a:t>Workshop inburgering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DFA6B-3225-4EDF-987B-7C43B0A35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375726"/>
            <a:ext cx="10058400" cy="2010493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nl-NL" sz="3200" dirty="0">
                <a:latin typeface="+mn-lt"/>
              </a:rPr>
              <a:t>Congres sociaal raadslieden, 30 januari 2019</a:t>
            </a:r>
          </a:p>
          <a:p>
            <a:pPr>
              <a:lnSpc>
                <a:spcPct val="50000"/>
              </a:lnSpc>
            </a:pPr>
            <a:r>
              <a:rPr lang="nl-NL" sz="3200" dirty="0">
                <a:latin typeface="+mn-lt"/>
              </a:rPr>
              <a:t>Mr. Marcel Heijnneman </a:t>
            </a:r>
          </a:p>
          <a:p>
            <a:pPr>
              <a:lnSpc>
                <a:spcPct val="50000"/>
              </a:lnSpc>
            </a:pPr>
            <a:endParaRPr lang="nl-NL" sz="3200" dirty="0">
              <a:latin typeface="+mn-lt"/>
            </a:endParaRPr>
          </a:p>
          <a:p>
            <a:pPr>
              <a:lnSpc>
                <a:spcPct val="50000"/>
              </a:lnSpc>
            </a:pPr>
            <a:r>
              <a:rPr lang="nl-NL" sz="3200" dirty="0">
                <a:latin typeface="+mn-lt"/>
              </a:rPr>
              <a:t>Heijnneman Advocatuur</a:t>
            </a:r>
          </a:p>
          <a:p>
            <a:pPr>
              <a:lnSpc>
                <a:spcPct val="50000"/>
              </a:lnSpc>
            </a:pPr>
            <a:r>
              <a:rPr lang="nl-NL" sz="3200" dirty="0">
                <a:latin typeface="+mn-lt"/>
              </a:rPr>
              <a:t>Beatrixlaan 20 4461 PN Goes</a:t>
            </a:r>
          </a:p>
          <a:p>
            <a:pPr>
              <a:lnSpc>
                <a:spcPct val="50000"/>
              </a:lnSpc>
            </a:pPr>
            <a:r>
              <a:rPr lang="nl-NL" sz="3200" dirty="0">
                <a:latin typeface="+mn-lt"/>
              </a:rPr>
              <a:t>info@heijnnemanadvocatuur.nl</a:t>
            </a:r>
          </a:p>
          <a:p>
            <a:pPr>
              <a:lnSpc>
                <a:spcPct val="50000"/>
              </a:lnSpc>
            </a:pPr>
            <a:r>
              <a:rPr lang="nl-NL" sz="3200" dirty="0">
                <a:latin typeface="+mn-lt"/>
              </a:rPr>
              <a:t>06-18877544</a:t>
            </a:r>
          </a:p>
        </p:txBody>
      </p:sp>
    </p:spTree>
    <p:extLst>
      <p:ext uri="{BB962C8B-B14F-4D97-AF65-F5344CB8AC3E}">
        <p14:creationId xmlns:p14="http://schemas.microsoft.com/office/powerpoint/2010/main" val="1596475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E7E71-313A-43DF-B682-34527F87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Ontheffing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5FAA29-AFD1-4037-B501-862BADAE0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nl-NL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Aanvraag ontheffing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Psychische of lichamelijke belemmeringen: art. 6 lid 1 WIN jo art. 2.8 lid 4 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Aantoonbaar geleverde inspanningen (</a:t>
            </a:r>
            <a:r>
              <a:rPr lang="nl-NL" sz="3600" dirty="0" err="1"/>
              <a:t>Agi</a:t>
            </a:r>
            <a:r>
              <a:rPr lang="nl-NL" sz="3600" dirty="0"/>
              <a:t>): art. 6 lid 2 WIN 600 uur onderwijs</a:t>
            </a:r>
          </a:p>
          <a:p>
            <a:pPr marL="0" indent="0">
              <a:buNone/>
            </a:pPr>
            <a:endParaRPr lang="nl-NL" sz="36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954A700-85CD-4036-AD10-20102BB8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3A953CC-7AC2-417D-A776-E131A0E3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6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69E2A7-CD96-4E55-A300-CD3DD58B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Ontheffing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2B65ED-21CD-4E9D-9D29-A4B02BA09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Evident ingeburgerd: art. 2.8 sub a 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Wetswijziging 1 juli 2018: meetellen uren NT2 onderwijs, andere gronden </a:t>
            </a:r>
            <a:r>
              <a:rPr lang="nl-NL" sz="3600" dirty="0" err="1"/>
              <a:t>Agi</a:t>
            </a:r>
            <a:endParaRPr lang="nl-NL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Ontheffing PPV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36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EEDB51D-D871-4095-86AA-50E1D8FF6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D35184-B312-4EF6-81C5-009EF74BE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85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502CD-5A17-4020-A69B-3F3C2651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Boetes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BB806A-A6FC-474D-A219-16B482962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40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600" dirty="0"/>
              <a:t>Verwijtbaar niet tijdig kunnen voldoen inburgeringsplicht: art. 31-34 WIN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Boetestaffel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Asielgerechtigden en reguliere vergunninghouders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Terugbetalingsregeling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Gevolgen verblijfsrechtelijke positie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444CFAD-DE70-48B0-ABFF-EA7AF409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4CB8C05-84E1-48E4-B343-4CDCEC3B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15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E8CB1-51DA-4F0C-93D3-B63D123C5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Boetes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6CB781-C1E1-46B7-B9FB-E25C3F633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24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Verwijtbaar niet tijdig kunnen voldoen PPV ondertekening: art. 28 en 29 WIN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Aanspraak lening vervalt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Aanspraak kwijtschelding vervalt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Matiging boete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7EC50E0-5297-45C0-9691-2D71160D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10096B5-B366-41B7-A048-C6D9B90E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1285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E5BFA-2303-421A-8AE6-DD14899D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Thema: jurisprudentie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C7A925-47AF-4039-89E2-224883FEB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600" dirty="0"/>
              <a:t>Vrijstelling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ECLI: NL: RBAMS: 2017: 10206, 8 december 2017 </a:t>
            </a:r>
            <a:br>
              <a:rPr lang="nl-NL" sz="3600" dirty="0"/>
            </a:br>
            <a:r>
              <a:rPr lang="nl-NL" sz="3600" dirty="0"/>
              <a:t>Propedeuse Nederlandkunde, art. 2.3 lid 2 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ECLI: NL: RVS: 2018: 3217, 3 oktober 2018</a:t>
            </a:r>
            <a:br>
              <a:rPr lang="nl-NL" sz="3600" dirty="0"/>
            </a:br>
            <a:r>
              <a:rPr lang="nl-NL" sz="3600" dirty="0"/>
              <a:t>Certificaat GLO Suriname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DA2F46-8344-4408-9FDF-9CC5ACF0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1050" dirty="0"/>
              <a:t>Heijnneman Advocatuur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C64F4E1-E52A-43FF-8C81-70D79AEA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217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8D5CF-2775-41B8-B62F-6FE2F580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Jurisprudentie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EC1D2B-E8E7-4965-A6CF-A8BC17B27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600" dirty="0"/>
              <a:t>Verlenging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ECLI: NL: RVS: 2018: 2759, 22 augustus 2018</a:t>
            </a:r>
            <a:br>
              <a:rPr lang="nl-NL" sz="3600" dirty="0"/>
            </a:br>
            <a:r>
              <a:rPr lang="nl-NL" sz="3600" dirty="0"/>
              <a:t>Drie maanden niet in staat onderwijs te volgen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ECLI: NL: RVS: 2018: 2145, 27 juni 2018</a:t>
            </a:r>
            <a:br>
              <a:rPr lang="nl-NL" sz="3600" dirty="0"/>
            </a:br>
            <a:r>
              <a:rPr lang="nl-NL" sz="3600" dirty="0"/>
              <a:t>Weerlegging standpunt medisch adviseur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ECLI: NL: RVS: 2018: 1961, 13 juni 2018</a:t>
            </a:r>
            <a:br>
              <a:rPr lang="nl-NL" sz="3600" dirty="0"/>
            </a:br>
            <a:r>
              <a:rPr lang="nl-NL" sz="3600" dirty="0"/>
              <a:t>Ten onrechte geen verlenging, motiveringsplicht verweerder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9817F3-5AAA-4679-85BD-F065F2E7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CD43643-C8CF-4426-B7CD-453B72C7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2741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82EDD-1CAE-4DE7-9FDD-282A7FD5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Jurisprudentie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598359-935A-4299-9A63-79B457C9A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834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600" dirty="0"/>
              <a:t>Ontheffing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ECLI: NL: RVS: 2017: 1576, 14 juni 2017</a:t>
            </a:r>
            <a:br>
              <a:rPr lang="nl-NL" sz="3600" dirty="0"/>
            </a:br>
            <a:r>
              <a:rPr lang="nl-NL" sz="3600" dirty="0"/>
              <a:t>Cognitieve vermogens cliënt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ECLI: NL: RVS: 2018: 2926, 5 september 2018</a:t>
            </a:r>
            <a:br>
              <a:rPr lang="nl-NL" sz="3600" dirty="0"/>
            </a:br>
            <a:r>
              <a:rPr lang="nl-NL" sz="3600" dirty="0"/>
              <a:t>Geen contra-expertise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ECLI: NL: RVS: 2018: 2760, 22 augustus 2018</a:t>
            </a:r>
            <a:br>
              <a:rPr lang="nl-NL" sz="3600" dirty="0"/>
            </a:br>
            <a:r>
              <a:rPr lang="nl-NL" sz="3600" dirty="0"/>
              <a:t>Ontbreken medische onderbouwing 5 jaarstermijn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88FDD30-10DD-449B-8E4D-84BE011A7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7AC12D5-BB94-45FF-93EB-13D563770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6758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83AF-7566-46D3-A2C3-1D7AE64F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Jurisprudentie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729036-57C1-4B25-931C-A83FF0240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457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Boetes</a:t>
            </a:r>
          </a:p>
          <a:p>
            <a:pPr marL="0" indent="0">
              <a:buNone/>
            </a:pPr>
            <a:r>
              <a:rPr lang="nl-NL" sz="3600" dirty="0"/>
              <a:t>Verwijtbaarheid en boeteoplegging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ECLI: NL: RVS: 2019: 119, 16 januari 2019</a:t>
            </a:r>
            <a:br>
              <a:rPr lang="nl-NL" sz="3600" dirty="0"/>
            </a:br>
            <a:r>
              <a:rPr lang="nl-NL" sz="3600" dirty="0"/>
              <a:t>art. 5: 46 </a:t>
            </a:r>
            <a:r>
              <a:rPr lang="nl-NL" sz="3600" dirty="0" err="1"/>
              <a:t>Awb</a:t>
            </a:r>
            <a:r>
              <a:rPr lang="nl-NL" sz="3600" dirty="0"/>
              <a:t> ernst van de veroordeling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AMS 18/2224, 25 oktober 2018</a:t>
            </a:r>
            <a:br>
              <a:rPr lang="nl-NL" sz="3600" dirty="0"/>
            </a:br>
            <a:r>
              <a:rPr lang="nl-NL" sz="3600" dirty="0"/>
              <a:t>Kamerbrief hoofdlijnen veranderopgave inburgering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DB8F992-E325-40D4-8F54-CEB3D7AF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Heijnneman Advocatuur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C1BA123-30F8-4F7F-824B-4DA43780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297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D71C1-E1D2-4BE2-8DBD-FE61FAEB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Jurisprudentie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FD845B-8014-46A3-9741-0ACE34A97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61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/>
              <a:t>Boeteoplegging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ECLI: NL: RBNNE: 2017: 3316, 24 augustus 2017</a:t>
            </a:r>
            <a:br>
              <a:rPr lang="nl-NL" sz="3600" dirty="0"/>
            </a:br>
            <a:r>
              <a:rPr lang="nl-NL" sz="3600" dirty="0"/>
              <a:t>Staatsexamen NT2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ECLI: NL: RBZWB: 2017: 4712, 20 juli 2017 jo ECLI: NL: CRVB: 2014: 3754, 24 november 2014</a:t>
            </a:r>
            <a:br>
              <a:rPr lang="nl-NL" sz="3600" dirty="0"/>
            </a:br>
            <a:r>
              <a:rPr lang="nl-NL" sz="3600" dirty="0"/>
              <a:t>Lage leerbaarheid, percentage matiging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ECLI: NL: RBOVE: 2017: 3010, 26 juli 2017</a:t>
            </a:r>
            <a:br>
              <a:rPr lang="nl-NL" sz="3600" dirty="0"/>
            </a:br>
            <a:r>
              <a:rPr lang="nl-NL" sz="3600" dirty="0"/>
              <a:t>Medische klachten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0566CA1-9778-4CA1-A9F5-C8407159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97381F-7FF4-4066-888D-EF169179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4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2B730-9F39-4AA2-8479-2DE12C84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Thema: aanvraag en bezwaar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F52FE5-8DF0-47D2-8218-6444624B0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816324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Check voldoen aan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Formulieren en begeleidende brief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Onderbouwing argumenten: contra-expertise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Bezwaar is volledige heroverweging</a:t>
            </a:r>
            <a:br>
              <a:rPr lang="nl-NL" sz="3600" dirty="0"/>
            </a:br>
            <a:r>
              <a:rPr lang="nl-NL" sz="3600" dirty="0"/>
              <a:t>ECLI: NL: RVS: 2018: 3787, 21 november 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Bezwaar boeteoplegging</a:t>
            </a:r>
            <a:br>
              <a:rPr lang="nl-NL" sz="3600" dirty="0"/>
            </a:br>
            <a:r>
              <a:rPr lang="nl-NL" sz="3600" dirty="0"/>
              <a:t>ECLI: NL: RBZWB: 2018: 5632, 21 september 2018</a:t>
            </a:r>
            <a:br>
              <a:rPr lang="nl-NL" sz="3600" dirty="0"/>
            </a:br>
            <a:r>
              <a:rPr lang="nl-NL" sz="3600" dirty="0"/>
              <a:t>Bezwaar boetebrief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Dossieropbouw en ex-</a:t>
            </a:r>
            <a:r>
              <a:rPr lang="nl-NL" sz="3600" dirty="0" err="1"/>
              <a:t>tunc</a:t>
            </a:r>
            <a:r>
              <a:rPr lang="nl-NL" sz="3600" dirty="0"/>
              <a:t> toetsing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Art. 4: 84 </a:t>
            </a:r>
            <a:r>
              <a:rPr lang="nl-NL" sz="3600" dirty="0" err="1"/>
              <a:t>Awb</a:t>
            </a:r>
            <a:endParaRPr lang="nl-NL" sz="36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984C123-12B2-44A0-A709-E49D8999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C72A44C-7901-43B9-9F63-18DBC493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15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E808B-9884-4624-96F4-F15CD1CFE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Thema’s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CAB4C2-82C3-4A83-A4D0-2551DCEB2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4000" dirty="0"/>
              <a:t> </a:t>
            </a:r>
            <a:r>
              <a:rPr lang="nl-NL" sz="3600" dirty="0"/>
              <a:t>Wet Inburgering Nederland (WIN) 2013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Vreemdelingenwet, Algemene Wet Bestuursrecht (</a:t>
            </a:r>
            <a:r>
              <a:rPr lang="nl-NL" sz="3600" dirty="0" err="1"/>
              <a:t>Awb</a:t>
            </a:r>
            <a:r>
              <a:rPr lang="nl-NL" sz="3600" dirty="0"/>
              <a:t>), Participatiewet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Jurisprudentie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Aanvraag en bezwaar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Voortgezet verblijf en naturalisatie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Toekomstige ontwikkelingen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34D916D-3C3E-45D5-909E-0C781FA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D1F71A-38EC-4DB2-B529-167A6C55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691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633C8-E77C-4157-AE3B-4D1873CA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5400" dirty="0"/>
              <a:t>Thema: voortgezet verblijf en naturalisatie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C81A67-70AD-404E-ADAD-5FC0B2EBB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6446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Inburgeringsplicht, zie ook arrest Hof EU C en A van 7 november 2018 ECLI: EU: C: 2018: 876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Vrijstelling en ontheffing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PPV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Niet-verlenging of intrekking verblijfsvergunning regulier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42F4465-74E8-4CC9-940B-090F8A9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1200" dirty="0"/>
              <a:t>Heijnneman Advocatuur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D9019AA-D47D-41A7-AFA1-FFFD91E4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z="1200" smtClean="0"/>
              <a:t>20</a:t>
            </a:fld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488383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D7A69-2E04-4E06-963B-BDFD3B534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Voortgezet verblijf en naturalisatie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C6FA92-A45A-4BF8-A754-9A6D55A93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Naturalisatie</a:t>
            </a:r>
            <a:br>
              <a:rPr lang="nl-NL" sz="3600" dirty="0"/>
            </a:br>
            <a:r>
              <a:rPr lang="nl-NL" sz="3600" dirty="0"/>
              <a:t>ECLI: NL: RVS: 2018: 2757, 22 augustus 2018</a:t>
            </a:r>
            <a:br>
              <a:rPr lang="nl-NL" sz="3600" dirty="0"/>
            </a:br>
            <a:r>
              <a:rPr lang="nl-NL" sz="3600" dirty="0"/>
              <a:t>Hardheidsclausule art. 10 </a:t>
            </a:r>
            <a:r>
              <a:rPr lang="nl-NL" sz="3600" dirty="0" err="1"/>
              <a:t>RwN</a:t>
            </a:r>
            <a:br>
              <a:rPr lang="nl-NL" sz="3600" dirty="0"/>
            </a:br>
            <a:r>
              <a:rPr lang="nl-NL" sz="3600" dirty="0"/>
              <a:t>ECLI: NL: RVS: 2018: 2758, 22 augustus 2018</a:t>
            </a:r>
            <a:br>
              <a:rPr lang="nl-NL" sz="3600" dirty="0"/>
            </a:br>
            <a:r>
              <a:rPr lang="nl-NL" sz="3600" dirty="0"/>
              <a:t>Hardheidsclausule art. 10 </a:t>
            </a:r>
            <a:r>
              <a:rPr lang="nl-NL" sz="3600" dirty="0" err="1"/>
              <a:t>RwN</a:t>
            </a:r>
            <a:endParaRPr lang="nl-NL" sz="36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78C1CA-029C-41C4-96B9-AF9F1B3C6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DAB6527-9085-45A8-B234-96593C49F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8735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56843F-D381-4A6E-84F6-4786BF31F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Thema: toekomstige ontwikkelingen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33988F-05F0-4957-8164-FC6BA4F41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Kamerstuk 32824 nr. 222, 27 juni 2018: Brief Minister Koolmees aan Tweede Kamer: evaluatie WIN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Kamerstuk 32824 nr. 223, 2 juli 2018: Brief Minister Koolmees aan Tweede Kamer: hoofdlijnen veranderopgave inburgering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Kamerstuk 32824 nr. 328, 23 oktober 2018: Brief Minister Koolmees aan Tweede Kamer: aanpassing inburgeringsstelsel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D7DCF8E-A961-49AB-A407-331046976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836089B-074C-4510-A208-3FC853F5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0521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7681E-1AD5-4EA4-BBC5-FD332D20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Dank voor uw aandacht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40E6E3-7B34-486F-B2C0-60F22D886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09150DA-0D73-4060-8C1A-CC281790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Heijnneman Advocatuur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EA53CDB-984A-4943-A034-D38AA0454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23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BFF0C7A-DCD7-4B74-BB3A-92DD33DC0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3" y="2328051"/>
            <a:ext cx="5648017" cy="317701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ACF76DC-748D-4DA8-B46E-E4C7A460E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071" y="2328051"/>
            <a:ext cx="5648019" cy="31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3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DD047-9C63-49CD-ABBE-35E33AD7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Achtergrond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3C796F-53B6-4204-BC85-C069A03E3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Problematiek inburgering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Bevindingen Wet Inburgering 2013: rapport Algemene Rekenkamer 2017, Vluchtelingenwerk Nederland IntegratieBarometer 2018, rapport Nationale Ombudsman: een valse start, 10 oktober 2018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F69201C-402E-47F9-B5B7-95AF0063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CCA65C7-1564-46D1-AF6F-628DEEA0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43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CE33AC-4F40-42C7-8869-96770097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5400" dirty="0"/>
              <a:t>Thema: Wet Inburgering Nederland 2013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85E9B8-F4D2-43CF-B533-CD569EE31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Overzicht regelgeving 1 januari 2013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Wijzigingen 1 januari 2015, ONA en KNM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Taaleis Participatiewet 1 januari 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Participatieverklaring (PPV) 1 oktober 2017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397BCE7-841D-4C9D-AE68-5328A52B1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55743B-8184-4403-AFA5-08C86A6D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55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D2C88-26F2-4DE3-8E32-DBE1F4642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Inburgeringsplicht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6F9975-3477-40E5-80AC-71969A241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nl-NL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Doelgroep: art. 3 lid 1 WIN jo art. 5 WIN art. 2.1 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Inhoud van het inburgeringsexamen: art. 7 en art. 7b WIN jo art. 2.9 en 3.9 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Participatieverklaring: art. 7a WIN jo art. 2.9 en 3.9 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Taaleis Participatiewet: art. 18b Participatiewet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A922715-AFFF-437D-8F71-268F20018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03A481-267F-464B-96A0-C8EFED8A1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41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F904B-97C6-42E8-A2FF-6D0B580B8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Inburgeringsexamen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3C15C7-2978-4AD7-B743-F1ED3258F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Examenonderdelen: zes onderdelen en ondertekening Participatieverklaring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Kosten examen: website DUO, website Blik Op Werk en kosten PPV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Overige kosten: boetes, medisch advies </a:t>
            </a:r>
            <a:r>
              <a:rPr lang="nl-NL" sz="3600" dirty="0" err="1"/>
              <a:t>Argonaut</a:t>
            </a:r>
            <a:r>
              <a:rPr lang="nl-NL" sz="3600" dirty="0"/>
              <a:t>, toets DUO </a:t>
            </a:r>
            <a:r>
              <a:rPr lang="nl-NL" sz="3600" dirty="0" err="1"/>
              <a:t>Agi</a:t>
            </a:r>
            <a:r>
              <a:rPr lang="nl-NL" sz="3600" dirty="0"/>
              <a:t> en toets DUO evident ingeburgerd, reiskosten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E63D0B-914E-48EA-AECD-4A88BCF72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6049E7-472B-40D1-8595-10E801CB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64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03A0C-A62F-4040-AB48-5C312436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Sociale lening en bijzondere bijstand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AB7548-90C1-4F82-9377-CDFD3C9A1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Regeling sociale lening: art. 16 en 17 WIN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Beroep bijzondere bijstand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9084363-BE13-4EBB-A04F-DEED6BD8C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5A9EA8-0333-4443-AFF5-7DE5063A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94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24383-BDB6-4950-880E-68836519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Vrijstelling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16459E-28DC-424E-BF93-E942424A7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l-NL" sz="3600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Aanvraag vrijstelling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Doelgroep: art. 5 WIN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Diploma’s: art. 2.3 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Gedeeltelijke vrijstelling: art. 2.4 lid 1 en 2 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Vrijstelling PPV: art. 5 lid 1 sub c WIN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525A8B9-77C1-4B1B-A315-8F247E2F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8CDE86-4FD4-4DDE-A1AA-7166A7E24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89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8B5E6-CEC1-4886-BB5C-73ACFE00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Verlenging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355F80-EEBB-4A33-8D42-F558447D1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34131"/>
            <a:ext cx="10058400" cy="48256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Aanvraag verlenging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Art. 7b lid 3 sub b WIN</a:t>
            </a:r>
            <a:br>
              <a:rPr lang="nl-NL" sz="3600" dirty="0"/>
            </a:br>
            <a:r>
              <a:rPr lang="nl-NL" sz="3600" dirty="0"/>
              <a:t> Niet verwijtbaar niet tijdig kunnen voldoen aan inburgeringsplicht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Ambtshalve verlenging: art. 2.12 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Wetswijziging 1 juli 2018: meetellen uren NT2 onderwijs, andere gronden verlenging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3600" dirty="0"/>
              <a:t> Verlenging PPV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4834BC8-781B-46CA-8BE2-EA2D6D9C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Heijnneman Advocatuur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9935A95-8B02-4B9F-9300-E01C5928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B204-FCE0-4225-BFAA-15AE1291111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260012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Aangepast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F4C76"/>
      </a:accent1>
      <a:accent2>
        <a:srgbClr val="0F4C76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169</TotalTime>
  <Words>714</Words>
  <Application>Microsoft Office PowerPoint</Application>
  <PresentationFormat>Breedbeeld</PresentationFormat>
  <Paragraphs>171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Terugblik</vt:lpstr>
      <vt:lpstr>Workshop inburgering</vt:lpstr>
      <vt:lpstr>Thema’s</vt:lpstr>
      <vt:lpstr>Achtergrond</vt:lpstr>
      <vt:lpstr>Thema: Wet Inburgering Nederland 2013</vt:lpstr>
      <vt:lpstr>Inburgeringsplicht</vt:lpstr>
      <vt:lpstr>Inburgeringsexamen</vt:lpstr>
      <vt:lpstr>Sociale lening en bijzondere bijstand</vt:lpstr>
      <vt:lpstr>Vrijstelling</vt:lpstr>
      <vt:lpstr>Verlenging</vt:lpstr>
      <vt:lpstr>Ontheffing</vt:lpstr>
      <vt:lpstr>Ontheffing</vt:lpstr>
      <vt:lpstr>Boetes</vt:lpstr>
      <vt:lpstr>Boetes</vt:lpstr>
      <vt:lpstr>Thema: jurisprudentie</vt:lpstr>
      <vt:lpstr>Jurisprudentie</vt:lpstr>
      <vt:lpstr>Jurisprudentie</vt:lpstr>
      <vt:lpstr>Jurisprudentie</vt:lpstr>
      <vt:lpstr>Jurisprudentie</vt:lpstr>
      <vt:lpstr>Thema: aanvraag en bezwaar</vt:lpstr>
      <vt:lpstr>Thema: voortgezet verblijf en naturalisatie</vt:lpstr>
      <vt:lpstr>Voortgezet verblijf en naturalisatie</vt:lpstr>
      <vt:lpstr>Thema: toekomstige ontwikkelingen</vt:lpstr>
      <vt:lpstr>Dank voor uw aandacht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inburgering</dc:title>
  <dc:creator>Marcel Heijnneman</dc:creator>
  <cp:lastModifiedBy>Marcel Heijnneman</cp:lastModifiedBy>
  <cp:revision>24</cp:revision>
  <cp:lastPrinted>2019-01-28T11:30:05Z</cp:lastPrinted>
  <dcterms:created xsi:type="dcterms:W3CDTF">2019-01-06T12:00:28Z</dcterms:created>
  <dcterms:modified xsi:type="dcterms:W3CDTF">2019-01-28T17:32:17Z</dcterms:modified>
</cp:coreProperties>
</file>