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sldIdLst>
    <p:sldId id="256" r:id="rId5"/>
    <p:sldId id="258" r:id="rId6"/>
    <p:sldId id="259" r:id="rId7"/>
    <p:sldId id="260" r:id="rId8"/>
    <p:sldId id="262" r:id="rId9"/>
    <p:sldId id="341" r:id="rId10"/>
    <p:sldId id="264" r:id="rId11"/>
    <p:sldId id="263" r:id="rId12"/>
    <p:sldId id="265" r:id="rId13"/>
    <p:sldId id="340" r:id="rId14"/>
    <p:sldId id="266" r:id="rId15"/>
    <p:sldId id="267" r:id="rId16"/>
    <p:sldId id="268" r:id="rId17"/>
    <p:sldId id="331" r:id="rId1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7D6"/>
    <a:srgbClr val="008081"/>
    <a:srgbClr val="0078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3A5689-1AAE-410E-AA2C-0C12C345DA5C}" v="1" dt="2021-05-03T14:11:46.1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51"/>
    <p:restoredTop sz="94635"/>
  </p:normalViewPr>
  <p:slideViewPr>
    <p:cSldViewPr snapToGrid="0">
      <p:cViewPr varScale="1">
        <p:scale>
          <a:sx n="72" d="100"/>
          <a:sy n="72" d="100"/>
        </p:scale>
        <p:origin x="35" y="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win Luttik" userId="d6c03442-3c06-4896-b0fa-d3670ac7fb95" providerId="ADAL" clId="{B03A5689-1AAE-410E-AA2C-0C12C345DA5C}"/>
    <pc:docChg chg="custSel modSld">
      <pc:chgData name="Edwin Luttik" userId="d6c03442-3c06-4896-b0fa-d3670ac7fb95" providerId="ADAL" clId="{B03A5689-1AAE-410E-AA2C-0C12C345DA5C}" dt="2021-05-03T14:11:46.269" v="0" actId="27636"/>
      <pc:docMkLst>
        <pc:docMk/>
      </pc:docMkLst>
      <pc:sldChg chg="modSp mod">
        <pc:chgData name="Edwin Luttik" userId="d6c03442-3c06-4896-b0fa-d3670ac7fb95" providerId="ADAL" clId="{B03A5689-1AAE-410E-AA2C-0C12C345DA5C}" dt="2021-05-03T14:11:46.269" v="0" actId="27636"/>
        <pc:sldMkLst>
          <pc:docMk/>
          <pc:sldMk cId="3903025083" sldId="258"/>
        </pc:sldMkLst>
        <pc:spChg chg="mod">
          <ac:chgData name="Edwin Luttik" userId="d6c03442-3c06-4896-b0fa-d3670ac7fb95" providerId="ADAL" clId="{B03A5689-1AAE-410E-AA2C-0C12C345DA5C}" dt="2021-05-03T14:11:46.269" v="0" actId="27636"/>
          <ac:spMkLst>
            <pc:docMk/>
            <pc:sldMk cId="3903025083" sldId="258"/>
            <ac:spMk id="2" creationId="{3B7D342A-958F-8B41-B0EA-B405F0A774C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85CB9999-77AE-2642-8342-C86E84BF99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29A9693-85F5-374A-AFDF-4EF6D120B7D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AB8C49-FF59-1441-8ACA-8F103E025511}" type="datetimeFigureOut">
              <a:rPr lang="nl-NL" smtClean="0"/>
              <a:t>4-5-2021</a:t>
            </a:fld>
            <a:endParaRPr lang="nl-NL"/>
          </a:p>
        </p:txBody>
      </p:sp>
      <p:sp>
        <p:nvSpPr>
          <p:cNvPr id="4" name="Tijdelijke aanduiding voor dia-afbeelding 3">
            <a:extLst>
              <a:ext uri="{FF2B5EF4-FFF2-40B4-BE49-F238E27FC236}">
                <a16:creationId xmlns:a16="http://schemas.microsoft.com/office/drawing/2014/main" id="{FBC27159-B7BB-3C49-A152-343358C221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>
            <a:extLst>
              <a:ext uri="{FF2B5EF4-FFF2-40B4-BE49-F238E27FC236}">
                <a16:creationId xmlns:a16="http://schemas.microsoft.com/office/drawing/2014/main" id="{4C4FE152-02A8-1546-BA68-2E02368101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595593B-C4EB-0E4A-9326-AAB4887B9A1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D3C9C40-05F0-BC46-B329-8F58B62FCA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345D23-6BC3-4B42-ACC5-E27535C70622}" type="slidenum">
              <a:rPr lang="nl-NL" smtClean="0"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0839B-9E8B-D04B-8500-0E1811361BFB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8319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0839B-9E8B-D04B-8500-0E1811361BFB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6791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solidFill>
          <a:srgbClr val="0080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37C564-09FD-6042-810A-0B61C526C8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725466-0E87-044D-A587-3C479EC684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E06AF43-2406-4348-A25E-11058EB9F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714502-A306-AD4F-90C0-C4EB9F996965}" type="datetimeFigureOut">
              <a:rPr lang="nl-NL" smtClean="0"/>
              <a:t>4-5-2021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9EE1044-4F94-8F47-ACDC-BDF92D2FE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3434774-E0EA-904F-9ED6-F2DC1B727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2A8CB9-CA12-5847-9A73-6139440946C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9311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BDD0AE-C9D9-304C-9FD7-AF00DB74D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13EE595-AEC6-A149-9B4F-869F4B4B52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E76396D-A217-AC47-96F5-D61E4F7A47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714502-A306-AD4F-90C0-C4EB9F996965}" type="datetimeFigureOut">
              <a:rPr lang="nl-NL" smtClean="0"/>
              <a:t>4-5-2021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BDFD4C-5CAF-F941-9160-DB31FD513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06371F0-B57C-B348-A762-795842EDA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2A8CB9-CA12-5847-9A73-6139440946C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7154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5C370F0-B8B0-0943-9B5D-2EE286C616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C722737-1420-8745-BBA2-ABF8CEB5F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3251EF9-C1C2-D240-8934-E33D1E0785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714502-A306-AD4F-90C0-C4EB9F996965}" type="datetimeFigureOut">
              <a:rPr lang="nl-NL" smtClean="0"/>
              <a:t>4-5-2021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BC84FDC-2B34-1948-BBEB-E148CFC06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0D4DC4-D946-DD48-85FB-AD9DFCFFA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2A8CB9-CA12-5847-9A73-6139440946C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9399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2CE9AC-4D20-FC43-9392-C52BD17E8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C2F771C-A167-A74F-89D9-7595100F1D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B8FAD7-14A9-2548-A69A-25ED81E93A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714502-A306-AD4F-90C0-C4EB9F996965}" type="datetimeFigureOut">
              <a:rPr lang="nl-NL" smtClean="0"/>
              <a:t>4-5-2021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491267B-5AD0-C646-9A52-42CBBF322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010E3CD-B57E-2846-ABE2-F6206E912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2A8CB9-CA12-5847-9A73-6139440946C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7882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B85EB2-F2C1-CB4A-909D-42318EB92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E27F024-1925-F544-B1BB-2CCE0F38D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5C4F242-D994-5045-BD50-068AB5B97B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714502-A306-AD4F-90C0-C4EB9F996965}" type="datetimeFigureOut">
              <a:rPr lang="nl-NL" smtClean="0"/>
              <a:t>4-5-2021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004F075-8D17-F843-ADB5-32C9903CC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78F581-0B6F-A44A-93AA-294F54DEB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2A8CB9-CA12-5847-9A73-6139440946C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7524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53F91E-DAC4-F64F-899B-DE31A7E9E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FE7AF5E-6D70-5D42-BC0C-287FCFAF5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9BD1E72-AF47-EB46-BA52-52C4AB3140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2699C0F-438C-E94E-A76D-9514260845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714502-A306-AD4F-90C0-C4EB9F996965}" type="datetimeFigureOut">
              <a:rPr lang="nl-NL" smtClean="0"/>
              <a:t>4-5-2021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CB8A93D-6326-AF4D-AE6A-3D6BC5463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587B218-82B7-D74E-B806-E827B4EA6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2A8CB9-CA12-5847-9A73-6139440946C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502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5DC027-0FB1-1C4B-B1DB-9A72C8D6E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82F7537-C56A-7749-BB5D-16AE62953A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9C79C5F-4256-2142-ABDF-E0F03363AD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D92E2D3-FB22-1348-802D-3AEA5CB78B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3582FA2-E4CC-F04D-AE72-4742F69CC7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C9AA792-C490-5F43-B8EA-7A83A67B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714502-A306-AD4F-90C0-C4EB9F996965}" type="datetimeFigureOut">
              <a:rPr lang="nl-NL" smtClean="0"/>
              <a:t>4-5-2021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68E204C-4211-224D-ABCC-A407E1AD2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4AB3886-3EEC-7645-888C-E7F330B55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2A8CB9-CA12-5847-9A73-6139440946C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0598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CDFC7E-2DBB-DA4A-B64C-E8DB1AB3C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98F811C-A847-2F4A-A49B-10A5F1676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714502-A306-AD4F-90C0-C4EB9F996965}" type="datetimeFigureOut">
              <a:rPr lang="nl-NL" smtClean="0"/>
              <a:t>4-5-2021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7D250CB-AB2F-244E-8EAB-7099073D7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116ABC8-A1DF-2247-9094-D772D5FFF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2A8CB9-CA12-5847-9A73-6139440946C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1045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129C9302-9464-0845-9425-E6243702AA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714502-A306-AD4F-90C0-C4EB9F996965}" type="datetimeFigureOut">
              <a:rPr lang="nl-NL" smtClean="0"/>
              <a:t>4-5-2021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F939EE9-FDA7-6F42-8C86-54764325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C7377B6-810C-9543-8FE3-969D5B4F1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2A8CB9-CA12-5847-9A73-6139440946C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9462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4C42FE-AFB0-8846-AA7E-A4840CD88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55EFA67-BCEF-0346-92A1-B633F914E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5CCECCF-C89D-164F-AF2F-93AD8BA525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6865E4D-94C5-484D-BC43-5F5A73EF0F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714502-A306-AD4F-90C0-C4EB9F996965}" type="datetimeFigureOut">
              <a:rPr lang="nl-NL" smtClean="0"/>
              <a:t>4-5-2021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825DE12-4490-E045-A245-5FDE3CE0F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004FE3A-203C-4F4B-BAEF-92167D4E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2A8CB9-CA12-5847-9A73-6139440946C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290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EECE43-C2C2-4740-8787-BC4E73C35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AF4E34A-461D-784A-AC6D-9D9C59A609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91D5F62-CD61-7C4F-ADC2-6FFBF0B6ED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A7BDEF5-61AE-1A4A-8F1F-387ED12376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714502-A306-AD4F-90C0-C4EB9F996965}" type="datetimeFigureOut">
              <a:rPr lang="nl-NL" smtClean="0"/>
              <a:t>4-5-2021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334F6AC-1813-BD46-A2DB-D899D77A9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CB03B9D-D0BD-B340-A7DA-8203379C9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2A8CB9-CA12-5847-9A73-6139440946C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4966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BD54473-A17F-D44A-ACE6-B97514B3B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6D862A6-1067-FB47-A1DB-87D07B38D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</p:spTree>
    <p:extLst>
      <p:ext uri="{BB962C8B-B14F-4D97-AF65-F5344CB8AC3E}">
        <p14:creationId xmlns:p14="http://schemas.microsoft.com/office/powerpoint/2010/main" val="2329254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1" i="0" kern="1200">
          <a:solidFill>
            <a:schemeClr val="bg1"/>
          </a:solidFill>
          <a:latin typeface="Lato Black" panose="020F0502020204030203" pitchFamily="34" charset="77"/>
          <a:ea typeface="Arial Unicode MS" panose="020B0604020202020204" pitchFamily="34" charset="-128"/>
          <a:cs typeface="Arial Unicode MS" panose="020B0604020202020204" pitchFamily="34" charset="-12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Lato" panose="020F0502020204030203" pitchFamily="34" charset="77"/>
          <a:ea typeface="Arial Unicode MS" panose="020B0604020202020204" pitchFamily="34" charset="-128"/>
          <a:cs typeface="Arial Unicode MS" panose="020B0604020202020204" pitchFamily="34" charset="-128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bliekewaarden.nl/" TargetMode="External"/><Relationship Id="rId2" Type="http://schemas.openxmlformats.org/officeDocument/2006/relationships/hyperlink" Target="http://www.doorbraakmethode.nl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56EBB5-8D89-BF44-893A-3610F1A701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6826" y="1169018"/>
            <a:ext cx="10038347" cy="2387600"/>
          </a:xfrm>
        </p:spPr>
        <p:txBody>
          <a:bodyPr>
            <a:normAutofit/>
          </a:bodyPr>
          <a:lstStyle/>
          <a:p>
            <a:r>
              <a:rPr lang="nl-NL" sz="8000" dirty="0">
                <a:latin typeface="Lato Black" panose="020F0502020204030203" pitchFamily="34" charset="77"/>
              </a:rPr>
              <a:t>Doorbraakmethode</a:t>
            </a:r>
            <a:r>
              <a:rPr lang="nl-NL" sz="8000" b="0" baseline="30000" dirty="0">
                <a:latin typeface="Lato Black" panose="020F0502020204030203" pitchFamily="34" charset="77"/>
              </a:rPr>
              <a:t>®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B6990B7-1C35-5F43-9023-B866E93462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sz="3200" b="1">
                <a:solidFill>
                  <a:srgbClr val="FFD7D6"/>
                </a:solidFill>
                <a:latin typeface="Lato" panose="020F0502020204030203" pitchFamily="34" charset="77"/>
              </a:rPr>
              <a:t>landelijke standaard voor maatwerk in het sociaal domein (en daarbuiten natuurlijk)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9B5FFBB-78E3-6645-981E-D524FF5B3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8989" y="3558290"/>
            <a:ext cx="3299710" cy="329971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9D887CC7-C246-A04F-B8C5-08D858CE6EF0}"/>
              </a:ext>
            </a:extLst>
          </p:cNvPr>
          <p:cNvSpPr txBox="1"/>
          <p:nvPr/>
        </p:nvSpPr>
        <p:spPr>
          <a:xfrm>
            <a:off x="217968" y="5047635"/>
            <a:ext cx="3880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400" dirty="0">
              <a:solidFill>
                <a:schemeClr val="bg1"/>
              </a:solidFill>
              <a:latin typeface="Lato Light" panose="020F0302020204030203" pitchFamily="34" charset="77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nl-NL" sz="2400" dirty="0">
              <a:solidFill>
                <a:schemeClr val="bg1"/>
              </a:solidFill>
              <a:latin typeface="Lato Light" panose="020F0302020204030203" pitchFamily="34" charset="77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nl-NL" sz="2400" dirty="0">
                <a:solidFill>
                  <a:schemeClr val="bg1"/>
                </a:solidFill>
                <a:latin typeface="Lato Light" panose="020F0302020204030203" pitchFamily="34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Eelke Blokker</a:t>
            </a:r>
          </a:p>
          <a:p>
            <a:r>
              <a:rPr lang="nl-NL" sz="2400" dirty="0" err="1">
                <a:solidFill>
                  <a:schemeClr val="bg1"/>
                </a:solidFill>
                <a:latin typeface="Lato Light" panose="020F0302020204030203" pitchFamily="34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www.doorbraakmethode.nl</a:t>
            </a:r>
            <a:r>
              <a:rPr lang="nl-NL" sz="2400" dirty="0">
                <a:solidFill>
                  <a:schemeClr val="bg1"/>
                </a:solidFill>
                <a:latin typeface="Lato Light" panose="020F0302020204030203" pitchFamily="34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B2D8738-71A7-A541-A78F-3987864C5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65543">
            <a:off x="528808" y="558358"/>
            <a:ext cx="1765300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90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31F298-D374-3B4C-8C4F-019C6FFAE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solidFill>
                  <a:srgbClr val="FFD7D6"/>
                </a:solidFill>
              </a:rPr>
              <a:t>en de mensen worden er beter van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F83E722-2EAF-0A48-BBC5-F2FF15C58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0023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0" b="1" dirty="0">
                <a:solidFill>
                  <a:srgbClr val="FFD7D6"/>
                </a:solidFill>
                <a:latin typeface="Lato Black" panose="020F0502020204030203" pitchFamily="34" charset="77"/>
              </a:rPr>
              <a:t>81% </a:t>
            </a:r>
          </a:p>
          <a:p>
            <a:pPr marL="0" indent="0">
              <a:buNone/>
            </a:pPr>
            <a:r>
              <a:rPr lang="nl-NL" sz="3200" b="1" dirty="0">
                <a:latin typeface="Lato Black" panose="020F0502020204030203" pitchFamily="34" charset="77"/>
              </a:rPr>
              <a:t>beleeft hogere kwaliteit van leven na een doorbraak (</a:t>
            </a:r>
            <a:r>
              <a:rPr lang="nl-NL" sz="3200" b="1" dirty="0" err="1">
                <a:latin typeface="Lato Black" panose="020F0502020204030203" pitchFamily="34" charset="77"/>
              </a:rPr>
              <a:t>HvA</a:t>
            </a:r>
            <a:r>
              <a:rPr lang="nl-NL" sz="3200" b="1" dirty="0">
                <a:latin typeface="Lato Black" panose="020F0502020204030203" pitchFamily="34" charset="7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17505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66982A-EE5B-8646-966B-272DECB8F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/>
              <a:t>Ook voor jou is het nu makkelijk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6469BD3-B87E-7D44-9CD4-3C155702DE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3200" b="1" err="1"/>
              <a:t>There’s</a:t>
            </a:r>
            <a:r>
              <a:rPr lang="nl-NL" sz="3200" b="1"/>
              <a:t> </a:t>
            </a:r>
            <a:r>
              <a:rPr lang="nl-NL" sz="3200" b="1" err="1"/>
              <a:t>an</a:t>
            </a:r>
            <a:r>
              <a:rPr lang="nl-NL" sz="3200" b="1"/>
              <a:t> app </a:t>
            </a:r>
            <a:r>
              <a:rPr lang="nl-NL" sz="3200" b="1" err="1"/>
              <a:t>for</a:t>
            </a:r>
            <a:r>
              <a:rPr lang="nl-NL" sz="3200" b="1"/>
              <a:t> </a:t>
            </a:r>
            <a:r>
              <a:rPr lang="nl-NL" sz="3200" b="1" err="1"/>
              <a:t>that</a:t>
            </a:r>
            <a:r>
              <a:rPr lang="nl-NL" sz="3200" b="1"/>
              <a:t>! (Doorbraak-app)</a:t>
            </a:r>
          </a:p>
          <a:p>
            <a:r>
              <a:rPr lang="nl-NL" sz="3200" b="1"/>
              <a:t>Lees jezelf een zwarte band maatwerk-maken (Het Grote Doorbraakboek)</a:t>
            </a:r>
          </a:p>
          <a:p>
            <a:r>
              <a:rPr lang="nl-NL" sz="3200" b="1"/>
              <a:t>Lekker lui leren (Online Doorbraakschool) </a:t>
            </a:r>
          </a:p>
          <a:p>
            <a:r>
              <a:rPr lang="nl-NL" sz="3200" b="1"/>
              <a:t>“Nationaal Doorbraakprogramma” (Rijk en 45 steden)</a:t>
            </a:r>
          </a:p>
          <a:p>
            <a:r>
              <a:rPr lang="nl-NL" sz="3200" b="1"/>
              <a:t>Aansluitvoorwaarden voorkomen desillusies</a:t>
            </a:r>
          </a:p>
          <a:p>
            <a:pPr marL="0" indent="0">
              <a:buNone/>
            </a:pPr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83D2DB0-B1E3-4242-88DB-9844770B4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3215" y="5263662"/>
            <a:ext cx="1594338" cy="159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79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7D6A2F58-A9BC-E542-B282-4A53A503E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1292" y="1318011"/>
            <a:ext cx="9847384" cy="553816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12282B8-E406-5E44-AAED-631EAA4F2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>
                <a:solidFill>
                  <a:srgbClr val="FFD7D6"/>
                </a:solidFill>
              </a:rPr>
              <a:t>Sluit je aan! Nederland verdient (menselijke) maatwerk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B9778EA-CE15-3A4C-A89E-0951E5ED2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30519">
            <a:off x="8405446" y="1235827"/>
            <a:ext cx="3429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55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DBAFBE-0494-9241-8165-1CAD52A4C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Vragen?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04131D9-2D80-B04F-9FFE-F921B0C12B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r>
              <a:rPr lang="nl-NL" b="1" dirty="0">
                <a:solidFill>
                  <a:srgbClr val="FFD7D6"/>
                </a:solidFill>
              </a:rPr>
              <a:t>Meer info: </a:t>
            </a:r>
            <a:r>
              <a:rPr lang="nl-NL" b="1" dirty="0">
                <a:solidFill>
                  <a:srgbClr val="FFD7D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www.doorbraakmethode.nl</a:t>
            </a:r>
            <a:endParaRPr lang="nl-NL" b="1" dirty="0">
              <a:solidFill>
                <a:srgbClr val="FFD7D6"/>
              </a:solidFill>
            </a:endParaRPr>
          </a:p>
          <a:p>
            <a:pPr marL="0" indent="0">
              <a:buNone/>
            </a:pPr>
            <a:r>
              <a:rPr lang="nl-NL" b="1" dirty="0">
                <a:solidFill>
                  <a:srgbClr val="FFD7D6"/>
                </a:solidFill>
              </a:rPr>
              <a:t>Over IPW: </a:t>
            </a:r>
            <a:r>
              <a:rPr lang="nl-NL" b="1" dirty="0">
                <a:solidFill>
                  <a:srgbClr val="FFD7D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www.publiekewaarden.nl</a:t>
            </a:r>
            <a:r>
              <a:rPr lang="nl-NL" b="1" dirty="0">
                <a:solidFill>
                  <a:srgbClr val="FFD7D6"/>
                </a:solidFill>
              </a:rPr>
              <a:t> 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5A725BB-DF8E-7D43-A0CB-B2F6CA2FF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5538" y="2455985"/>
            <a:ext cx="4402015" cy="440201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A3ED25E-70E2-DF4B-8BFE-A5C4B974B8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248" y="4264823"/>
            <a:ext cx="3777215" cy="184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92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F05DAF-A85E-444B-8E41-4B5FAB2CB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/>
              <a:t>Als het toch nog lastig wordt, ofwel: </a:t>
            </a:r>
            <a:r>
              <a:rPr lang="nl-NL">
                <a:solidFill>
                  <a:srgbClr val="FFD7D6"/>
                </a:solidFill>
              </a:rPr>
              <a:t>defensieve routines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D858A9B-0A47-7A41-AFFE-FBD218EE8F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48640" indent="-548640">
              <a:buFont typeface="+mj-lt"/>
              <a:buAutoNum type="arabicPeriod"/>
            </a:pPr>
            <a:endParaRPr lang="nl-NL" b="1">
              <a:cs typeface="Helvetica"/>
            </a:endParaRPr>
          </a:p>
          <a:p>
            <a:pPr marL="548640" indent="-548640">
              <a:buFont typeface="+mj-lt"/>
              <a:buAutoNum type="arabicPeriod"/>
            </a:pPr>
            <a:r>
              <a:rPr lang="nl-NL" b="1">
                <a:cs typeface="Helvetica"/>
              </a:rPr>
              <a:t>Precedentwerking, </a:t>
            </a:r>
          </a:p>
          <a:p>
            <a:pPr marL="548640" indent="-548640">
              <a:buFont typeface="+mj-lt"/>
              <a:buAutoNum type="arabicPeriod"/>
            </a:pPr>
            <a:r>
              <a:rPr lang="nl-NL" b="1">
                <a:cs typeface="Helvetica"/>
              </a:rPr>
              <a:t>Meer informatie vragen, </a:t>
            </a:r>
          </a:p>
          <a:p>
            <a:pPr marL="548640" indent="-548640">
              <a:buFont typeface="+mj-lt"/>
              <a:buAutoNum type="arabicPeriod"/>
            </a:pPr>
            <a:r>
              <a:rPr lang="nl-NL" b="1">
                <a:cs typeface="Helvetica"/>
              </a:rPr>
              <a:t>Gebrek aan capaciteit, </a:t>
            </a:r>
          </a:p>
          <a:p>
            <a:pPr marL="548640" indent="-548640">
              <a:buFont typeface="+mj-lt"/>
              <a:buAutoNum type="arabicPeriod"/>
            </a:pPr>
            <a:r>
              <a:rPr lang="nl-NL" b="1" err="1">
                <a:cs typeface="Helvetica"/>
              </a:rPr>
              <a:t>Blame</a:t>
            </a:r>
            <a:r>
              <a:rPr lang="nl-NL" b="1">
                <a:cs typeface="Helvetica"/>
              </a:rPr>
              <a:t> </a:t>
            </a:r>
            <a:r>
              <a:rPr lang="nl-NL" b="1" err="1">
                <a:cs typeface="Helvetica"/>
              </a:rPr>
              <a:t>the</a:t>
            </a:r>
            <a:r>
              <a:rPr lang="nl-NL" b="1">
                <a:cs typeface="Helvetica"/>
              </a:rPr>
              <a:t> </a:t>
            </a:r>
            <a:r>
              <a:rPr lang="nl-NL" b="1" err="1">
                <a:cs typeface="Helvetica"/>
              </a:rPr>
              <a:t>rules</a:t>
            </a:r>
            <a:r>
              <a:rPr lang="nl-NL" b="1">
                <a:cs typeface="Helvetica"/>
              </a:rPr>
              <a:t>, </a:t>
            </a:r>
          </a:p>
          <a:p>
            <a:pPr marL="548640" indent="-548640">
              <a:buFont typeface="+mj-lt"/>
              <a:buAutoNum type="arabicPeriod"/>
            </a:pPr>
            <a:r>
              <a:rPr lang="nl-NL" b="1" err="1">
                <a:cs typeface="Helvetica"/>
              </a:rPr>
              <a:t>Blame</a:t>
            </a:r>
            <a:r>
              <a:rPr lang="nl-NL" b="1">
                <a:cs typeface="Helvetica"/>
              </a:rPr>
              <a:t> </a:t>
            </a:r>
            <a:r>
              <a:rPr lang="nl-NL" b="1" err="1">
                <a:cs typeface="Helvetica"/>
              </a:rPr>
              <a:t>the</a:t>
            </a:r>
            <a:r>
              <a:rPr lang="nl-NL" b="1">
                <a:cs typeface="Helvetica"/>
              </a:rPr>
              <a:t> </a:t>
            </a:r>
            <a:r>
              <a:rPr lang="nl-NL" b="1" err="1">
                <a:cs typeface="Helvetica"/>
              </a:rPr>
              <a:t>other</a:t>
            </a:r>
            <a:r>
              <a:rPr lang="nl-NL" b="1">
                <a:cs typeface="Helvetica"/>
              </a:rPr>
              <a:t>, </a:t>
            </a:r>
          </a:p>
          <a:p>
            <a:pPr marL="548640" indent="-548640">
              <a:buFont typeface="+mj-lt"/>
              <a:buAutoNum type="arabicPeriod"/>
            </a:pPr>
            <a:r>
              <a:rPr lang="nl-NL" b="1" err="1">
                <a:cs typeface="Helvetica"/>
              </a:rPr>
              <a:t>Blame</a:t>
            </a:r>
            <a:r>
              <a:rPr lang="nl-NL" b="1">
                <a:cs typeface="Helvetica"/>
              </a:rPr>
              <a:t> </a:t>
            </a:r>
            <a:r>
              <a:rPr lang="nl-NL" b="1" err="1">
                <a:cs typeface="Helvetica"/>
              </a:rPr>
              <a:t>them</a:t>
            </a:r>
            <a:r>
              <a:rPr lang="nl-NL" b="1">
                <a:cs typeface="Helvetica"/>
              </a:rPr>
              <a:t>/ </a:t>
            </a:r>
            <a:r>
              <a:rPr lang="nl-NL" b="1" err="1">
                <a:cs typeface="Helvetica"/>
              </a:rPr>
              <a:t>the</a:t>
            </a:r>
            <a:r>
              <a:rPr lang="nl-NL" b="1">
                <a:cs typeface="Helvetica"/>
              </a:rPr>
              <a:t> system, </a:t>
            </a:r>
          </a:p>
          <a:p>
            <a:pPr marL="548640" indent="-548640">
              <a:buFont typeface="+mj-lt"/>
              <a:buAutoNum type="arabicPeriod"/>
            </a:pPr>
            <a:r>
              <a:rPr lang="nl-NL" b="1">
                <a:cs typeface="Helvetica"/>
              </a:rPr>
              <a:t>Probleem ontkennen/ vermijden, </a:t>
            </a:r>
          </a:p>
          <a:p>
            <a:pPr marL="548640" indent="-548640">
              <a:buFont typeface="+mj-lt"/>
              <a:buAutoNum type="arabicPeriod"/>
            </a:pPr>
            <a:r>
              <a:rPr lang="nl-NL" b="1">
                <a:cs typeface="Helvetica"/>
              </a:rPr>
              <a:t>100% succes eisen, </a:t>
            </a:r>
          </a:p>
          <a:p>
            <a:pPr marL="548640" indent="-548640">
              <a:buFont typeface="+mj-lt"/>
              <a:buAutoNum type="arabicPeriod"/>
            </a:pPr>
            <a:r>
              <a:rPr lang="nl-NL" b="1">
                <a:cs typeface="Helvetica"/>
              </a:rPr>
              <a:t>‘het gaat nu eenmaal zo’, </a:t>
            </a:r>
          </a:p>
          <a:p>
            <a:pPr marL="548640" indent="-548640">
              <a:buFont typeface="+mj-lt"/>
              <a:buAutoNum type="arabicPeriod"/>
            </a:pPr>
            <a:r>
              <a:rPr lang="nl-NL" b="1">
                <a:cs typeface="Helvetica"/>
              </a:rPr>
              <a:t>We doen het al goed (genoeg)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21A6828-2D90-6141-9156-A45519639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3215" y="5263662"/>
            <a:ext cx="1594338" cy="159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46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B2A07224-7ED2-B64D-9451-5E0720EBC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4677" y="4355124"/>
            <a:ext cx="2502876" cy="250287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D429511-DEE2-A14A-82B0-6EEB47CB5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1847" y="16158"/>
            <a:ext cx="7173162" cy="684184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B7D342A-958F-8B41-B0EA-B405F0A77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258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nl-NL">
                <a:latin typeface="Lato Black" panose="020F0502020204030203" pitchFamily="34" charset="77"/>
              </a:rPr>
              <a:t>houvast in het gat in de donut</a:t>
            </a:r>
          </a:p>
        </p:txBody>
      </p:sp>
    </p:spTree>
    <p:extLst>
      <p:ext uri="{BB962C8B-B14F-4D97-AF65-F5344CB8AC3E}">
        <p14:creationId xmlns:p14="http://schemas.microsoft.com/office/powerpoint/2010/main" val="3903025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556FEE-F616-A542-9976-39C480B61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err="1"/>
              <a:t>bestaans</a:t>
            </a:r>
            <a:r>
              <a:rPr lang="nl-NL"/>
              <a:t>(on)zekerheid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654F25F-91CE-9843-9D2B-3BA576C0ED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8163" y="1559169"/>
            <a:ext cx="5938190" cy="5146431"/>
          </a:xfr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EC2B2F1-6BA0-3B4E-921A-1FA1FABFD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3215" y="5263662"/>
            <a:ext cx="1594338" cy="159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807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>
            <a:extLst>
              <a:ext uri="{FF2B5EF4-FFF2-40B4-BE49-F238E27FC236}">
                <a16:creationId xmlns:a16="http://schemas.microsoft.com/office/drawing/2014/main" id="{71E74A29-BE67-DE4D-AA1E-599451F57A48}"/>
              </a:ext>
            </a:extLst>
          </p:cNvPr>
          <p:cNvSpPr txBox="1"/>
          <p:nvPr/>
        </p:nvSpPr>
        <p:spPr>
          <a:xfrm>
            <a:off x="363416" y="128374"/>
            <a:ext cx="492369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0" b="1">
                <a:solidFill>
                  <a:srgbClr val="FFD7D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1%</a:t>
            </a:r>
            <a:r>
              <a:rPr lang="nl-NL" sz="250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4558D0CF-E91B-B746-A9D3-717053B3D82F}"/>
              </a:ext>
            </a:extLst>
          </p:cNvPr>
          <p:cNvSpPr txBox="1"/>
          <p:nvPr/>
        </p:nvSpPr>
        <p:spPr>
          <a:xfrm>
            <a:off x="5462954" y="128374"/>
            <a:ext cx="6658708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0" b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30%</a:t>
            </a:r>
            <a:r>
              <a:rPr lang="nl-NL" sz="250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1A326C09-B994-CF4B-8FEA-9CFB7AE90EA7}"/>
              </a:ext>
            </a:extLst>
          </p:cNvPr>
          <p:cNvSpPr/>
          <p:nvPr/>
        </p:nvSpPr>
        <p:spPr>
          <a:xfrm>
            <a:off x="767862" y="4513391"/>
            <a:ext cx="1477108" cy="1219787"/>
          </a:xfrm>
          <a:prstGeom prst="rect">
            <a:avLst/>
          </a:prstGeom>
          <a:solidFill>
            <a:srgbClr val="FFD7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D7D6"/>
              </a:solidFill>
            </a:endParaRPr>
          </a:p>
        </p:txBody>
      </p:sp>
      <p:sp>
        <p:nvSpPr>
          <p:cNvPr id="13" name="Driehoek 12">
            <a:extLst>
              <a:ext uri="{FF2B5EF4-FFF2-40B4-BE49-F238E27FC236}">
                <a16:creationId xmlns:a16="http://schemas.microsoft.com/office/drawing/2014/main" id="{1DCCF997-8139-EF46-B474-8A96A5C835FA}"/>
              </a:ext>
            </a:extLst>
          </p:cNvPr>
          <p:cNvSpPr/>
          <p:nvPr/>
        </p:nvSpPr>
        <p:spPr>
          <a:xfrm>
            <a:off x="767862" y="3622438"/>
            <a:ext cx="1477108" cy="890953"/>
          </a:xfrm>
          <a:prstGeom prst="triangle">
            <a:avLst/>
          </a:prstGeom>
          <a:solidFill>
            <a:srgbClr val="FFD7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D7D6"/>
              </a:solidFill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CE416263-027A-224E-B4CB-8ACB837892BA}"/>
              </a:ext>
            </a:extLst>
          </p:cNvPr>
          <p:cNvSpPr/>
          <p:nvPr/>
        </p:nvSpPr>
        <p:spPr>
          <a:xfrm>
            <a:off x="3264878" y="4513390"/>
            <a:ext cx="1477108" cy="1219787"/>
          </a:xfrm>
          <a:prstGeom prst="rect">
            <a:avLst/>
          </a:prstGeom>
          <a:solidFill>
            <a:srgbClr val="FFD7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Driehoek 14">
            <a:extLst>
              <a:ext uri="{FF2B5EF4-FFF2-40B4-BE49-F238E27FC236}">
                <a16:creationId xmlns:a16="http://schemas.microsoft.com/office/drawing/2014/main" id="{6EF0845A-C65F-E649-8ECF-D741DCFDE112}"/>
              </a:ext>
            </a:extLst>
          </p:cNvPr>
          <p:cNvSpPr/>
          <p:nvPr/>
        </p:nvSpPr>
        <p:spPr>
          <a:xfrm>
            <a:off x="3264878" y="3622437"/>
            <a:ext cx="1477108" cy="890953"/>
          </a:xfrm>
          <a:prstGeom prst="triangle">
            <a:avLst/>
          </a:prstGeom>
          <a:solidFill>
            <a:srgbClr val="FFD7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6465C7C0-9977-B442-A183-95483ED80EE0}"/>
              </a:ext>
            </a:extLst>
          </p:cNvPr>
          <p:cNvSpPr txBox="1"/>
          <p:nvPr/>
        </p:nvSpPr>
        <p:spPr>
          <a:xfrm>
            <a:off x="5668108" y="3419903"/>
            <a:ext cx="5715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0" b="1" spc="60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€ € €</a:t>
            </a: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D251D51A-3A49-4147-B3FD-6CDD611FE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8831" y="5277730"/>
            <a:ext cx="1594338" cy="159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381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C17473-18DA-CA42-B98C-24A2182F0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Missie maatwerk!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270093-CB98-6B43-AAC4-289EB46D3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97913"/>
          </a:xfrm>
        </p:spPr>
        <p:txBody>
          <a:bodyPr>
            <a:normAutofit/>
          </a:bodyPr>
          <a:lstStyle/>
          <a:p>
            <a:r>
              <a:rPr lang="nl-NL" sz="3200" b="1" u="sng" dirty="0"/>
              <a:t>Niemand</a:t>
            </a:r>
            <a:r>
              <a:rPr lang="nl-NL" sz="3200" b="1" dirty="0"/>
              <a:t> is hetzelfde</a:t>
            </a:r>
          </a:p>
          <a:p>
            <a:r>
              <a:rPr lang="nl-NL" sz="3200" b="1" u="sng" dirty="0"/>
              <a:t>Met z’n allen maatwerk </a:t>
            </a:r>
            <a:r>
              <a:rPr lang="nl-NL" sz="3200" b="1" dirty="0"/>
              <a:t>maken zonder willekeur te produceren</a:t>
            </a:r>
          </a:p>
          <a:p>
            <a:r>
              <a:rPr lang="nl-NL" sz="3200" b="1" dirty="0"/>
              <a:t>Beter </a:t>
            </a:r>
            <a:r>
              <a:rPr lang="nl-NL" sz="3200" b="1" u="sng" dirty="0"/>
              <a:t>kan allang</a:t>
            </a:r>
            <a:r>
              <a:rPr lang="nl-NL" sz="3200" b="1" dirty="0"/>
              <a:t>!</a:t>
            </a:r>
          </a:p>
          <a:p>
            <a:r>
              <a:rPr lang="nl-NL" sz="3200" b="1" u="sng" dirty="0"/>
              <a:t>Betaalbare</a:t>
            </a:r>
            <a:r>
              <a:rPr lang="nl-NL" sz="3200" b="1" dirty="0"/>
              <a:t> verzorgingsstaat = behoud </a:t>
            </a:r>
            <a:r>
              <a:rPr lang="nl-NL" sz="3200" b="1" u="sng" dirty="0"/>
              <a:t>solidariteit</a:t>
            </a:r>
          </a:p>
          <a:p>
            <a:r>
              <a:rPr lang="nl-NL" sz="3200" b="1" dirty="0"/>
              <a:t>Maatwerk moet </a:t>
            </a:r>
            <a:r>
              <a:rPr lang="nl-NL" sz="3200" b="1" u="sng" dirty="0"/>
              <a:t>makkelijk</a:t>
            </a:r>
            <a:r>
              <a:rPr lang="nl-NL" sz="3200" b="1" dirty="0"/>
              <a:t> zijn (en niet zo moeilijk)</a:t>
            </a:r>
          </a:p>
          <a:p>
            <a:pPr marL="0" indent="0">
              <a:buNone/>
            </a:pPr>
            <a:endParaRPr lang="nl-NL" sz="3200" b="1" dirty="0"/>
          </a:p>
          <a:p>
            <a:pPr marL="0" indent="0">
              <a:buNone/>
            </a:pPr>
            <a:r>
              <a:rPr lang="nl-NL" sz="3600" b="1" dirty="0">
                <a:solidFill>
                  <a:srgbClr val="FFD7D6"/>
                </a:solidFill>
              </a:rPr>
              <a:t>Daarom is er de Doorbraakmethode!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898C739-42A2-2C4C-A1EB-B8A51DFD4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3215" y="5263662"/>
            <a:ext cx="1594338" cy="159433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2A02203-06B7-FE4A-B6B5-8D3BFD865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6170">
            <a:off x="8966449" y="198926"/>
            <a:ext cx="2372834" cy="203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43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0455" y="-71128"/>
            <a:ext cx="5998403" cy="6999468"/>
          </a:xfrm>
          <a:prstGeom prst="rect">
            <a:avLst/>
          </a:prstGeom>
        </p:spPr>
      </p:pic>
      <p:pic>
        <p:nvPicPr>
          <p:cNvPr id="5" name="Afbeelding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60" y="5069469"/>
            <a:ext cx="2776212" cy="181701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kstvak 1"/>
          <p:cNvSpPr txBox="1"/>
          <p:nvPr/>
        </p:nvSpPr>
        <p:spPr>
          <a:xfrm>
            <a:off x="90747" y="760577"/>
            <a:ext cx="10959100" cy="5336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60" b="1">
                <a:solidFill>
                  <a:srgbClr val="FFD7D6"/>
                </a:solidFill>
                <a:latin typeface="Helvetica"/>
                <a:cs typeface="Helvetica"/>
              </a:rPr>
              <a:t>Praktische wijsheid</a:t>
            </a:r>
            <a:endParaRPr lang="nl-NL" sz="6480" b="1">
              <a:solidFill>
                <a:srgbClr val="FFD7D6"/>
              </a:solidFill>
              <a:latin typeface="Helvetica"/>
              <a:cs typeface="Helvetica"/>
            </a:endParaRPr>
          </a:p>
          <a:p>
            <a:pPr algn="r"/>
            <a:endParaRPr lang="nl-NL" sz="4320" b="1" i="1">
              <a:latin typeface="Helvetica"/>
              <a:cs typeface="Helvetica"/>
            </a:endParaRPr>
          </a:p>
          <a:p>
            <a:pPr algn="r"/>
            <a:endParaRPr lang="nl-NL" sz="4320" b="1" i="1">
              <a:latin typeface="Helvetica"/>
              <a:cs typeface="Helvetica"/>
            </a:endParaRPr>
          </a:p>
          <a:p>
            <a:pPr algn="r"/>
            <a:r>
              <a:rPr lang="nl-NL" sz="4320" b="1" i="1">
                <a:latin typeface="Helvetica"/>
                <a:cs typeface="Helvetica"/>
              </a:rPr>
              <a:t>(PHRONESIS)</a:t>
            </a:r>
          </a:p>
        </p:txBody>
      </p:sp>
    </p:spTree>
    <p:extLst>
      <p:ext uri="{BB962C8B-B14F-4D97-AF65-F5344CB8AC3E}">
        <p14:creationId xmlns:p14="http://schemas.microsoft.com/office/powerpoint/2010/main" val="857414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C5EDA0-FC3E-1444-BD5D-2AB2BC662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4595019" y="892664"/>
            <a:ext cx="10515600" cy="1325563"/>
          </a:xfrm>
        </p:spPr>
        <p:txBody>
          <a:bodyPr>
            <a:normAutofit/>
          </a:bodyPr>
          <a:lstStyle/>
          <a:p>
            <a:r>
              <a:rPr lang="nl-NL" sz="4800"/>
              <a:t>Zonder script geen regie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CFCB85AB-D0EA-7341-945E-A026ED40E4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0137" y="142663"/>
            <a:ext cx="7233139" cy="6576729"/>
          </a:xfr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12154BD-C2FA-9146-BAB7-F7792F7C9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8745" y="4369192"/>
            <a:ext cx="2488808" cy="248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13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1F56D8-3FCD-DB4B-BD48-FB3FC0EAF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/>
              <a:t>Legitiem maatwerk ≠ willekeur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2BBE8E7-784A-4148-9A0D-B79C144F6A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6492" y="1500553"/>
            <a:ext cx="5859015" cy="5086124"/>
          </a:xfr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86C0F51-ED98-034F-8710-380AD8B82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3215" y="5263662"/>
            <a:ext cx="1594338" cy="15943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F458C7F-28DB-CB47-A3FC-0FD8496B6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46170">
            <a:off x="5453915" y="4235582"/>
            <a:ext cx="1284168" cy="109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663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F119CB-895C-4D43-AE5A-8B42D84FC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>
                <a:solidFill>
                  <a:srgbClr val="008081"/>
                </a:solidFill>
              </a:rPr>
              <a:t>maatwerk = goedkoper</a:t>
            </a:r>
          </a:p>
        </p:txBody>
      </p:sp>
      <p:pic>
        <p:nvPicPr>
          <p:cNvPr id="1026" name="Picture 2" descr="voorkomen kosten per casus.png">
            <a:extLst>
              <a:ext uri="{FF2B5EF4-FFF2-40B4-BE49-F238E27FC236}">
                <a16:creationId xmlns:a16="http://schemas.microsoft.com/office/drawing/2014/main" id="{C5C395D5-8918-E04A-AD61-A239EC7E8F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90688"/>
            <a:ext cx="560739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irecte besparingen.png">
            <a:extLst>
              <a:ext uri="{FF2B5EF4-FFF2-40B4-BE49-F238E27FC236}">
                <a16:creationId xmlns:a16="http://schemas.microsoft.com/office/drawing/2014/main" id="{D8153339-2B02-3C4F-9EC1-BE6099465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95" y="1690688"/>
            <a:ext cx="540291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868F7C4-6E83-3547-9682-B59A8A29836E}"/>
              </a:ext>
            </a:extLst>
          </p:cNvPr>
          <p:cNvSpPr txBox="1"/>
          <p:nvPr/>
        </p:nvSpPr>
        <p:spPr>
          <a:xfrm>
            <a:off x="8899697" y="2600751"/>
            <a:ext cx="31300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>
                <a:solidFill>
                  <a:srgbClr val="FFD7D6"/>
                </a:solidFill>
                <a:latin typeface="Lato Black" panose="020F0502020204030203" pitchFamily="34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€ 22.414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EC938DA-D1EB-934B-9B0E-4923EF76297B}"/>
              </a:ext>
            </a:extLst>
          </p:cNvPr>
          <p:cNvSpPr txBox="1"/>
          <p:nvPr/>
        </p:nvSpPr>
        <p:spPr>
          <a:xfrm>
            <a:off x="3273887" y="2600752"/>
            <a:ext cx="2472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>
                <a:solidFill>
                  <a:srgbClr val="FFD7D6"/>
                </a:solidFill>
                <a:latin typeface="Lato Black" panose="020F0502020204030203" pitchFamily="34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€ 3.707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3217B17-618B-7A41-9EE6-4401C9BCA5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1175" y="5282419"/>
            <a:ext cx="1589649" cy="15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81800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47CECF7D7CA24FAD71F9F3C2E3E39B" ma:contentTypeVersion="15" ma:contentTypeDescription="Een nieuw document maken." ma:contentTypeScope="" ma:versionID="84d5631e49e6e08c7c570135641f1abe">
  <xsd:schema xmlns:xsd="http://www.w3.org/2001/XMLSchema" xmlns:xs="http://www.w3.org/2001/XMLSchema" xmlns:p="http://schemas.microsoft.com/office/2006/metadata/properties" xmlns:ns2="2d5c8c85-5f2a-448a-9843-a5fb88c09eb9" xmlns:ns3="af2014bd-bf57-4a9d-a2ff-3f7705003c05" targetNamespace="http://schemas.microsoft.com/office/2006/metadata/properties" ma:root="true" ma:fieldsID="4ba6ac1e2d0bfb3fa508cf7411d6f894" ns2:_="" ns3:_="">
    <xsd:import namespace="2d5c8c85-5f2a-448a-9843-a5fb88c09eb9"/>
    <xsd:import namespace="af2014bd-bf57-4a9d-a2ff-3f7705003c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Cases" minOccurs="0"/>
                <xsd:element ref="ns2:Inhoud" minOccurs="0"/>
                <xsd:element ref="ns2:Inhou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5c8c85-5f2a-448a-9843-a5fb88c09e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Cases" ma:index="20" nillable="true" ma:displayName="Cases" ma:default="0" ma:format="Dropdown" ma:internalName="Cases">
      <xsd:simpleType>
        <xsd:restriction base="dms:Boolean"/>
      </xsd:simpleType>
    </xsd:element>
    <xsd:element name="Inhoud" ma:index="21" nillable="true" ma:displayName="Inhoud" ma:format="Dropdown" ma:internalName="Inhoud">
      <xsd:simpleType>
        <xsd:union memberTypes="dms:Text">
          <xsd:simpleType>
            <xsd:restriction base="dms:Choice">
              <xsd:enumeration value="Cases"/>
              <xsd:enumeration value="Keuze 2"/>
              <xsd:enumeration value="Keuze 3"/>
            </xsd:restriction>
          </xsd:simpleType>
        </xsd:union>
      </xsd:simpleType>
    </xsd:element>
    <xsd:element name="Inhouds" ma:index="22" nillable="true" ma:displayName="Inhouds" ma:format="Dropdown" ma:indexed="true" ma:internalName="Inhouds">
      <xsd:simpleType>
        <xsd:restriction base="dms:Choice">
          <xsd:enumeration value="Keuze 1"/>
          <xsd:enumeration value="Keuze 2"/>
          <xsd:enumeration value="Keuze 3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2014bd-bf57-4a9d-a2ff-3f7705003c0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houd xmlns="2d5c8c85-5f2a-448a-9843-a5fb88c09eb9" xsi:nil="true"/>
    <Cases xmlns="2d5c8c85-5f2a-448a-9843-a5fb88c09eb9">false</Cases>
    <Inhouds xmlns="2d5c8c85-5f2a-448a-9843-a5fb88c09eb9" xsi:nil="true"/>
  </documentManagement>
</p:properties>
</file>

<file path=customXml/itemProps1.xml><?xml version="1.0" encoding="utf-8"?>
<ds:datastoreItem xmlns:ds="http://schemas.openxmlformats.org/officeDocument/2006/customXml" ds:itemID="{64EC3978-FCAE-4D10-A67F-CE565AD4A02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7ED7B46-32A5-48BC-9905-558A943CD3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d5c8c85-5f2a-448a-9843-a5fb88c09eb9"/>
    <ds:schemaRef ds:uri="af2014bd-bf57-4a9d-a2ff-3f7705003c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02BA814-80B7-4F23-A7E4-365806145F3A}">
  <ds:schemaRefs>
    <ds:schemaRef ds:uri="http://purl.org/dc/dcmitype/"/>
    <ds:schemaRef ds:uri="af2014bd-bf57-4a9d-a2ff-3f7705003c05"/>
    <ds:schemaRef ds:uri="http://purl.org/dc/elements/1.1/"/>
    <ds:schemaRef ds:uri="http://schemas.microsoft.com/office/2006/documentManagement/types"/>
    <ds:schemaRef ds:uri="http://purl.org/dc/terms/"/>
    <ds:schemaRef ds:uri="http://schemas.microsoft.com/office/infopath/2007/PartnerControls"/>
    <ds:schemaRef ds:uri="2d5c8c85-5f2a-448a-9843-a5fb88c09eb9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5334</TotalTime>
  <Words>258</Words>
  <Application>Microsoft Office PowerPoint</Application>
  <PresentationFormat>Breedbeeld</PresentationFormat>
  <Paragraphs>56</Paragraphs>
  <Slides>14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22" baseType="lpstr">
      <vt:lpstr>Arial</vt:lpstr>
      <vt:lpstr>Arial Unicode MS</vt:lpstr>
      <vt:lpstr>Calibri</vt:lpstr>
      <vt:lpstr>Helvetica</vt:lpstr>
      <vt:lpstr>Lato</vt:lpstr>
      <vt:lpstr>Lato Black</vt:lpstr>
      <vt:lpstr>Lato Light</vt:lpstr>
      <vt:lpstr>Kantoorthema</vt:lpstr>
      <vt:lpstr>Doorbraakmethode®</vt:lpstr>
      <vt:lpstr>houvast in het gat in de donut</vt:lpstr>
      <vt:lpstr>bestaans(on)zekerheid</vt:lpstr>
      <vt:lpstr>PowerPoint-presentatie</vt:lpstr>
      <vt:lpstr>Missie maatwerk!</vt:lpstr>
      <vt:lpstr>PowerPoint-presentatie</vt:lpstr>
      <vt:lpstr>Zonder script geen regie</vt:lpstr>
      <vt:lpstr>Legitiem maatwerk ≠ willekeur</vt:lpstr>
      <vt:lpstr>maatwerk = goedkoper</vt:lpstr>
      <vt:lpstr>en de mensen worden er beter van</vt:lpstr>
      <vt:lpstr>Ook voor jou is het nu makkelijk</vt:lpstr>
      <vt:lpstr>Sluit je aan! Nederland verdient (menselijke) maatwerk</vt:lpstr>
      <vt:lpstr>Vragen?</vt:lpstr>
      <vt:lpstr>Als het toch nog lastig wordt, ofwel: defensieve routines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Microsoft Office User</dc:creator>
  <cp:lastModifiedBy>Thomas van Oosterom</cp:lastModifiedBy>
  <cp:revision>27</cp:revision>
  <dcterms:created xsi:type="dcterms:W3CDTF">2020-09-09T11:48:52Z</dcterms:created>
  <dcterms:modified xsi:type="dcterms:W3CDTF">2021-05-04T10:33:33Z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0x0101004247CECF7D7CA24FAD71F9F3C2E3E39B</vt:lpwstr>
  </property>
  <property fmtid="{D5CDD505-2E9C-101B-9397-08002B2CF9AE}" pid="3" name="Order">
    <vt:r8>600</vt:r8>
  </property>
</Properties>
</file>