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1"/>
  </p:notesMasterIdLst>
  <p:handoutMasterIdLst>
    <p:handoutMasterId r:id="rId22"/>
  </p:handoutMasterIdLst>
  <p:sldIdLst>
    <p:sldId id="256" r:id="rId5"/>
    <p:sldId id="269" r:id="rId6"/>
    <p:sldId id="270" r:id="rId7"/>
    <p:sldId id="272" r:id="rId8"/>
    <p:sldId id="271" r:id="rId9"/>
    <p:sldId id="267" r:id="rId10"/>
    <p:sldId id="266" r:id="rId11"/>
    <p:sldId id="278" r:id="rId12"/>
    <p:sldId id="273" r:id="rId13"/>
    <p:sldId id="274" r:id="rId14"/>
    <p:sldId id="275" r:id="rId15"/>
    <p:sldId id="276" r:id="rId16"/>
    <p:sldId id="277" r:id="rId17"/>
    <p:sldId id="279" r:id="rId18"/>
    <p:sldId id="280" r:id="rId19"/>
    <p:sldId id="264" r:id="rId20"/>
  </p:sldIdLst>
  <p:sldSz cx="9144000" cy="6858000" type="screen4x3"/>
  <p:notesSz cx="7099300" cy="10234613"/>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399"/>
    <a:srgbClr val="C30040"/>
    <a:srgbClr val="A9609E"/>
    <a:srgbClr val="0055A0"/>
    <a:srgbClr val="FDC600"/>
    <a:srgbClr val="0092D0"/>
    <a:srgbClr val="0096D7"/>
    <a:srgbClr val="578EC5"/>
    <a:srgbClr val="333333"/>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21"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21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nl-NL" dirty="0"/>
          </a:p>
        </p:txBody>
      </p:sp>
      <p:sp>
        <p:nvSpPr>
          <p:cNvPr id="7373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nl-NL" dirty="0"/>
          </a:p>
        </p:txBody>
      </p:sp>
      <p:sp>
        <p:nvSpPr>
          <p:cNvPr id="7373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nl-NL" dirty="0"/>
          </a:p>
        </p:txBody>
      </p:sp>
      <p:sp>
        <p:nvSpPr>
          <p:cNvPr id="7373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90E4B39-A8C8-490B-8A71-F7936262003D}" type="slidenum">
              <a:rPr lang="nl-NL" altLang="nl-NL"/>
              <a:pPr>
                <a:defRPr/>
              </a:pPr>
              <a:t>‹nr.›</a:t>
            </a:fld>
            <a:endParaRPr lang="nl-NL" altLang="nl-NL" dirty="0"/>
          </a:p>
        </p:txBody>
      </p:sp>
    </p:spTree>
    <p:extLst>
      <p:ext uri="{BB962C8B-B14F-4D97-AF65-F5344CB8AC3E}">
        <p14:creationId xmlns:p14="http://schemas.microsoft.com/office/powerpoint/2010/main" val="62683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defRPr>
            </a:lvl1pPr>
          </a:lstStyle>
          <a:p>
            <a:pPr>
              <a:defRPr/>
            </a:pPr>
            <a:endParaRPr lang="nl-NL" dirty="0"/>
          </a:p>
        </p:txBody>
      </p:sp>
      <p:sp>
        <p:nvSpPr>
          <p:cNvPr id="5529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defRPr>
            </a:lvl1pPr>
          </a:lstStyle>
          <a:p>
            <a:pPr>
              <a:defRPr/>
            </a:pPr>
            <a:endParaRPr lang="nl-NL" dirty="0"/>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5530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defRPr>
            </a:lvl1pPr>
          </a:lstStyle>
          <a:p>
            <a:pPr>
              <a:defRPr/>
            </a:pPr>
            <a:endParaRPr lang="nl-NL" dirty="0"/>
          </a:p>
        </p:txBody>
      </p:sp>
      <p:sp>
        <p:nvSpPr>
          <p:cNvPr id="5530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4CB2C67D-C71E-4646-941C-A999D398CA34}" type="slidenum">
              <a:rPr lang="nl-NL" altLang="nl-NL"/>
              <a:pPr>
                <a:defRPr/>
              </a:pPr>
              <a:t>‹nr.›</a:t>
            </a:fld>
            <a:endParaRPr lang="nl-NL" altLang="nl-NL" dirty="0"/>
          </a:p>
        </p:txBody>
      </p:sp>
    </p:spTree>
    <p:extLst>
      <p:ext uri="{BB962C8B-B14F-4D97-AF65-F5344CB8AC3E}">
        <p14:creationId xmlns:p14="http://schemas.microsoft.com/office/powerpoint/2010/main" val="2264944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7DC39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2163249"/>
            <a:ext cx="7774632" cy="1470025"/>
          </a:xfrm>
        </p:spPr>
        <p:txBody>
          <a:bodyPr/>
          <a:lstStyle>
            <a:lvl1pPr>
              <a:defRPr baseline="0">
                <a:solidFill>
                  <a:schemeClr val="bg1"/>
                </a:solidFill>
              </a:defRPr>
            </a:lvl1pPr>
          </a:lstStyle>
          <a:p>
            <a:r>
              <a:rPr lang="nl-NL" dirty="0"/>
              <a:t>Titel presentatie</a:t>
            </a:r>
          </a:p>
        </p:txBody>
      </p:sp>
      <p:sp>
        <p:nvSpPr>
          <p:cNvPr id="3" name="Ondertitel 2"/>
          <p:cNvSpPr>
            <a:spLocks noGrp="1"/>
          </p:cNvSpPr>
          <p:nvPr>
            <p:ph type="subTitle" idx="1" hasCustomPrompt="1"/>
          </p:nvPr>
        </p:nvSpPr>
        <p:spPr>
          <a:xfrm>
            <a:off x="3419872" y="3633274"/>
            <a:ext cx="5038328" cy="1259277"/>
          </a:xfrm>
        </p:spPr>
        <p:txBody>
          <a:bodyPr/>
          <a:lstStyle>
            <a:lvl1pPr marL="0" indent="0" algn="l">
              <a:buNone/>
              <a:defRPr baseline="0">
                <a:solidFill>
                  <a:schemeClr val="bg1"/>
                </a:solidFill>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dirty="0"/>
              <a:t>Ondertitel presentatie</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616" y="1294685"/>
            <a:ext cx="3045752" cy="3274183"/>
          </a:xfrm>
          <a:prstGeom prst="rect">
            <a:avLst/>
          </a:prstGeom>
        </p:spPr>
      </p:pic>
    </p:spTree>
    <p:extLst>
      <p:ext uri="{BB962C8B-B14F-4D97-AF65-F5344CB8AC3E}">
        <p14:creationId xmlns:p14="http://schemas.microsoft.com/office/powerpoint/2010/main" val="141467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182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59538" y="620713"/>
            <a:ext cx="1928812" cy="5256212"/>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673100" y="620713"/>
            <a:ext cx="5634038" cy="525621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04056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633413" y="476250"/>
            <a:ext cx="7877175" cy="1143000"/>
          </a:xfrm>
          <a:prstGeom prst="rect">
            <a:avLst/>
          </a:prstGeom>
        </p:spPr>
        <p:txBody>
          <a:bodyPr anchor="ctr"/>
          <a:lstStyle>
            <a:lvl1pPr algn="ctr">
              <a:defRPr sz="4200">
                <a:latin typeface="Helvetica Light"/>
                <a:ea typeface="Helvetica Light"/>
                <a:cs typeface="Helvetica Light"/>
                <a:sym typeface="Helvetica Light"/>
              </a:defRPr>
            </a:lvl1pPr>
          </a:lstStyle>
          <a:p>
            <a:r>
              <a:t>Title Text</a:t>
            </a:r>
          </a:p>
        </p:txBody>
      </p:sp>
      <p:sp>
        <p:nvSpPr>
          <p:cNvPr id="153" name="Body Level One…"/>
          <p:cNvSpPr txBox="1">
            <a:spLocks noGrp="1"/>
          </p:cNvSpPr>
          <p:nvPr>
            <p:ph type="body" idx="1"/>
          </p:nvPr>
        </p:nvSpPr>
        <p:spPr>
          <a:xfrm>
            <a:off x="633413" y="1619250"/>
            <a:ext cx="7877175" cy="4603750"/>
          </a:xfrm>
          <a:prstGeom prst="rect">
            <a:avLst/>
          </a:prstGeom>
        </p:spPr>
        <p:txBody>
          <a:bodyPr anchor="ctr"/>
          <a:lstStyle>
            <a:lvl1pPr>
              <a:buFontTx/>
              <a:defRPr sz="1950">
                <a:solidFill>
                  <a:srgbClr val="000000"/>
                </a:solidFill>
                <a:latin typeface="Helvetica Light"/>
                <a:ea typeface="Helvetica Light"/>
                <a:cs typeface="Helvetica Light"/>
                <a:sym typeface="Helvetica Light"/>
              </a:defRPr>
            </a:lvl1pPr>
            <a:lvl2pPr>
              <a:buFontTx/>
              <a:defRPr sz="1950">
                <a:solidFill>
                  <a:srgbClr val="000000"/>
                </a:solidFill>
                <a:latin typeface="Helvetica Light"/>
                <a:ea typeface="Helvetica Light"/>
                <a:cs typeface="Helvetica Light"/>
                <a:sym typeface="Helvetica Light"/>
              </a:defRPr>
            </a:lvl2pPr>
            <a:lvl3pPr>
              <a:buFontTx/>
              <a:defRPr sz="1950">
                <a:solidFill>
                  <a:srgbClr val="000000"/>
                </a:solidFill>
                <a:latin typeface="Helvetica Light"/>
                <a:ea typeface="Helvetica Light"/>
                <a:cs typeface="Helvetica Light"/>
                <a:sym typeface="Helvetica Light"/>
              </a:defRPr>
            </a:lvl3pPr>
            <a:lvl4pPr>
              <a:buFontTx/>
              <a:defRPr sz="1950">
                <a:solidFill>
                  <a:srgbClr val="000000"/>
                </a:solidFill>
                <a:latin typeface="Helvetica Light"/>
                <a:ea typeface="Helvetica Light"/>
                <a:cs typeface="Helvetica Light"/>
                <a:sym typeface="Helvetica Light"/>
              </a:defRPr>
            </a:lvl4pPr>
            <a:lvl5pPr>
              <a:buFontTx/>
              <a:defRPr sz="195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4484637" y="6540500"/>
            <a:ext cx="169964" cy="234950"/>
          </a:xfrm>
          <a:prstGeom prst="rect">
            <a:avLst/>
          </a:prstGeom>
        </p:spPr>
        <p:txBody>
          <a:bodyPr anchor="t"/>
          <a:lstStyle>
            <a:lvl1pPr algn="ctr">
              <a:defRPr sz="900">
                <a:latin typeface="Helvetica Light"/>
                <a:ea typeface="Helvetica Light"/>
                <a:cs typeface="Helvetica Light"/>
                <a:sym typeface="Helvetica Light"/>
              </a:defRPr>
            </a:lvl1pPr>
          </a:lstStyle>
          <a:p>
            <a:fld id="{86CB4B4D-7CA3-9044-876B-883B54F8677D}" type="slidenum">
              <a:t>‹nr.›</a:t>
            </a:fld>
            <a:endParaRPr/>
          </a:p>
        </p:txBody>
      </p:sp>
    </p:spTree>
    <p:extLst>
      <p:ext uri="{BB962C8B-B14F-4D97-AF65-F5344CB8AC3E}">
        <p14:creationId xmlns:p14="http://schemas.microsoft.com/office/powerpoint/2010/main" val="34979642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0" indent="0">
              <a:buNone/>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58986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Tekststijl van het model bewerken</a:t>
            </a:r>
          </a:p>
        </p:txBody>
      </p:sp>
    </p:spTree>
    <p:extLst>
      <p:ext uri="{BB962C8B-B14F-4D97-AF65-F5344CB8AC3E}">
        <p14:creationId xmlns:p14="http://schemas.microsoft.com/office/powerpoint/2010/main" val="170209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673100" y="2276475"/>
            <a:ext cx="3775075"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00575" y="2276475"/>
            <a:ext cx="377666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5346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623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26734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4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304390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171958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hoek 4"/>
          <p:cNvSpPr/>
          <p:nvPr userDrawn="1"/>
        </p:nvSpPr>
        <p:spPr>
          <a:xfrm>
            <a:off x="0" y="-1"/>
            <a:ext cx="9144000" cy="6165305"/>
          </a:xfrm>
          <a:prstGeom prst="rect">
            <a:avLst/>
          </a:prstGeom>
          <a:solidFill>
            <a:srgbClr val="7DC39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nl-NL" u="sng" dirty="0"/>
          </a:p>
        </p:txBody>
      </p:sp>
      <p:pic>
        <p:nvPicPr>
          <p:cNvPr id="8" name="Afbeelding 7">
            <a:extLst>
              <a:ext uri="{FF2B5EF4-FFF2-40B4-BE49-F238E27FC236}">
                <a16:creationId xmlns:a16="http://schemas.microsoft.com/office/drawing/2014/main" id="{992591C6-59FA-416E-9097-53BE885D66AB}"/>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93" r="1219"/>
          <a:stretch/>
        </p:blipFill>
        <p:spPr>
          <a:xfrm>
            <a:off x="0" y="4406561"/>
            <a:ext cx="9144000" cy="2448272"/>
          </a:xfrm>
          <a:prstGeom prst="rect">
            <a:avLst/>
          </a:prstGeom>
        </p:spPr>
      </p:pic>
      <p:sp>
        <p:nvSpPr>
          <p:cNvPr id="1027" name="Rectangle 2"/>
          <p:cNvSpPr>
            <a:spLocks noGrp="1" noChangeArrowheads="1"/>
          </p:cNvSpPr>
          <p:nvPr>
            <p:ph type="title"/>
          </p:nvPr>
        </p:nvSpPr>
        <p:spPr bwMode="auto">
          <a:xfrm>
            <a:off x="684213" y="620713"/>
            <a:ext cx="77041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dirty="0"/>
              <a:t>Titel</a:t>
            </a:r>
          </a:p>
        </p:txBody>
      </p:sp>
      <p:sp>
        <p:nvSpPr>
          <p:cNvPr id="1028" name="Rectangle 3"/>
          <p:cNvSpPr>
            <a:spLocks noGrp="1" noChangeArrowheads="1"/>
          </p:cNvSpPr>
          <p:nvPr>
            <p:ph type="body" idx="1"/>
          </p:nvPr>
        </p:nvSpPr>
        <p:spPr bwMode="auto">
          <a:xfrm>
            <a:off x="673100" y="2276475"/>
            <a:ext cx="770413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dirty="0"/>
              <a:t>Klik om de opmaakprofielen van de </a:t>
            </a:r>
            <a:r>
              <a:rPr lang="nl-NL" altLang="nl-NL" dirty="0" err="1"/>
              <a:t>modeltekst</a:t>
            </a:r>
            <a:r>
              <a:rPr lang="nl-NL" altLang="nl-NL" dirty="0"/>
              <a:t>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pic>
        <p:nvPicPr>
          <p:cNvPr id="7" name="Afbeelding 6">
            <a:extLst>
              <a:ext uri="{FF2B5EF4-FFF2-40B4-BE49-F238E27FC236}">
                <a16:creationId xmlns:a16="http://schemas.microsoft.com/office/drawing/2014/main" id="{FFD9D827-4FEA-4EE1-9F0E-2E943711876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38332"/>
          <a:stretch/>
        </p:blipFill>
        <p:spPr>
          <a:xfrm>
            <a:off x="5580112" y="5661248"/>
            <a:ext cx="3708399" cy="1082544"/>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rtl="0" eaLnBrk="1" fontAlgn="base" hangingPunct="1">
        <a:spcBef>
          <a:spcPct val="0"/>
        </a:spcBef>
        <a:spcAft>
          <a:spcPct val="0"/>
        </a:spcAft>
        <a:defRPr sz="3600">
          <a:solidFill>
            <a:srgbClr val="7DC399"/>
          </a:solidFill>
          <a:latin typeface="Calibri" panose="020F0502020204030204" pitchFamily="34" charset="0"/>
          <a:ea typeface="+mj-ea"/>
          <a:cs typeface="+mj-cs"/>
        </a:defRPr>
      </a:lvl1pPr>
      <a:lvl2pPr algn="l" rtl="0" eaLnBrk="1" fontAlgn="base" hangingPunct="1">
        <a:spcBef>
          <a:spcPct val="0"/>
        </a:spcBef>
        <a:spcAft>
          <a:spcPct val="0"/>
        </a:spcAft>
        <a:defRPr sz="3600">
          <a:solidFill>
            <a:schemeClr val="bg2"/>
          </a:solidFill>
          <a:latin typeface="Barmeno" panose="020B0500000000000000" pitchFamily="34" charset="0"/>
        </a:defRPr>
      </a:lvl2pPr>
      <a:lvl3pPr algn="l" rtl="0" eaLnBrk="1" fontAlgn="base" hangingPunct="1">
        <a:spcBef>
          <a:spcPct val="0"/>
        </a:spcBef>
        <a:spcAft>
          <a:spcPct val="0"/>
        </a:spcAft>
        <a:defRPr sz="3600">
          <a:solidFill>
            <a:schemeClr val="bg2"/>
          </a:solidFill>
          <a:latin typeface="Barmeno" panose="020B0500000000000000" pitchFamily="34" charset="0"/>
        </a:defRPr>
      </a:lvl3pPr>
      <a:lvl4pPr algn="l" rtl="0" eaLnBrk="1" fontAlgn="base" hangingPunct="1">
        <a:spcBef>
          <a:spcPct val="0"/>
        </a:spcBef>
        <a:spcAft>
          <a:spcPct val="0"/>
        </a:spcAft>
        <a:defRPr sz="3600">
          <a:solidFill>
            <a:schemeClr val="bg2"/>
          </a:solidFill>
          <a:latin typeface="Barmeno" panose="020B0500000000000000" pitchFamily="34" charset="0"/>
        </a:defRPr>
      </a:lvl4pPr>
      <a:lvl5pPr algn="l" rtl="0" eaLnBrk="1" fontAlgn="base" hangingPunct="1">
        <a:spcBef>
          <a:spcPct val="0"/>
        </a:spcBef>
        <a:spcAft>
          <a:spcPct val="0"/>
        </a:spcAft>
        <a:defRPr sz="3600">
          <a:solidFill>
            <a:schemeClr val="bg2"/>
          </a:solidFill>
          <a:latin typeface="Barmeno" panose="020B0500000000000000" pitchFamily="34" charset="0"/>
        </a:defRPr>
      </a:lvl5pPr>
      <a:lvl6pPr marL="457200" algn="l" rtl="0" eaLnBrk="1" fontAlgn="base" hangingPunct="1">
        <a:spcBef>
          <a:spcPct val="0"/>
        </a:spcBef>
        <a:spcAft>
          <a:spcPct val="0"/>
        </a:spcAft>
        <a:defRPr sz="3000">
          <a:solidFill>
            <a:schemeClr val="bg2"/>
          </a:solidFill>
          <a:latin typeface="Arial Rounded MT Bold" pitchFamily="34" charset="0"/>
        </a:defRPr>
      </a:lvl6pPr>
      <a:lvl7pPr marL="914400" algn="l" rtl="0" eaLnBrk="1" fontAlgn="base" hangingPunct="1">
        <a:spcBef>
          <a:spcPct val="0"/>
        </a:spcBef>
        <a:spcAft>
          <a:spcPct val="0"/>
        </a:spcAft>
        <a:defRPr sz="3000">
          <a:solidFill>
            <a:schemeClr val="bg2"/>
          </a:solidFill>
          <a:latin typeface="Arial Rounded MT Bold" pitchFamily="34" charset="0"/>
        </a:defRPr>
      </a:lvl7pPr>
      <a:lvl8pPr marL="1371600" algn="l" rtl="0" eaLnBrk="1" fontAlgn="base" hangingPunct="1">
        <a:spcBef>
          <a:spcPct val="0"/>
        </a:spcBef>
        <a:spcAft>
          <a:spcPct val="0"/>
        </a:spcAft>
        <a:defRPr sz="3000">
          <a:solidFill>
            <a:schemeClr val="bg2"/>
          </a:solidFill>
          <a:latin typeface="Arial Rounded MT Bold" pitchFamily="34" charset="0"/>
        </a:defRPr>
      </a:lvl8pPr>
      <a:lvl9pPr marL="1828800" algn="l" rtl="0" eaLnBrk="1" fontAlgn="base" hangingPunct="1">
        <a:spcBef>
          <a:spcPct val="0"/>
        </a:spcBef>
        <a:spcAft>
          <a:spcPct val="0"/>
        </a:spcAft>
        <a:defRPr sz="3000">
          <a:solidFill>
            <a:schemeClr val="bg2"/>
          </a:solidFill>
          <a:latin typeface="Arial Rounded MT Bold" pitchFamily="34" charset="0"/>
        </a:defRPr>
      </a:lvl9pPr>
    </p:titleStyle>
    <p:bodyStyle>
      <a:lvl1pPr marL="342900" indent="-342900" algn="l" rtl="0" eaLnBrk="1" fontAlgn="base" hangingPunct="1">
        <a:lnSpc>
          <a:spcPct val="120000"/>
        </a:lnSpc>
        <a:spcBef>
          <a:spcPct val="20000"/>
        </a:spcBef>
        <a:spcAft>
          <a:spcPct val="0"/>
        </a:spcAft>
        <a:buClr>
          <a:srgbClr val="7DC399"/>
        </a:buClr>
        <a:buFont typeface="Arial" panose="020B0604020202020204" pitchFamily="34" charset="0"/>
        <a:buChar char="•"/>
        <a:defRPr sz="2000">
          <a:solidFill>
            <a:srgbClr val="333333"/>
          </a:solidFill>
          <a:latin typeface="Calibri" panose="020F0502020204030204" pitchFamily="34" charset="0"/>
          <a:ea typeface="+mn-ea"/>
          <a:cs typeface="+mn-cs"/>
        </a:defRPr>
      </a:lvl1pPr>
      <a:lvl2pPr marL="800100" indent="-342900" algn="l" rtl="0" eaLnBrk="1" fontAlgn="base" hangingPunct="1">
        <a:lnSpc>
          <a:spcPct val="120000"/>
        </a:lnSpc>
        <a:spcBef>
          <a:spcPct val="20000"/>
        </a:spcBef>
        <a:spcAft>
          <a:spcPct val="0"/>
        </a:spcAft>
        <a:buClr>
          <a:srgbClr val="7DC399"/>
        </a:buClr>
        <a:buFont typeface="Arial" panose="020B0604020202020204" pitchFamily="34" charset="0"/>
        <a:buChar char="•"/>
        <a:defRPr sz="2000">
          <a:solidFill>
            <a:srgbClr val="333333"/>
          </a:solidFill>
          <a:latin typeface="Calibri" panose="020F0502020204030204" pitchFamily="34" charset="0"/>
        </a:defRPr>
      </a:lvl2pPr>
      <a:lvl3pPr marL="1200150" indent="-285750" algn="l" rtl="0" eaLnBrk="1" fontAlgn="base" hangingPunct="1">
        <a:lnSpc>
          <a:spcPct val="120000"/>
        </a:lnSpc>
        <a:spcBef>
          <a:spcPct val="20000"/>
        </a:spcBef>
        <a:spcAft>
          <a:spcPct val="0"/>
        </a:spcAft>
        <a:buClr>
          <a:srgbClr val="7DC399"/>
        </a:buClr>
        <a:buFont typeface="Arial" panose="020B0604020202020204" pitchFamily="34" charset="0"/>
        <a:buChar char="•"/>
        <a:defRPr>
          <a:solidFill>
            <a:srgbClr val="333333"/>
          </a:solidFill>
          <a:latin typeface="Calibri" panose="020F0502020204030204" pitchFamily="34" charset="0"/>
        </a:defRPr>
      </a:lvl3pPr>
      <a:lvl4pPr marL="1657350" indent="-285750" algn="l" rtl="0" eaLnBrk="1" fontAlgn="base" hangingPunct="1">
        <a:lnSpc>
          <a:spcPct val="120000"/>
        </a:lnSpc>
        <a:spcBef>
          <a:spcPct val="20000"/>
        </a:spcBef>
        <a:spcAft>
          <a:spcPct val="0"/>
        </a:spcAft>
        <a:buClr>
          <a:srgbClr val="7DC399"/>
        </a:buClr>
        <a:buFont typeface="Arial" panose="020B0604020202020204" pitchFamily="34" charset="0"/>
        <a:buChar char="•"/>
        <a:defRPr>
          <a:solidFill>
            <a:srgbClr val="333333"/>
          </a:solidFill>
          <a:latin typeface="Calibri" panose="020F0502020204030204" pitchFamily="34" charset="0"/>
        </a:defRPr>
      </a:lvl4pPr>
      <a:lvl5pPr marL="2114550" indent="-285750" algn="l" rtl="0" eaLnBrk="1" fontAlgn="base" hangingPunct="1">
        <a:lnSpc>
          <a:spcPct val="120000"/>
        </a:lnSpc>
        <a:spcBef>
          <a:spcPct val="20000"/>
        </a:spcBef>
        <a:spcAft>
          <a:spcPct val="0"/>
        </a:spcAft>
        <a:buClr>
          <a:srgbClr val="7DC399"/>
        </a:buClr>
        <a:buFont typeface="Arial" panose="020B0604020202020204" pitchFamily="34" charset="0"/>
        <a:buChar char="•"/>
        <a:defRPr>
          <a:solidFill>
            <a:srgbClr val="333333"/>
          </a:solidFill>
          <a:latin typeface="Calibri" panose="020F0502020204030204" pitchFamily="34" charset="0"/>
        </a:defRPr>
      </a:lvl5pPr>
      <a:lvl6pPr marL="2514600" indent="-228600" algn="l" rtl="0" eaLnBrk="1" fontAlgn="base" hangingPunct="1">
        <a:lnSpc>
          <a:spcPct val="120000"/>
        </a:lnSpc>
        <a:spcBef>
          <a:spcPct val="20000"/>
        </a:spcBef>
        <a:spcAft>
          <a:spcPct val="0"/>
        </a:spcAft>
        <a:buChar char="»"/>
        <a:defRPr>
          <a:solidFill>
            <a:srgbClr val="333333"/>
          </a:solidFill>
          <a:latin typeface="+mn-lt"/>
        </a:defRPr>
      </a:lvl6pPr>
      <a:lvl7pPr marL="2971800" indent="-228600" algn="l" rtl="0" eaLnBrk="1" fontAlgn="base" hangingPunct="1">
        <a:lnSpc>
          <a:spcPct val="120000"/>
        </a:lnSpc>
        <a:spcBef>
          <a:spcPct val="20000"/>
        </a:spcBef>
        <a:spcAft>
          <a:spcPct val="0"/>
        </a:spcAft>
        <a:buChar char="»"/>
        <a:defRPr>
          <a:solidFill>
            <a:srgbClr val="333333"/>
          </a:solidFill>
          <a:latin typeface="+mn-lt"/>
        </a:defRPr>
      </a:lvl7pPr>
      <a:lvl8pPr marL="3429000" indent="-228600" algn="l" rtl="0" eaLnBrk="1" fontAlgn="base" hangingPunct="1">
        <a:lnSpc>
          <a:spcPct val="120000"/>
        </a:lnSpc>
        <a:spcBef>
          <a:spcPct val="20000"/>
        </a:spcBef>
        <a:spcAft>
          <a:spcPct val="0"/>
        </a:spcAft>
        <a:buChar char="»"/>
        <a:defRPr>
          <a:solidFill>
            <a:srgbClr val="333333"/>
          </a:solidFill>
          <a:latin typeface="+mn-lt"/>
        </a:defRPr>
      </a:lvl8pPr>
      <a:lvl9pPr marL="3886200" indent="-228600" algn="l" rtl="0" eaLnBrk="1" fontAlgn="base" hangingPunct="1">
        <a:lnSpc>
          <a:spcPct val="120000"/>
        </a:lnSpc>
        <a:spcBef>
          <a:spcPct val="20000"/>
        </a:spcBef>
        <a:spcAft>
          <a:spcPct val="0"/>
        </a:spcAft>
        <a:buChar char="»"/>
        <a:defRPr>
          <a:solidFill>
            <a:srgbClr val="333333"/>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Mensenwerk </a:t>
            </a:r>
            <a:r>
              <a:rPr lang="nl-NL" dirty="0"/>
              <a:t>H</a:t>
            </a:r>
            <a:r>
              <a:rPr lang="nl-NL" dirty="0" smtClean="0"/>
              <a:t>ogeland &amp; de </a:t>
            </a:r>
            <a:r>
              <a:rPr lang="nl-NL" dirty="0"/>
              <a:t>i</a:t>
            </a:r>
            <a:r>
              <a:rPr lang="nl-NL" dirty="0" smtClean="0"/>
              <a:t>mpact van aardbevingen</a:t>
            </a:r>
            <a:endParaRPr lang="nl-NL" dirty="0"/>
          </a:p>
        </p:txBody>
      </p:sp>
      <p:sp>
        <p:nvSpPr>
          <p:cNvPr id="3" name="Ondertitel 2"/>
          <p:cNvSpPr>
            <a:spLocks noGrp="1"/>
          </p:cNvSpPr>
          <p:nvPr>
            <p:ph type="subTitle" idx="1"/>
          </p:nvPr>
        </p:nvSpPr>
        <p:spPr/>
        <p:txBody>
          <a:bodyPr/>
          <a:lstStyle/>
          <a:p>
            <a:r>
              <a:rPr lang="nl-NL" dirty="0"/>
              <a:t>Presentatie </a:t>
            </a:r>
            <a:r>
              <a:rPr lang="nl-NL" dirty="0" smtClean="0"/>
              <a:t>bezoek Sociaal Werk Nederland</a:t>
            </a:r>
            <a:endParaRPr lang="nl-NL" dirty="0"/>
          </a:p>
          <a:p>
            <a:r>
              <a:rPr lang="nl-NL" dirty="0" smtClean="0"/>
              <a:t>Marcel van Leeuwen manager</a:t>
            </a:r>
            <a:endParaRPr lang="nl-NL" dirty="0"/>
          </a:p>
          <a:p>
            <a:r>
              <a:rPr lang="nl-NL" dirty="0" smtClean="0"/>
              <a:t>19 juni 2019</a:t>
            </a:r>
            <a:endParaRPr lang="nl-NL" dirty="0"/>
          </a:p>
          <a:p>
            <a:endParaRPr lang="nl-NL" dirty="0"/>
          </a:p>
        </p:txBody>
      </p:sp>
    </p:spTree>
    <p:extLst>
      <p:ext uri="{BB962C8B-B14F-4D97-AF65-F5344CB8AC3E}">
        <p14:creationId xmlns:p14="http://schemas.microsoft.com/office/powerpoint/2010/main" val="107712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1459"/>
            <a:ext cx="9144000" cy="5877751"/>
          </a:xfrm>
          <a:prstGeom prst="rect">
            <a:avLst/>
          </a:prstGeom>
        </p:spPr>
      </p:pic>
    </p:spTree>
    <p:extLst>
      <p:ext uri="{BB962C8B-B14F-4D97-AF65-F5344CB8AC3E}">
        <p14:creationId xmlns:p14="http://schemas.microsoft.com/office/powerpoint/2010/main" val="6963839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0" y="188640"/>
            <a:ext cx="9073008" cy="5877751"/>
          </a:xfrm>
          <a:prstGeom prst="rect">
            <a:avLst/>
          </a:prstGeom>
        </p:spPr>
      </p:pic>
    </p:spTree>
    <p:extLst>
      <p:ext uri="{BB962C8B-B14F-4D97-AF65-F5344CB8AC3E}">
        <p14:creationId xmlns:p14="http://schemas.microsoft.com/office/powerpoint/2010/main" val="306965016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Omvang probleem"/>
          <p:cNvSpPr txBox="1">
            <a:spLocks noGrp="1"/>
          </p:cNvSpPr>
          <p:nvPr>
            <p:ph type="title"/>
          </p:nvPr>
        </p:nvSpPr>
        <p:spPr>
          <a:xfrm>
            <a:off x="2443883" y="1214438"/>
            <a:ext cx="7877175" cy="857250"/>
          </a:xfrm>
          <a:prstGeom prst="rect">
            <a:avLst/>
          </a:prstGeom>
        </p:spPr>
        <p:txBody>
          <a:bodyPr/>
          <a:lstStyle/>
          <a:p>
            <a:r>
              <a:t>Omvang probleem</a:t>
            </a:r>
          </a:p>
        </p:txBody>
      </p:sp>
      <p:sp>
        <p:nvSpPr>
          <p:cNvPr id="327" name="Gaswinning heeft nadelige gevolgen in vrijwel de hele provincie…"/>
          <p:cNvSpPr txBox="1">
            <a:spLocks noGrp="1"/>
          </p:cNvSpPr>
          <p:nvPr>
            <p:ph type="body" sz="half" idx="1"/>
          </p:nvPr>
        </p:nvSpPr>
        <p:spPr>
          <a:xfrm>
            <a:off x="4447911" y="2071687"/>
            <a:ext cx="4062677" cy="3452813"/>
          </a:xfrm>
          <a:prstGeom prst="rect">
            <a:avLst/>
          </a:prstGeom>
        </p:spPr>
        <p:txBody>
          <a:bodyPr>
            <a:normAutofit fontScale="32500" lnSpcReduction="20000"/>
          </a:bodyPr>
          <a:lstStyle/>
          <a:p>
            <a:pPr marL="223838" indent="-223838" defTabSz="290988">
              <a:spcBef>
                <a:spcPts val="2063"/>
              </a:spcBef>
              <a:defRPr sz="4888"/>
            </a:pPr>
            <a:r>
              <a:t>Gaswinning heeft nadelige gevolgen in vrijwel de hele provincie</a:t>
            </a:r>
          </a:p>
          <a:p>
            <a:pPr marL="223838" indent="-223838" defTabSz="290988">
              <a:spcBef>
                <a:spcPts val="2063"/>
              </a:spcBef>
              <a:defRPr sz="4888"/>
            </a:pPr>
            <a:r>
              <a:t>410.000 inwoners wonen in een postcodegebied met erkende schade</a:t>
            </a:r>
          </a:p>
          <a:p>
            <a:pPr marL="223838" indent="-223838" defTabSz="290988">
              <a:spcBef>
                <a:spcPts val="2063"/>
              </a:spcBef>
              <a:defRPr sz="4888">
                <a:solidFill>
                  <a:srgbClr val="C0C0C0"/>
                </a:solidFill>
              </a:defRPr>
            </a:pPr>
            <a:r>
              <a:t>134.363 volwassenen hebben schade. Met kinderen: ± 170.000</a:t>
            </a:r>
          </a:p>
          <a:p>
            <a:pPr marL="223838" indent="-223838" defTabSz="290988">
              <a:spcBef>
                <a:spcPts val="2063"/>
              </a:spcBef>
              <a:defRPr sz="4888">
                <a:solidFill>
                  <a:srgbClr val="C0C0C0"/>
                </a:solidFill>
              </a:defRPr>
            </a:pPr>
            <a:r>
              <a:t>68.343 hebben meervoudige schade. Met kinderen ± 85.000</a:t>
            </a:r>
          </a:p>
        </p:txBody>
      </p:sp>
      <p:grpSp>
        <p:nvGrpSpPr>
          <p:cNvPr id="331" name="Group"/>
          <p:cNvGrpSpPr/>
          <p:nvPr/>
        </p:nvGrpSpPr>
        <p:grpSpPr>
          <a:xfrm>
            <a:off x="162030" y="1336538"/>
            <a:ext cx="3875685" cy="4522238"/>
            <a:chOff x="0" y="0"/>
            <a:chExt cx="10335159" cy="12059298"/>
          </a:xfrm>
        </p:grpSpPr>
        <p:pic>
          <p:nvPicPr>
            <p:cNvPr id="328" name="Image" descr="Image"/>
            <p:cNvPicPr>
              <a:picLocks noChangeAspect="1"/>
            </p:cNvPicPr>
            <p:nvPr/>
          </p:nvPicPr>
          <p:blipFill>
            <a:blip r:embed="rId2">
              <a:extLst/>
            </a:blip>
            <a:stretch>
              <a:fillRect/>
            </a:stretch>
          </p:blipFill>
          <p:spPr>
            <a:xfrm>
              <a:off x="0" y="0"/>
              <a:ext cx="10240638" cy="9882547"/>
            </a:xfrm>
            <a:prstGeom prst="rect">
              <a:avLst/>
            </a:prstGeom>
            <a:ln w="12700" cap="flat">
              <a:noFill/>
              <a:miter lim="400000"/>
            </a:ln>
            <a:effectLst/>
          </p:spPr>
        </p:pic>
        <p:pic>
          <p:nvPicPr>
            <p:cNvPr id="329"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1505" y="9291177"/>
              <a:ext cx="2983655" cy="2768122"/>
            </a:xfrm>
            <a:prstGeom prst="rect">
              <a:avLst/>
            </a:prstGeom>
            <a:ln w="12700" cap="flat">
              <a:noFill/>
              <a:miter lim="400000"/>
            </a:ln>
            <a:effectLst/>
          </p:spPr>
        </p:pic>
        <p:pic>
          <p:nvPicPr>
            <p:cNvPr id="330" name="Image" descr="Image"/>
            <p:cNvPicPr>
              <a:picLocks noChangeAspect="1"/>
            </p:cNvPicPr>
            <p:nvPr/>
          </p:nvPicPr>
          <p:blipFill>
            <a:blip r:embed="rId4">
              <a:extLst/>
            </a:blip>
            <a:stretch>
              <a:fillRect/>
            </a:stretch>
          </p:blipFill>
          <p:spPr>
            <a:xfrm>
              <a:off x="179607" y="10542461"/>
              <a:ext cx="4998571" cy="1331936"/>
            </a:xfrm>
            <a:prstGeom prst="rect">
              <a:avLst/>
            </a:prstGeom>
            <a:ln w="12700" cap="flat">
              <a:noFill/>
              <a:miter lim="400000"/>
            </a:ln>
            <a:effectLst/>
          </p:spPr>
        </p:pic>
      </p:grpSp>
      <p:sp>
        <p:nvSpPr>
          <p:cNvPr id="332" name="Bron: Gronings Perspectief. Postmes et al. (2016, rapport 1; 2017, rapport 3)"/>
          <p:cNvSpPr txBox="1"/>
          <p:nvPr/>
        </p:nvSpPr>
        <p:spPr>
          <a:xfrm>
            <a:off x="5523886" y="5738268"/>
            <a:ext cx="3489738" cy="159724"/>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2100">
                <a:latin typeface="Helvetica Light"/>
                <a:ea typeface="Helvetica Light"/>
                <a:cs typeface="Helvetica Light"/>
                <a:sym typeface="Helvetica Light"/>
              </a:defRPr>
            </a:lvl1pPr>
          </a:lstStyle>
          <a:p>
            <a:r>
              <a:rPr sz="788"/>
              <a:t>Bron: Gronings Perspectief. Postmes et al. (2016, rapport 1; 2017, rapport 3)</a:t>
            </a: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93521"/>
            <a:ext cx="9144000" cy="5304471"/>
          </a:xfrm>
          <a:prstGeom prst="rect">
            <a:avLst/>
          </a:prstGeom>
        </p:spPr>
      </p:pic>
    </p:spTree>
    <p:extLst>
      <p:ext uri="{BB962C8B-B14F-4D97-AF65-F5344CB8AC3E}">
        <p14:creationId xmlns:p14="http://schemas.microsoft.com/office/powerpoint/2010/main" val="404262663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70" y="560723"/>
            <a:ext cx="8913164" cy="5013654"/>
          </a:xfrm>
          <a:prstGeom prst="rect">
            <a:avLst/>
          </a:prstGeom>
        </p:spPr>
      </p:pic>
    </p:spTree>
    <p:extLst>
      <p:ext uri="{BB962C8B-B14F-4D97-AF65-F5344CB8AC3E}">
        <p14:creationId xmlns:p14="http://schemas.microsoft.com/office/powerpoint/2010/main" val="332519357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9668" y="116632"/>
            <a:ext cx="7704137" cy="1143000"/>
          </a:xfrm>
        </p:spPr>
        <p:txBody>
          <a:bodyPr/>
          <a:lstStyle/>
          <a:p>
            <a:r>
              <a:rPr lang="nl-NL" dirty="0" smtClean="0"/>
              <a:t>Wat gaat Mensenwerk met wie doen?</a:t>
            </a:r>
            <a:endParaRPr lang="nl-NL" dirty="0"/>
          </a:p>
        </p:txBody>
      </p:sp>
      <p:sp>
        <p:nvSpPr>
          <p:cNvPr id="3" name="Tijdelijke aanduiding voor inhoud 2"/>
          <p:cNvSpPr>
            <a:spLocks noGrp="1"/>
          </p:cNvSpPr>
          <p:nvPr>
            <p:ph idx="1"/>
          </p:nvPr>
        </p:nvSpPr>
        <p:spPr>
          <a:xfrm>
            <a:off x="679667" y="1124744"/>
            <a:ext cx="7704138" cy="3600450"/>
          </a:xfrm>
        </p:spPr>
        <p:txBody>
          <a:bodyPr/>
          <a:lstStyle/>
          <a:p>
            <a:pPr marL="342900" indent="-342900">
              <a:buFont typeface="Arial" panose="020B0604020202020204" pitchFamily="34" charset="0"/>
              <a:buChar char="•"/>
            </a:pPr>
            <a:r>
              <a:rPr lang="nl-NL" dirty="0" smtClean="0"/>
              <a:t>De gemeente Hogeland gaat investeren in het mensendeel; wil een luisterend oor bieden en perspectief.</a:t>
            </a:r>
          </a:p>
          <a:p>
            <a:pPr marL="342900" indent="-342900">
              <a:buFont typeface="Arial" panose="020B0604020202020204" pitchFamily="34" charset="0"/>
              <a:buChar char="•"/>
            </a:pPr>
            <a:r>
              <a:rPr lang="nl-NL" dirty="0" smtClean="0"/>
              <a:t>Inzet van een buurtwerker en een buurtmaatschappelijk werker.</a:t>
            </a:r>
          </a:p>
          <a:p>
            <a:pPr marL="342900" indent="-342900">
              <a:buFont typeface="Arial" panose="020B0604020202020204" pitchFamily="34" charset="0"/>
              <a:buChar char="•"/>
            </a:pPr>
            <a:r>
              <a:rPr lang="nl-NL" dirty="0" smtClean="0"/>
              <a:t>Ervaringen uit de wijkvernieuwing toepassen.</a:t>
            </a:r>
          </a:p>
          <a:p>
            <a:pPr marL="342900" indent="-342900">
              <a:buFont typeface="Arial" panose="020B0604020202020204" pitchFamily="34" charset="0"/>
              <a:buChar char="•"/>
            </a:pPr>
            <a:r>
              <a:rPr lang="nl-NL" dirty="0" smtClean="0"/>
              <a:t>Samenwerken met ketenpartners: </a:t>
            </a:r>
          </a:p>
          <a:p>
            <a:pPr marL="342900" indent="-342900">
              <a:buFontTx/>
              <a:buChar char="-"/>
            </a:pPr>
            <a:r>
              <a:rPr lang="nl-NL" dirty="0" smtClean="0"/>
              <a:t>Gemeente met projectteam Aardbevingen</a:t>
            </a:r>
            <a:endParaRPr lang="nl-NL" dirty="0"/>
          </a:p>
          <a:p>
            <a:pPr marL="342900" indent="-342900">
              <a:buFontTx/>
              <a:buChar char="-"/>
            </a:pPr>
            <a:r>
              <a:rPr lang="nl-NL" dirty="0" smtClean="0"/>
              <a:t>NCG (Veilig wonen, werken en naar school; versterken van woningen en gebouwen), </a:t>
            </a:r>
            <a:endParaRPr lang="nl-NL" dirty="0"/>
          </a:p>
          <a:p>
            <a:pPr marL="342900" indent="-342900">
              <a:buFontTx/>
              <a:buChar char="-"/>
            </a:pPr>
            <a:r>
              <a:rPr lang="nl-NL" dirty="0" smtClean="0"/>
              <a:t>Tijdelijke Commissie Mijnbouwschade (schade meldingen en acuut onveilige situaties)</a:t>
            </a:r>
          </a:p>
          <a:p>
            <a:pPr marL="342900" indent="-342900">
              <a:buFontTx/>
              <a:buChar char="-"/>
            </a:pPr>
            <a:r>
              <a:rPr lang="nl-NL" dirty="0" smtClean="0"/>
              <a:t>Woningbouwcoöperaties</a:t>
            </a:r>
            <a:endParaRPr lang="nl-NL" dirty="0"/>
          </a:p>
        </p:txBody>
      </p:sp>
    </p:spTree>
    <p:extLst>
      <p:ext uri="{BB962C8B-B14F-4D97-AF65-F5344CB8AC3E}">
        <p14:creationId xmlns:p14="http://schemas.microsoft.com/office/powerpoint/2010/main" val="3492065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212" y="-132267"/>
            <a:ext cx="7704137" cy="1143000"/>
          </a:xfrm>
        </p:spPr>
        <p:txBody>
          <a:bodyPr/>
          <a:lstStyle/>
          <a:p>
            <a:r>
              <a:rPr lang="nl-NL" dirty="0" smtClean="0"/>
              <a:t>Aanpak en doelen</a:t>
            </a:r>
            <a:endParaRPr lang="nl-NL" dirty="0"/>
          </a:p>
        </p:txBody>
      </p:sp>
      <p:sp>
        <p:nvSpPr>
          <p:cNvPr id="3" name="Tijdelijke aanduiding voor inhoud 2"/>
          <p:cNvSpPr>
            <a:spLocks noGrp="1"/>
          </p:cNvSpPr>
          <p:nvPr>
            <p:ph idx="1"/>
          </p:nvPr>
        </p:nvSpPr>
        <p:spPr>
          <a:xfrm>
            <a:off x="683211" y="764704"/>
            <a:ext cx="7704138" cy="3600450"/>
          </a:xfrm>
        </p:spPr>
        <p:txBody>
          <a:bodyPr/>
          <a:lstStyle/>
          <a:p>
            <a:pPr marL="342900" indent="-342900">
              <a:buFont typeface="Arial" panose="020B0604020202020204" pitchFamily="34" charset="0"/>
              <a:buChar char="•"/>
            </a:pPr>
            <a:r>
              <a:rPr lang="nl-NL" b="1" dirty="0" smtClean="0"/>
              <a:t>Collectief</a:t>
            </a:r>
            <a:r>
              <a:rPr lang="nl-NL" dirty="0" smtClean="0"/>
              <a:t>: grip en perspectief (terug)geven om de eigen woon en leefsituatie!</a:t>
            </a:r>
          </a:p>
          <a:p>
            <a:pPr marL="342900" indent="-342900">
              <a:buFontTx/>
              <a:buChar char="-"/>
            </a:pPr>
            <a:r>
              <a:rPr lang="nl-NL" dirty="0" smtClean="0"/>
              <a:t>inwoners organiseren (wijkvernieuwing) bij versterking operaties.</a:t>
            </a:r>
          </a:p>
          <a:p>
            <a:pPr marL="342900" indent="-342900">
              <a:buFontTx/>
              <a:buChar char="-"/>
            </a:pPr>
            <a:r>
              <a:rPr lang="nl-NL" dirty="0"/>
              <a:t>p</a:t>
            </a:r>
            <a:r>
              <a:rPr lang="nl-NL" dirty="0" smtClean="0"/>
              <a:t>ositieve zaken inbrengen: verduurzamen woningen/energie/omgeving, versterking lokale economie en toerisme</a:t>
            </a:r>
          </a:p>
          <a:p>
            <a:pPr marL="342900" indent="-342900">
              <a:buFontTx/>
              <a:buChar char="-"/>
            </a:pPr>
            <a:r>
              <a:rPr lang="nl-NL" dirty="0" smtClean="0"/>
              <a:t>Aandacht voor ouderen en jongeren</a:t>
            </a:r>
          </a:p>
          <a:p>
            <a:pPr marL="342900" indent="-342900">
              <a:buFont typeface="Arial" panose="020B0604020202020204" pitchFamily="34" charset="0"/>
              <a:buChar char="•"/>
            </a:pPr>
            <a:r>
              <a:rPr lang="nl-NL" b="1" dirty="0" smtClean="0"/>
              <a:t>Individueel</a:t>
            </a:r>
            <a:r>
              <a:rPr lang="nl-NL" dirty="0" smtClean="0"/>
              <a:t>: ondersteuning bieden bij sociaal-emotionele problemen.</a:t>
            </a:r>
          </a:p>
          <a:p>
            <a:pPr marL="342900" indent="-342900">
              <a:buFontTx/>
              <a:buChar char="-"/>
            </a:pPr>
            <a:r>
              <a:rPr lang="nl-NL" dirty="0" smtClean="0"/>
              <a:t>Er op af!: aanbellen bij versterking en na bevingen.</a:t>
            </a:r>
          </a:p>
          <a:p>
            <a:pPr marL="342900" indent="-342900">
              <a:buFontTx/>
              <a:buChar char="-"/>
            </a:pPr>
            <a:r>
              <a:rPr lang="nl-NL" dirty="0" smtClean="0"/>
              <a:t>Zelfredzaamheid vergroten: ‘hoe ga ik om met onveiligheidsgevoelens en met me niet gehoord voelen’?</a:t>
            </a:r>
          </a:p>
          <a:p>
            <a:pPr marL="342900" indent="-342900">
              <a:buFontTx/>
              <a:buChar char="-"/>
            </a:pPr>
            <a:r>
              <a:rPr lang="nl-NL" dirty="0" smtClean="0"/>
              <a:t>Inwoners praktisch ondersteunen bij verhuizingen rond versterking</a:t>
            </a:r>
            <a:endParaRPr lang="nl-NL" dirty="0"/>
          </a:p>
        </p:txBody>
      </p:sp>
    </p:spTree>
    <p:extLst>
      <p:ext uri="{BB962C8B-B14F-4D97-AF65-F5344CB8AC3E}">
        <p14:creationId xmlns:p14="http://schemas.microsoft.com/office/powerpoint/2010/main" val="2340191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293531" y="2715734"/>
            <a:ext cx="4485498" cy="2520280"/>
          </a:xfrm>
          <a:prstGeom prst="rect">
            <a:avLst/>
          </a:prstGeom>
        </p:spPr>
      </p:pic>
      <p:pic>
        <p:nvPicPr>
          <p:cNvPr id="3" name="Afbeelding 2"/>
          <p:cNvPicPr>
            <a:picLocks noChangeAspect="1"/>
          </p:cNvPicPr>
          <p:nvPr/>
        </p:nvPicPr>
        <p:blipFill>
          <a:blip r:embed="rId3"/>
          <a:stretch>
            <a:fillRect/>
          </a:stretch>
        </p:blipFill>
        <p:spPr>
          <a:xfrm>
            <a:off x="2658550" y="1052736"/>
            <a:ext cx="3755461" cy="1219306"/>
          </a:xfrm>
          <a:prstGeom prst="rect">
            <a:avLst/>
          </a:prstGeom>
        </p:spPr>
      </p:pic>
    </p:spTree>
    <p:extLst>
      <p:ext uri="{BB962C8B-B14F-4D97-AF65-F5344CB8AC3E}">
        <p14:creationId xmlns:p14="http://schemas.microsoft.com/office/powerpoint/2010/main" val="3739157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Wat is de oorzaak van de aardbevingen?</a:t>
            </a:r>
            <a:br>
              <a:rPr lang="nl-NL" b="1" dirty="0"/>
            </a:br>
            <a:endParaRPr lang="nl-NL" dirty="0"/>
          </a:p>
        </p:txBody>
      </p:sp>
      <p:sp>
        <p:nvSpPr>
          <p:cNvPr id="3" name="Tijdelijke aanduiding voor inhoud 2"/>
          <p:cNvSpPr>
            <a:spLocks noGrp="1"/>
          </p:cNvSpPr>
          <p:nvPr>
            <p:ph idx="1"/>
          </p:nvPr>
        </p:nvSpPr>
        <p:spPr>
          <a:xfrm>
            <a:off x="683210" y="1844824"/>
            <a:ext cx="7704138" cy="3600450"/>
          </a:xfrm>
        </p:spPr>
        <p:txBody>
          <a:bodyPr/>
          <a:lstStyle/>
          <a:p>
            <a:pPr marL="342900" indent="-342900">
              <a:buFont typeface="Arial" panose="020B0604020202020204" pitchFamily="34" charset="0"/>
              <a:buChar char="•"/>
            </a:pPr>
            <a:r>
              <a:rPr lang="nl-NL" dirty="0" smtClean="0"/>
              <a:t>Sinds </a:t>
            </a:r>
            <a:r>
              <a:rPr lang="nl-NL" dirty="0"/>
              <a:t>de jaren zestig wint Nederland aardgas uit de bodem van Noord-Nederland. Gaswinning is verantwoordelijk voor nagenoeg alle aardbevingen in het noordelijk deel van Nederland. </a:t>
            </a:r>
          </a:p>
          <a:p>
            <a:pPr marL="342900" indent="-342900">
              <a:buFont typeface="Arial" panose="020B0604020202020204" pitchFamily="34" charset="0"/>
              <a:buChar char="•"/>
            </a:pPr>
            <a:r>
              <a:rPr lang="nl-NL" dirty="0" smtClean="0"/>
              <a:t>De </a:t>
            </a:r>
            <a:r>
              <a:rPr lang="nl-NL" dirty="0"/>
              <a:t>eerste aardbeving vond plaats vlakbij Assen op 26 december 1986. </a:t>
            </a:r>
          </a:p>
          <a:p>
            <a:pPr marL="342900" indent="-342900">
              <a:buFont typeface="Arial" panose="020B0604020202020204" pitchFamily="34" charset="0"/>
              <a:buChar char="•"/>
            </a:pPr>
            <a:r>
              <a:rPr lang="nl-NL" dirty="0" smtClean="0"/>
              <a:t>Het </a:t>
            </a:r>
            <a:r>
              <a:rPr lang="nl-NL" dirty="0"/>
              <a:t>gas wordt gewonnen uit een laag zandsteen op een diepte van 3 kilometer. Door de gaswinning klinkt de zandsteenlaag in. </a:t>
            </a:r>
          </a:p>
          <a:p>
            <a:pPr marL="342900" indent="-342900">
              <a:buFont typeface="Arial" panose="020B0604020202020204" pitchFamily="34" charset="0"/>
              <a:buChar char="•"/>
            </a:pPr>
            <a:r>
              <a:rPr lang="nl-NL" dirty="0" smtClean="0"/>
              <a:t>Langs </a:t>
            </a:r>
            <a:r>
              <a:rPr lang="nl-NL" dirty="0"/>
              <a:t>breuken in deze laag ontstaat er een spanningsverschil, wat op een bepaald moment leidt tot een plotselinge verschuiving: een aardbeving</a:t>
            </a:r>
          </a:p>
          <a:p>
            <a:endParaRPr lang="nl-NL" dirty="0"/>
          </a:p>
        </p:txBody>
      </p:sp>
    </p:spTree>
    <p:extLst>
      <p:ext uri="{BB962C8B-B14F-4D97-AF65-F5344CB8AC3E}">
        <p14:creationId xmlns:p14="http://schemas.microsoft.com/office/powerpoint/2010/main" val="3475386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Waar komen aardbevingen voor?</a:t>
            </a:r>
            <a:br>
              <a:rPr lang="nl-NL" b="1" dirty="0"/>
            </a:br>
            <a:endParaRPr lang="nl-NL" dirty="0"/>
          </a:p>
        </p:txBody>
      </p:sp>
      <p:sp>
        <p:nvSpPr>
          <p:cNvPr id="3" name="Tijdelijke aanduiding voor inhoud 2"/>
          <p:cNvSpPr>
            <a:spLocks noGrp="1"/>
          </p:cNvSpPr>
          <p:nvPr>
            <p:ph idx="1"/>
          </p:nvPr>
        </p:nvSpPr>
        <p:spPr>
          <a:xfrm>
            <a:off x="681846" y="1556792"/>
            <a:ext cx="7704138" cy="3600450"/>
          </a:xfrm>
        </p:spPr>
        <p:txBody>
          <a:bodyPr/>
          <a:lstStyle/>
          <a:p>
            <a:pPr marL="342900" indent="-342900">
              <a:buFont typeface="Arial" panose="020B0604020202020204" pitchFamily="34" charset="0"/>
              <a:buChar char="•"/>
            </a:pPr>
            <a:r>
              <a:rPr lang="nl-NL" dirty="0" smtClean="0"/>
              <a:t>De </a:t>
            </a:r>
            <a:r>
              <a:rPr lang="nl-NL" dirty="0"/>
              <a:t>aardbevingen vinden plaats in de directe omgeving van de gasreservoirs. Gasreservoirs in Nederland bevinden zich onder andere in Groningen, Drenthe en Friesland en (voor de kust van) in Noord-Holland zoals bij Bergen en Castricum.  De grootste is het </a:t>
            </a:r>
            <a:r>
              <a:rPr lang="nl-NL" dirty="0" smtClean="0"/>
              <a:t>Groningen-gasveld.</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629578"/>
            <a:ext cx="4392488" cy="2459793"/>
          </a:xfrm>
          <a:prstGeom prst="rect">
            <a:avLst/>
          </a:prstGeom>
        </p:spPr>
      </p:pic>
    </p:spTree>
    <p:extLst>
      <p:ext uri="{BB962C8B-B14F-4D97-AF65-F5344CB8AC3E}">
        <p14:creationId xmlns:p14="http://schemas.microsoft.com/office/powerpoint/2010/main" val="3782759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88640"/>
            <a:ext cx="7704137" cy="1143000"/>
          </a:xfrm>
        </p:spPr>
        <p:txBody>
          <a:bodyPr/>
          <a:lstStyle/>
          <a:p>
            <a:r>
              <a:rPr lang="nl-NL" dirty="0" smtClean="0"/>
              <a:t>                        Groninger gasveld</a:t>
            </a:r>
            <a:endParaRPr lang="nl-NL" dirty="0"/>
          </a:p>
        </p:txBody>
      </p:sp>
      <p:sp>
        <p:nvSpPr>
          <p:cNvPr id="7" name="Tijdelijke aanduiding voor inhoud 6"/>
          <p:cNvSpPr>
            <a:spLocks noGrp="1"/>
          </p:cNvSpPr>
          <p:nvPr>
            <p:ph idx="1"/>
          </p:nvPr>
        </p:nvSpPr>
        <p:spPr/>
        <p:txBody>
          <a:bodyPr/>
          <a:lstStyle/>
          <a:p>
            <a:endParaRPr lang="nl-NL" sz="2400" dirty="0"/>
          </a:p>
        </p:txBody>
      </p:sp>
      <p:pic>
        <p:nvPicPr>
          <p:cNvPr id="8" name="Tijdelijke aanduiding voor inhoud 5"/>
          <p:cNvPicPr>
            <a:picLocks noChangeAspect="1"/>
          </p:cNvPicPr>
          <p:nvPr/>
        </p:nvPicPr>
        <p:blipFill>
          <a:blip r:embed="rId2"/>
          <a:stretch>
            <a:fillRect/>
          </a:stretch>
        </p:blipFill>
        <p:spPr bwMode="auto">
          <a:xfrm>
            <a:off x="611560" y="1124744"/>
            <a:ext cx="4896544" cy="526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035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4" y="188640"/>
            <a:ext cx="7704137" cy="1143000"/>
          </a:xfrm>
        </p:spPr>
        <p:txBody>
          <a:bodyPr/>
          <a:lstStyle/>
          <a:p>
            <a:r>
              <a:rPr lang="nl-NL" dirty="0" smtClean="0"/>
              <a:t>Hoe vaak komen bevingen voor?</a:t>
            </a:r>
            <a:endParaRPr lang="nl-NL" dirty="0"/>
          </a:p>
        </p:txBody>
      </p:sp>
      <p:sp>
        <p:nvSpPr>
          <p:cNvPr id="7" name="Tijdelijke aanduiding voor inhoud 6"/>
          <p:cNvSpPr>
            <a:spLocks noGrp="1"/>
          </p:cNvSpPr>
          <p:nvPr>
            <p:ph idx="1"/>
          </p:nvPr>
        </p:nvSpPr>
        <p:spPr>
          <a:xfrm>
            <a:off x="755576" y="1052736"/>
            <a:ext cx="7704138" cy="3600450"/>
          </a:xfrm>
        </p:spPr>
        <p:txBody>
          <a:bodyPr/>
          <a:lstStyle/>
          <a:p>
            <a:r>
              <a:rPr lang="nl-NL" b="1" dirty="0" smtClean="0"/>
              <a:t>Groninger-gasveld</a:t>
            </a:r>
            <a:endParaRPr lang="nl-NL" b="1" dirty="0"/>
          </a:p>
          <a:p>
            <a:r>
              <a:rPr lang="nl-NL" dirty="0"/>
              <a:t>Het totaal aantal aardbevingen in het Groningen-gasveld in 2018 is 90. Hiervan zijn er 15 met een magnitude groter dan 1,5 op de schaal van Richter. Door naar magnitudes groter dan 1,5 te kijken, kunnen de verschillende jaren met elkaar vergeleken worden. De uitbreiding van het meetnetwerk heeft ertoe geleid dat er de laatste jaren meer kleinere bevingen gemeten worden</a:t>
            </a:r>
          </a:p>
          <a:p>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08" y="3933056"/>
            <a:ext cx="4600575" cy="2781300"/>
          </a:xfrm>
          <a:prstGeom prst="rect">
            <a:avLst/>
          </a:prstGeom>
        </p:spPr>
      </p:pic>
    </p:spTree>
    <p:extLst>
      <p:ext uri="{BB962C8B-B14F-4D97-AF65-F5344CB8AC3E}">
        <p14:creationId xmlns:p14="http://schemas.microsoft.com/office/powerpoint/2010/main" val="1053157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 zijn aardebevingen voelbaar?</a:t>
            </a:r>
            <a:endParaRPr lang="nl-NL" dirty="0"/>
          </a:p>
        </p:txBody>
      </p:sp>
      <p:sp>
        <p:nvSpPr>
          <p:cNvPr id="5" name="Tijdelijke aanduiding voor inhoud 4"/>
          <p:cNvSpPr>
            <a:spLocks noGrp="1"/>
          </p:cNvSpPr>
          <p:nvPr>
            <p:ph idx="1"/>
          </p:nvPr>
        </p:nvSpPr>
        <p:spPr>
          <a:xfrm>
            <a:off x="684213" y="1628800"/>
            <a:ext cx="7704138" cy="3600450"/>
          </a:xfrm>
        </p:spPr>
        <p:txBody>
          <a:bodyPr/>
          <a:lstStyle/>
          <a:p>
            <a:r>
              <a:rPr lang="nl-NL" dirty="0" smtClean="0"/>
              <a:t>Sinds 8 januari 2018 in ‘Zeerijp’ zijn de zaken in een stroomversnelling geraakt.</a:t>
            </a:r>
          </a:p>
          <a:p>
            <a:r>
              <a:rPr lang="nl-NL" dirty="0" smtClean="0"/>
              <a:t> </a:t>
            </a:r>
          </a:p>
        </p:txBody>
      </p:sp>
      <p:pic>
        <p:nvPicPr>
          <p:cNvPr id="6" name="Versie22.png" descr="Versie2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907704" y="2204864"/>
            <a:ext cx="3671763" cy="3733002"/>
          </a:xfrm>
          <a:prstGeom prst="rect">
            <a:avLst/>
          </a:prstGeom>
          <a:noFill/>
          <a:ln w="12700">
            <a:noFill/>
            <a:miter lim="4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23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245302"/>
            <a:ext cx="7704137" cy="1143000"/>
          </a:xfrm>
        </p:spPr>
        <p:txBody>
          <a:bodyPr/>
          <a:lstStyle/>
          <a:p>
            <a:r>
              <a:rPr lang="nl-NL" dirty="0" smtClean="0"/>
              <a:t>Recent uit het nieuws!</a:t>
            </a:r>
            <a:endParaRPr lang="nl-NL" dirty="0"/>
          </a:p>
        </p:txBody>
      </p:sp>
      <p:sp>
        <p:nvSpPr>
          <p:cNvPr id="3" name="Tijdelijke aanduiding voor inhoud 2"/>
          <p:cNvSpPr>
            <a:spLocks noGrp="1"/>
          </p:cNvSpPr>
          <p:nvPr>
            <p:ph idx="1"/>
          </p:nvPr>
        </p:nvSpPr>
        <p:spPr>
          <a:xfrm>
            <a:off x="670769" y="1259679"/>
            <a:ext cx="7704138" cy="3600450"/>
          </a:xfrm>
        </p:spPr>
        <p:txBody>
          <a:bodyPr/>
          <a:lstStyle/>
          <a:p>
            <a:r>
              <a:rPr lang="nl-NL" dirty="0" smtClean="0"/>
              <a:t>Woensdag 22 mei 2019 Westerwijtwerd </a:t>
            </a:r>
          </a:p>
          <a:p>
            <a:r>
              <a:rPr lang="nl-NL" dirty="0" smtClean="0"/>
              <a:t>aardbeving van 3.4 magnitude</a:t>
            </a:r>
          </a:p>
          <a:p>
            <a:endParaRPr lang="nl-NL" dirty="0" smtClean="0"/>
          </a:p>
          <a:p>
            <a:r>
              <a:rPr lang="nl-NL" dirty="0" smtClean="0"/>
              <a:t>Zondag 9 juni 2019 Garrelsweer</a:t>
            </a:r>
          </a:p>
          <a:p>
            <a:r>
              <a:rPr lang="nl-NL" dirty="0"/>
              <a:t>a</a:t>
            </a:r>
            <a:r>
              <a:rPr lang="nl-NL" dirty="0" smtClean="0"/>
              <a:t>ardbeving van 2.5 magnitude</a:t>
            </a:r>
          </a:p>
          <a:p>
            <a:endParaRPr lang="nl-NL" dirty="0" smtClean="0"/>
          </a:p>
          <a:p>
            <a:r>
              <a:rPr lang="nl-NL" dirty="0" smtClean="0"/>
              <a:t>Woensdag 13 juni Appingedam</a:t>
            </a:r>
          </a:p>
          <a:p>
            <a:r>
              <a:rPr lang="nl-NL" dirty="0"/>
              <a:t>a</a:t>
            </a:r>
            <a:r>
              <a:rPr lang="nl-NL" dirty="0" smtClean="0"/>
              <a:t>ardbeving van 1,9 magnitude</a:t>
            </a:r>
            <a:endParaRPr lang="nl-NL" dirty="0"/>
          </a:p>
        </p:txBody>
      </p:sp>
      <p:pic>
        <p:nvPicPr>
          <p:cNvPr id="4" name="Tijdelijke aanduiding voor inhoud 3"/>
          <p:cNvPicPr>
            <a:picLocks noChangeAspect="1"/>
          </p:cNvPicPr>
          <p:nvPr/>
        </p:nvPicPr>
        <p:blipFill>
          <a:blip r:embed="rId2"/>
          <a:stretch>
            <a:fillRect/>
          </a:stretch>
        </p:blipFill>
        <p:spPr bwMode="auto">
          <a:xfrm>
            <a:off x="5508104" y="1012890"/>
            <a:ext cx="3112846" cy="155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stretch>
            <a:fillRect/>
          </a:stretch>
        </p:blipFill>
        <p:spPr>
          <a:xfrm>
            <a:off x="5148064" y="3110816"/>
            <a:ext cx="3112846" cy="1749313"/>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4960106"/>
            <a:ext cx="2734056" cy="1828800"/>
          </a:xfrm>
          <a:prstGeom prst="rect">
            <a:avLst/>
          </a:prstGeom>
        </p:spPr>
      </p:pic>
    </p:spTree>
    <p:extLst>
      <p:ext uri="{BB962C8B-B14F-4D97-AF65-F5344CB8AC3E}">
        <p14:creationId xmlns:p14="http://schemas.microsoft.com/office/powerpoint/2010/main" val="4019586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doet het met bewoners???</a:t>
            </a:r>
            <a:endParaRPr lang="nl-NL" dirty="0"/>
          </a:p>
        </p:txBody>
      </p:sp>
      <p:sp>
        <p:nvSpPr>
          <p:cNvPr id="3" name="Tijdelijke aanduiding voor inhoud 2"/>
          <p:cNvSpPr>
            <a:spLocks noGrp="1"/>
          </p:cNvSpPr>
          <p:nvPr>
            <p:ph idx="1"/>
          </p:nvPr>
        </p:nvSpPr>
        <p:spPr/>
        <p:txBody>
          <a:bodyPr/>
          <a:lstStyle/>
          <a:p>
            <a:pPr marL="342900" indent="-342900">
              <a:buFont typeface="Arial" panose="020B0604020202020204" pitchFamily="34" charset="0"/>
              <a:buChar char="•"/>
            </a:pPr>
            <a:r>
              <a:rPr lang="nl-NL" dirty="0"/>
              <a:t>In opdracht van de Nationaal Coördinator Groningen onderzoekt de Rijksuniversiteit Groningen onder de naam Gronings Perspectief </a:t>
            </a:r>
            <a:r>
              <a:rPr lang="nl-NL" dirty="0" smtClean="0"/>
              <a:t>sinds </a:t>
            </a:r>
            <a:r>
              <a:rPr lang="nl-NL" dirty="0"/>
              <a:t>2016 de veiligheidsbeleving, de gezondheid en het toekomstperspectief van </a:t>
            </a:r>
            <a:r>
              <a:rPr lang="nl-NL" dirty="0" smtClean="0"/>
              <a:t>Groningers</a:t>
            </a:r>
          </a:p>
          <a:p>
            <a:pPr marL="342900" indent="-342900">
              <a:buFont typeface="Arial" panose="020B0604020202020204" pitchFamily="34" charset="0"/>
              <a:buChar char="•"/>
            </a:pPr>
            <a:r>
              <a:rPr lang="nl-NL" dirty="0" smtClean="0"/>
              <a:t>Professor Ton </a:t>
            </a:r>
            <a:r>
              <a:rPr lang="nl-NL" dirty="0" err="1" smtClean="0"/>
              <a:t>Postmes</a:t>
            </a:r>
            <a:r>
              <a:rPr lang="nl-NL" dirty="0" smtClean="0"/>
              <a:t> doet dit onderzoek met een team wetenschappers. De volgende dia’s komen uit zijn onderzoek.</a:t>
            </a:r>
          </a:p>
          <a:p>
            <a:pPr marL="342900" indent="-342900">
              <a:buFont typeface="Arial" panose="020B0604020202020204" pitchFamily="34" charset="0"/>
              <a:buChar char="•"/>
            </a:pPr>
            <a:endParaRPr lang="nl-NL" dirty="0" smtClean="0"/>
          </a:p>
          <a:p>
            <a:endParaRPr lang="nl-NL" dirty="0"/>
          </a:p>
        </p:txBody>
      </p:sp>
    </p:spTree>
    <p:extLst>
      <p:ext uri="{BB962C8B-B14F-4D97-AF65-F5344CB8AC3E}">
        <p14:creationId xmlns:p14="http://schemas.microsoft.com/office/powerpoint/2010/main" val="2827712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692696"/>
            <a:ext cx="8265474" cy="4968552"/>
          </a:xfrm>
          <a:prstGeom prst="rect">
            <a:avLst/>
          </a:prstGeom>
        </p:spPr>
      </p:pic>
    </p:spTree>
    <p:extLst>
      <p:ext uri="{BB962C8B-B14F-4D97-AF65-F5344CB8AC3E}">
        <p14:creationId xmlns:p14="http://schemas.microsoft.com/office/powerpoint/2010/main" val="309950555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Rounded MT Bold"/>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Impuls_leeg" id="{B234A80B-409B-41DD-A58C-324EC2916BC2}" vid="{A263AB31-095A-41D5-8B84-F113B2F9EBD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A48F44DC4FA74280D9B09FA1F19ACC" ma:contentTypeVersion="0" ma:contentTypeDescription="Een nieuw document maken." ma:contentTypeScope="" ma:versionID="1a71e75d45f9acbb6abb486645963b5b">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7D651E-DDB8-4822-984E-E0AB43A2124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16E5A6A-CEC8-40D5-ADA5-CD3C841E3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A3F1ECB-0B2D-41C0-93E6-5510715DF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Powerpoint_Sedna_leeg (002)</Template>
  <TotalTime>487</TotalTime>
  <Words>491</Words>
  <Application>Microsoft Office PowerPoint</Application>
  <PresentationFormat>Diavoorstelling (4:3)</PresentationFormat>
  <Paragraphs>55</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Arial Rounded MT Bold</vt:lpstr>
      <vt:lpstr>Barmeno</vt:lpstr>
      <vt:lpstr>Calibri</vt:lpstr>
      <vt:lpstr>Helvetica Light</vt:lpstr>
      <vt:lpstr>Standaardontwerp</vt:lpstr>
      <vt:lpstr>Mensenwerk Hogeland &amp; de impact van aardbevingen</vt:lpstr>
      <vt:lpstr>Wat is de oorzaak van de aardbevingen? </vt:lpstr>
      <vt:lpstr>Waar komen aardbevingen voor? </vt:lpstr>
      <vt:lpstr>                        Groninger gasveld</vt:lpstr>
      <vt:lpstr>Hoe vaak komen bevingen voor?</vt:lpstr>
      <vt:lpstr>Hoe ver zijn aardebevingen voelbaar?</vt:lpstr>
      <vt:lpstr>Recent uit het nieuws!</vt:lpstr>
      <vt:lpstr>Wat doet het met bewoners???</vt:lpstr>
      <vt:lpstr>PowerPoint-presentatie</vt:lpstr>
      <vt:lpstr>PowerPoint-presentatie</vt:lpstr>
      <vt:lpstr>PowerPoint-presentatie</vt:lpstr>
      <vt:lpstr>Omvang probleem</vt:lpstr>
      <vt:lpstr>PowerPoint-presentatie</vt:lpstr>
      <vt:lpstr>Wat gaat Mensenwerk met wie doen?</vt:lpstr>
      <vt:lpstr>Aanpak en doelen</vt:lpstr>
      <vt:lpstr>Vragen?</vt:lpstr>
    </vt:vector>
  </TitlesOfParts>
  <Company>ASP ITWorxx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Susanne van der Weerd</dc:creator>
  <cp:lastModifiedBy>Marcel van Leeuwen</cp:lastModifiedBy>
  <cp:revision>51</cp:revision>
  <dcterms:created xsi:type="dcterms:W3CDTF">2017-10-31T14:59:03Z</dcterms:created>
  <dcterms:modified xsi:type="dcterms:W3CDTF">2019-06-18T20:02:11Z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OpportunityDesc">
    <vt:lpwstr>
    </vt:lpwstr>
  </property>
  <property fmtid="{D5CDD505-2E9C-101B-9397-08002B2CF9AE}" pid="3" name="eSynDocOpportunityID">
    <vt:lpwstr>
    </vt:lpwstr>
  </property>
  <property fmtid="{D5CDD505-2E9C-101B-9397-08002B2CF9AE}" pid="4" name="eSynDocAttachmentID">
    <vt:lpwstr>{5554c6d1-928d-4c55-aa22-1212ebc1ead4}</vt:lpwstr>
  </property>
  <property fmtid="{D5CDD505-2E9C-101B-9397-08002B2CF9AE}" pid="5" name="eSynDocContactDesc">
    <vt:lpwstr>
    </vt:lpwstr>
  </property>
  <property fmtid="{D5CDD505-2E9C-101B-9397-08002B2CF9AE}" pid="6" name="eSynDocAccountDesc">
    <vt:lpwstr>Tintranet</vt:lpwstr>
  </property>
  <property fmtid="{D5CDD505-2E9C-101B-9397-08002B2CF9AE}" pid="7" name="eSynDocProjectDesc">
    <vt:lpwstr>
    </vt:lpwstr>
  </property>
  <property fmtid="{D5CDD505-2E9C-101B-9397-08002B2CF9AE}" pid="8" name="eSynDocTransactionDesc">
    <vt:lpwstr>
    </vt:lpwstr>
  </property>
  <property fmtid="{D5CDD505-2E9C-101B-9397-08002B2CF9AE}" pid="9" name="eSynDocSerialDesc">
    <vt:lpwstr>
    </vt:lpwstr>
  </property>
  <property fmtid="{D5CDD505-2E9C-101B-9397-08002B2CF9AE}" pid="10" name="eSynDocItemDesc">
    <vt:lpwstr>
    </vt:lpwstr>
  </property>
  <property fmtid="{D5CDD505-2E9C-101B-9397-08002B2CF9AE}" pid="11" name="eSynDocResourceDesc">
    <vt:lpwstr>
    </vt:lpwstr>
  </property>
  <property fmtid="{D5CDD505-2E9C-101B-9397-08002B2CF9AE}" pid="12" name="eSynTransactionEntryKey">
    <vt:lpwstr>
    </vt:lpwstr>
  </property>
  <property fmtid="{D5CDD505-2E9C-101B-9397-08002B2CF9AE}" pid="13" name="eSynDocVersionStartDate">
    <vt:lpwstr>
    </vt:lpwstr>
  </property>
  <property fmtid="{D5CDD505-2E9C-101B-9397-08002B2CF9AE}" pid="14" name="eSynDocVersion">
    <vt:lpwstr>
    </vt:lpwstr>
  </property>
  <property fmtid="{D5CDD505-2E9C-101B-9397-08002B2CF9AE}" pid="15" name="eSynDocAttachFileName">
    <vt:lpwstr>PowerPoint Mensenwerk Hogeland.pptx</vt:lpwstr>
  </property>
  <property fmtid="{D5CDD505-2E9C-101B-9397-08002B2CF9AE}" pid="16" name="eSynDocSummary">
    <vt:lpwstr>Powerpoint Mensenwerk Hogeland</vt:lpwstr>
  </property>
  <property fmtid="{D5CDD505-2E9C-101B-9397-08002B2CF9AE}" pid="17" name="eSynDocPublish">
    <vt:lpwstr>1</vt:lpwstr>
  </property>
  <property fmtid="{D5CDD505-2E9C-101B-9397-08002B2CF9AE}" pid="18" name="eSynDocTypeID">
    <vt:lpwstr>208</vt:lpwstr>
  </property>
  <property fmtid="{D5CDD505-2E9C-101B-9397-08002B2CF9AE}" pid="19" name="eSynDocSerialNumber">
    <vt:lpwstr>
    </vt:lpwstr>
  </property>
  <property fmtid="{D5CDD505-2E9C-101B-9397-08002B2CF9AE}" pid="20" name="eSynDocSubject">
    <vt:lpwstr>Powerpoint Mensenwerk Hogeland</vt:lpwstr>
  </property>
  <property fmtid="{D5CDD505-2E9C-101B-9397-08002B2CF9AE}" pid="21" name="eSynDocItem">
    <vt:lpwstr>
    </vt:lpwstr>
  </property>
  <property fmtid="{D5CDD505-2E9C-101B-9397-08002B2CF9AE}" pid="22" name="eSynDocAcctContact">
    <vt:lpwstr>
    </vt:lpwstr>
  </property>
  <property fmtid="{D5CDD505-2E9C-101B-9397-08002B2CF9AE}" pid="23" name="eSynDocContactID">
    <vt:lpwstr>
    </vt:lpwstr>
  </property>
  <property fmtid="{D5CDD505-2E9C-101B-9397-08002B2CF9AE}" pid="24" name="eSynDocAccount">
    <vt:lpwstr>900000</vt:lpwstr>
  </property>
  <property fmtid="{D5CDD505-2E9C-101B-9397-08002B2CF9AE}" pid="25" name="eSynDocResource">
    <vt:lpwstr>
    </vt:lpwstr>
  </property>
  <property fmtid="{D5CDD505-2E9C-101B-9397-08002B2CF9AE}" pid="26" name="eSynDocProjectNr">
    <vt:lpwstr>
    </vt:lpwstr>
  </property>
  <property fmtid="{D5CDD505-2E9C-101B-9397-08002B2CF9AE}" pid="27" name="eSynDocSecurity">
    <vt:lpwstr>10</vt:lpwstr>
  </property>
  <property fmtid="{D5CDD505-2E9C-101B-9397-08002B2CF9AE}" pid="28" name="eSynDocAssortment">
    <vt:lpwstr>
    </vt:lpwstr>
  </property>
  <property fmtid="{D5CDD505-2E9C-101B-9397-08002B2CF9AE}" pid="29" name="eSynDocLanguageCode">
    <vt:lpwstr>
    </vt:lpwstr>
  </property>
  <property fmtid="{D5CDD505-2E9C-101B-9397-08002B2CF9AE}" pid="30" name="eSynDocDivisionDesc">
    <vt:lpwstr>
    </vt:lpwstr>
  </property>
  <property fmtid="{D5CDD505-2E9C-101B-9397-08002B2CF9AE}" pid="31" name="eSynDocDivision">
    <vt:lpwstr>
    </vt:lpwstr>
  </property>
  <property fmtid="{D5CDD505-2E9C-101B-9397-08002B2CF9AE}" pid="32" name="eSynDocParentDocument">
    <vt:lpwstr>
    </vt:lpwstr>
  </property>
  <property fmtid="{D5CDD505-2E9C-101B-9397-08002B2CF9AE}" pid="33" name="eSynDocSubCategory">
    <vt:lpwstr>
    </vt:lpwstr>
  </property>
  <property fmtid="{D5CDD505-2E9C-101B-9397-08002B2CF9AE}" pid="34" name="eSynDocCategoryID">
    <vt:lpwstr>
    </vt:lpwstr>
  </property>
  <property fmtid="{D5CDD505-2E9C-101B-9397-08002B2CF9AE}" pid="35" name="eSynDocGroupDesc">
    <vt:lpwstr>Documenten uit back-office</vt:lpwstr>
  </property>
  <property fmtid="{D5CDD505-2E9C-101B-9397-08002B2CF9AE}" pid="36" name="eSynDocGroupID">
    <vt:lpwstr>0</vt:lpwstr>
  </property>
  <property fmtid="{D5CDD505-2E9C-101B-9397-08002B2CF9AE}" pid="37" name="eSynDocHID">
    <vt:lpwstr>123411</vt:lpwstr>
  </property>
  <property fmtid="{D5CDD505-2E9C-101B-9397-08002B2CF9AE}" pid="38" name="eSynCleanUp11/12/2018 10:58:01">
    <vt:i4>1</vt:i4>
  </property>
  <property fmtid="{D5CDD505-2E9C-101B-9397-08002B2CF9AE}" pid="39" name="ContentTypeId">
    <vt:lpwstr>0x0101007EA48F44DC4FA74280D9B09FA1F19ACC</vt:lpwstr>
  </property>
</Properties>
</file>