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4" r:id="rId3"/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E99F-B043-4BC1-8A85-739C273752FD}" type="datetimeFigureOut">
              <a:rPr lang="nl-NL" smtClean="0"/>
              <a:pPr/>
              <a:t>24-6-2013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FED9-88F8-4040-8DDD-77966CA57F4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E99F-B043-4BC1-8A85-739C273752FD}" type="datetimeFigureOut">
              <a:rPr lang="nl-NL" smtClean="0"/>
              <a:pPr/>
              <a:t>24-6-2013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FED9-88F8-4040-8DDD-77966CA57F4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E99F-B043-4BC1-8A85-739C273752FD}" type="datetimeFigureOut">
              <a:rPr lang="nl-NL" smtClean="0"/>
              <a:pPr/>
              <a:t>24-6-2013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FED9-88F8-4040-8DDD-77966CA57F4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E99F-B043-4BC1-8A85-739C273752FD}" type="datetimeFigureOut">
              <a:rPr lang="nl-NL" smtClean="0"/>
              <a:pPr/>
              <a:t>24-6-2013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FED9-88F8-4040-8DDD-77966CA57F4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E99F-B043-4BC1-8A85-739C273752FD}" type="datetimeFigureOut">
              <a:rPr lang="nl-NL" smtClean="0"/>
              <a:pPr/>
              <a:t>24-6-2013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FED9-88F8-4040-8DDD-77966CA57F4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E99F-B043-4BC1-8A85-739C273752FD}" type="datetimeFigureOut">
              <a:rPr lang="nl-NL" smtClean="0"/>
              <a:pPr/>
              <a:t>24-6-2013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FED9-88F8-4040-8DDD-77966CA57F4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E99F-B043-4BC1-8A85-739C273752FD}" type="datetimeFigureOut">
              <a:rPr lang="nl-NL" smtClean="0"/>
              <a:pPr/>
              <a:t>24-6-2013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FED9-88F8-4040-8DDD-77966CA57F4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E99F-B043-4BC1-8A85-739C273752FD}" type="datetimeFigureOut">
              <a:rPr lang="nl-NL" smtClean="0"/>
              <a:pPr/>
              <a:t>24-6-2013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FED9-88F8-4040-8DDD-77966CA57F4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E99F-B043-4BC1-8A85-739C273752FD}" type="datetimeFigureOut">
              <a:rPr lang="nl-NL" smtClean="0"/>
              <a:pPr/>
              <a:t>24-6-2013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FED9-88F8-4040-8DDD-77966CA57F4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E99F-B043-4BC1-8A85-739C273752FD}" type="datetimeFigureOut">
              <a:rPr lang="nl-NL" smtClean="0"/>
              <a:pPr/>
              <a:t>24-6-2013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FED9-88F8-4040-8DDD-77966CA57F4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E99F-B043-4BC1-8A85-739C273752FD}" type="datetimeFigureOut">
              <a:rPr lang="nl-NL" smtClean="0"/>
              <a:pPr/>
              <a:t>24-6-2013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FED9-88F8-4040-8DDD-77966CA57F4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AE99F-B043-4BC1-8A85-739C273752FD}" type="datetimeFigureOut">
              <a:rPr lang="nl-NL" smtClean="0"/>
              <a:pPr/>
              <a:t>24-6-2013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2FED9-88F8-4040-8DDD-77966CA57F4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 descr="IMG_9093 kle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795" y="908720"/>
            <a:ext cx="7876085" cy="5256584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403648" y="2852936"/>
            <a:ext cx="6768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400" b="1" dirty="0" smtClean="0">
                <a:solidFill>
                  <a:schemeClr val="bg1"/>
                </a:solidFill>
              </a:rPr>
              <a:t>De kracht van Oost</a:t>
            </a:r>
            <a:endParaRPr lang="nl-NL" sz="5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322" y="332656"/>
            <a:ext cx="8494296" cy="108012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4511675" y="6211888"/>
            <a:ext cx="4632325" cy="6508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36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Verdana" pitchFamily="34" charset="0"/>
                <a:cs typeface="Arial" pitchFamily="34" charset="0"/>
              </a:rPr>
              <a:t>de kracht van Oost</a:t>
            </a: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1835696" y="548680"/>
            <a:ext cx="5424413" cy="6508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4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Verdana" pitchFamily="34" charset="0"/>
                <a:cs typeface="Arial" pitchFamily="34" charset="0"/>
              </a:rPr>
              <a:t>de kracht van Oost</a:t>
            </a:r>
            <a:endParaRPr kumimoji="0" lang="nl-NL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11560" y="1916832"/>
            <a:ext cx="82089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NL" sz="4000" dirty="0" smtClean="0"/>
              <a:t>Aanleiding</a:t>
            </a:r>
          </a:p>
          <a:p>
            <a:pPr>
              <a:buFont typeface="Arial" pitchFamily="34" charset="0"/>
              <a:buChar char="•"/>
            </a:pPr>
            <a:r>
              <a:rPr lang="nl-NL" sz="4000" dirty="0" smtClean="0"/>
              <a:t>Samenwerkingspartners</a:t>
            </a:r>
          </a:p>
          <a:p>
            <a:pPr>
              <a:buFont typeface="Arial" pitchFamily="34" charset="0"/>
              <a:buChar char="•"/>
            </a:pPr>
            <a:r>
              <a:rPr lang="nl-NL" sz="4000" dirty="0" smtClean="0"/>
              <a:t>Vormgeving project</a:t>
            </a:r>
          </a:p>
          <a:p>
            <a:endParaRPr lang="nl-NL" sz="4000" dirty="0" smtClean="0"/>
          </a:p>
        </p:txBody>
      </p:sp>
      <p:sp>
        <p:nvSpPr>
          <p:cNvPr id="6" name="Tekstvak 5"/>
          <p:cNvSpPr txBox="1"/>
          <p:nvPr/>
        </p:nvSpPr>
        <p:spPr>
          <a:xfrm>
            <a:off x="683568" y="5805264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nl-NL" sz="1000" i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De Kracht van Oost is een project waarin Divers, </a:t>
            </a:r>
            <a:r>
              <a:rPr lang="nl-NL" sz="1000" i="1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Juvans</a:t>
            </a:r>
            <a:r>
              <a:rPr lang="nl-NL" sz="1000" i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, Cello, de Van </a:t>
            </a:r>
            <a:r>
              <a:rPr lang="nl-NL" sz="1000" i="1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Neynselgroep</a:t>
            </a:r>
            <a:r>
              <a:rPr lang="nl-NL" sz="1000" i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, de Reinier van </a:t>
            </a:r>
            <a:r>
              <a:rPr lang="nl-NL" sz="1000" i="1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Arkelgroep</a:t>
            </a:r>
            <a:r>
              <a:rPr lang="nl-NL" sz="1000" i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en </a:t>
            </a:r>
            <a:r>
              <a:rPr lang="nl-NL" sz="1000" i="1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BrabantWonen</a:t>
            </a:r>
            <a:r>
              <a:rPr lang="nl-NL" sz="1000" i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samen met bewoners uit de wijken </a:t>
            </a:r>
            <a:r>
              <a:rPr lang="nl-NL" sz="1000" i="1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Aa-wijk</a:t>
            </a:r>
            <a:r>
              <a:rPr lang="nl-NL" sz="1000" i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Zuid, </a:t>
            </a:r>
            <a:r>
              <a:rPr lang="nl-NL" sz="1000" i="1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Aa-wijk</a:t>
            </a:r>
            <a:r>
              <a:rPr lang="nl-NL" sz="1000" i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Noord en de </a:t>
            </a:r>
            <a:r>
              <a:rPr lang="nl-NL" sz="1000" i="1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Graafsebuurt</a:t>
            </a:r>
            <a:r>
              <a:rPr lang="nl-NL" sz="1000" i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Zuid werken aan de toekomst van maatschappelijke ondersteuning: door lokale samenwerking zorgen dat iedereen mee kan doen in de wijk. </a:t>
            </a:r>
            <a:endParaRPr lang="nl-NL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151656"/>
            <a:ext cx="3206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322" y="332656"/>
            <a:ext cx="8494296" cy="108012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4511675" y="6211888"/>
            <a:ext cx="4632325" cy="6508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36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Verdana" pitchFamily="34" charset="0"/>
                <a:cs typeface="Arial" pitchFamily="34" charset="0"/>
              </a:rPr>
              <a:t>de kracht van Oost</a:t>
            </a: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1835696" y="548680"/>
            <a:ext cx="5424413" cy="6508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4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Verdana" pitchFamily="34" charset="0"/>
                <a:cs typeface="Arial" pitchFamily="34" charset="0"/>
              </a:rPr>
              <a:t>de kracht van Oost</a:t>
            </a:r>
            <a:endParaRPr kumimoji="0" lang="nl-NL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11560" y="1916832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/>
              <a:t>2 deelprojecten</a:t>
            </a:r>
            <a:r>
              <a:rPr lang="nl-NL" sz="4000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nl-NL" sz="4000" dirty="0" smtClean="0"/>
              <a:t>Inspiratiekringen</a:t>
            </a:r>
          </a:p>
          <a:p>
            <a:pPr>
              <a:buFont typeface="Arial" pitchFamily="34" charset="0"/>
              <a:buChar char="•"/>
            </a:pPr>
            <a:r>
              <a:rPr lang="nl-NL" sz="4000" dirty="0" smtClean="0"/>
              <a:t>Dagbesteding in de buurt</a:t>
            </a:r>
            <a:endParaRPr lang="nl-NL" sz="4000" dirty="0"/>
          </a:p>
        </p:txBody>
      </p:sp>
      <p:sp>
        <p:nvSpPr>
          <p:cNvPr id="9" name="Tekstvak 8"/>
          <p:cNvSpPr txBox="1"/>
          <p:nvPr/>
        </p:nvSpPr>
        <p:spPr>
          <a:xfrm>
            <a:off x="683568" y="5805264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nl-NL" sz="1000" i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De Kracht van Oost is een project waarin Divers, </a:t>
            </a:r>
            <a:r>
              <a:rPr lang="nl-NL" sz="1000" i="1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Juvans</a:t>
            </a:r>
            <a:r>
              <a:rPr lang="nl-NL" sz="1000" i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, Cello, de Van </a:t>
            </a:r>
            <a:r>
              <a:rPr lang="nl-NL" sz="1000" i="1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Neynselgroep</a:t>
            </a:r>
            <a:r>
              <a:rPr lang="nl-NL" sz="1000" i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, de Reinier van </a:t>
            </a:r>
            <a:r>
              <a:rPr lang="nl-NL" sz="1000" i="1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Arkelgroep</a:t>
            </a:r>
            <a:r>
              <a:rPr lang="nl-NL" sz="1000" i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en </a:t>
            </a:r>
            <a:r>
              <a:rPr lang="nl-NL" sz="1000" i="1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BrabantWonen</a:t>
            </a:r>
            <a:r>
              <a:rPr lang="nl-NL" sz="1000" i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samen met bewoners uit de wijken </a:t>
            </a:r>
            <a:r>
              <a:rPr lang="nl-NL" sz="1000" i="1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Aa-wijk</a:t>
            </a:r>
            <a:r>
              <a:rPr lang="nl-NL" sz="1000" i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Zuid, </a:t>
            </a:r>
            <a:r>
              <a:rPr lang="nl-NL" sz="1000" i="1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Aa-wijk</a:t>
            </a:r>
            <a:r>
              <a:rPr lang="nl-NL" sz="1000" i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Noord en de </a:t>
            </a:r>
            <a:r>
              <a:rPr lang="nl-NL" sz="1000" i="1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Graafsebuurt</a:t>
            </a:r>
            <a:r>
              <a:rPr lang="nl-NL" sz="1000" i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Zuid werken aan de toekomst van maatschappelijke ondersteuning: door lokale samenwerking zorgen dat iedereen mee kan doen in de wijk. </a:t>
            </a:r>
            <a:endParaRPr lang="nl-NL" sz="1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322" y="332656"/>
            <a:ext cx="8494296" cy="108012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4511675" y="6211888"/>
            <a:ext cx="4632325" cy="6508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36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Verdana" pitchFamily="34" charset="0"/>
                <a:cs typeface="Arial" pitchFamily="34" charset="0"/>
              </a:rPr>
              <a:t>de kracht van Oost</a:t>
            </a: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1835696" y="548680"/>
            <a:ext cx="5424413" cy="6508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4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Verdana" pitchFamily="34" charset="0"/>
                <a:cs typeface="Arial" pitchFamily="34" charset="0"/>
              </a:rPr>
              <a:t>de kracht van Oost</a:t>
            </a:r>
            <a:endParaRPr kumimoji="0" lang="nl-NL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11560" y="1916832"/>
            <a:ext cx="82089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/>
              <a:t>Inspiratiekringen</a:t>
            </a:r>
          </a:p>
          <a:p>
            <a:pPr>
              <a:buFont typeface="Arial" pitchFamily="34" charset="0"/>
              <a:buChar char="•"/>
            </a:pPr>
            <a:r>
              <a:rPr lang="nl-NL" sz="4000" dirty="0" smtClean="0"/>
              <a:t>3 buurten</a:t>
            </a:r>
          </a:p>
          <a:p>
            <a:pPr>
              <a:buFont typeface="Arial" pitchFamily="34" charset="0"/>
              <a:buChar char="•"/>
            </a:pPr>
            <a:r>
              <a:rPr lang="nl-NL" sz="4000" dirty="0" smtClean="0"/>
              <a:t>15-20 deelnemers per groep</a:t>
            </a:r>
          </a:p>
          <a:p>
            <a:pPr>
              <a:buFont typeface="Arial" pitchFamily="34" charset="0"/>
              <a:buChar char="•"/>
            </a:pPr>
            <a:r>
              <a:rPr lang="nl-NL" sz="4000" dirty="0" smtClean="0"/>
              <a:t>Diversiteit gegarandeerd</a:t>
            </a:r>
          </a:p>
          <a:p>
            <a:pPr>
              <a:buFont typeface="Arial" pitchFamily="34" charset="0"/>
              <a:buChar char="•"/>
            </a:pPr>
            <a:r>
              <a:rPr lang="nl-NL" sz="4000" dirty="0" smtClean="0"/>
              <a:t>3 bijeenkomsten</a:t>
            </a:r>
          </a:p>
          <a:p>
            <a:pPr>
              <a:buFont typeface="Arial" pitchFamily="34" charset="0"/>
              <a:buChar char="•"/>
            </a:pPr>
            <a:r>
              <a:rPr lang="nl-NL" sz="4000" dirty="0" smtClean="0"/>
              <a:t>slotmanifestatie</a:t>
            </a:r>
          </a:p>
          <a:p>
            <a:endParaRPr lang="nl-NL" sz="4000" dirty="0"/>
          </a:p>
        </p:txBody>
      </p:sp>
      <p:sp>
        <p:nvSpPr>
          <p:cNvPr id="6" name="Tekstvak 5"/>
          <p:cNvSpPr txBox="1"/>
          <p:nvPr/>
        </p:nvSpPr>
        <p:spPr>
          <a:xfrm>
            <a:off x="683568" y="5805264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nl-NL" sz="1000" i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De Kracht van Oost is een project waarin Divers, </a:t>
            </a:r>
            <a:r>
              <a:rPr lang="nl-NL" sz="1000" i="1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Juvans</a:t>
            </a:r>
            <a:r>
              <a:rPr lang="nl-NL" sz="1000" i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, Cello, de Van </a:t>
            </a:r>
            <a:r>
              <a:rPr lang="nl-NL" sz="1000" i="1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Neynselgroep</a:t>
            </a:r>
            <a:r>
              <a:rPr lang="nl-NL" sz="1000" i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, de Reinier van </a:t>
            </a:r>
            <a:r>
              <a:rPr lang="nl-NL" sz="1000" i="1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Arkelgroep</a:t>
            </a:r>
            <a:r>
              <a:rPr lang="nl-NL" sz="1000" i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en </a:t>
            </a:r>
            <a:r>
              <a:rPr lang="nl-NL" sz="1000" i="1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BrabantWonen</a:t>
            </a:r>
            <a:r>
              <a:rPr lang="nl-NL" sz="1000" i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samen met bewoners uit de wijken </a:t>
            </a:r>
            <a:r>
              <a:rPr lang="nl-NL" sz="1000" i="1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Aa-wijk</a:t>
            </a:r>
            <a:r>
              <a:rPr lang="nl-NL" sz="1000" i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Zuid, </a:t>
            </a:r>
            <a:r>
              <a:rPr lang="nl-NL" sz="1000" i="1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Aa-wijk</a:t>
            </a:r>
            <a:r>
              <a:rPr lang="nl-NL" sz="1000" i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Noord en de </a:t>
            </a:r>
            <a:r>
              <a:rPr lang="nl-NL" sz="1000" i="1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Graafsebuurt</a:t>
            </a:r>
            <a:r>
              <a:rPr lang="nl-NL" sz="1000" i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Zuid werken aan de toekomst van maatschappelijke ondersteuning: door lokale samenwerking zorgen dat iedereen mee kan doen in de wijk. </a:t>
            </a:r>
            <a:endParaRPr lang="nl-NL" sz="1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322" y="332656"/>
            <a:ext cx="8494296" cy="108012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4511675" y="6211888"/>
            <a:ext cx="4632325" cy="6508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36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Verdana" pitchFamily="34" charset="0"/>
                <a:cs typeface="Arial" pitchFamily="34" charset="0"/>
              </a:rPr>
              <a:t>de kracht van Oost</a:t>
            </a: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1835696" y="548680"/>
            <a:ext cx="5424413" cy="6508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4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Verdana" pitchFamily="34" charset="0"/>
                <a:cs typeface="Arial" pitchFamily="34" charset="0"/>
              </a:rPr>
              <a:t>de kracht van Oost</a:t>
            </a:r>
            <a:endParaRPr kumimoji="0" lang="nl-NL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11560" y="1916832"/>
            <a:ext cx="82089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/>
              <a:t>Werving deelnemers door</a:t>
            </a:r>
            <a:r>
              <a:rPr lang="nl-NL" sz="4000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nl-NL" sz="4000" dirty="0" smtClean="0"/>
              <a:t>Er op af</a:t>
            </a:r>
          </a:p>
          <a:p>
            <a:pPr>
              <a:buFont typeface="Arial" pitchFamily="34" charset="0"/>
              <a:buChar char="•"/>
            </a:pPr>
            <a:r>
              <a:rPr lang="nl-NL" sz="4000" dirty="0" smtClean="0"/>
              <a:t>Zwaan kleef aan</a:t>
            </a:r>
          </a:p>
          <a:p>
            <a:pPr>
              <a:buFont typeface="Arial" pitchFamily="34" charset="0"/>
              <a:buChar char="•"/>
            </a:pPr>
            <a:r>
              <a:rPr lang="nl-NL" sz="4000" dirty="0" smtClean="0"/>
              <a:t>Werving samenwerkingspartners</a:t>
            </a:r>
          </a:p>
          <a:p>
            <a:pPr>
              <a:buFont typeface="Arial" pitchFamily="34" charset="0"/>
              <a:buChar char="•"/>
            </a:pPr>
            <a:endParaRPr lang="nl-NL" sz="4000" dirty="0"/>
          </a:p>
        </p:txBody>
      </p:sp>
      <p:sp>
        <p:nvSpPr>
          <p:cNvPr id="6" name="Tekstvak 5"/>
          <p:cNvSpPr txBox="1"/>
          <p:nvPr/>
        </p:nvSpPr>
        <p:spPr>
          <a:xfrm>
            <a:off x="683568" y="5805264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nl-NL" sz="1000" i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De Kracht van Oost is een project waarin Divers, </a:t>
            </a:r>
            <a:r>
              <a:rPr lang="nl-NL" sz="1000" i="1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Juvans</a:t>
            </a:r>
            <a:r>
              <a:rPr lang="nl-NL" sz="1000" i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, Cello, de Van </a:t>
            </a:r>
            <a:r>
              <a:rPr lang="nl-NL" sz="1000" i="1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Neynselgroep</a:t>
            </a:r>
            <a:r>
              <a:rPr lang="nl-NL" sz="1000" i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, de Reinier van </a:t>
            </a:r>
            <a:r>
              <a:rPr lang="nl-NL" sz="1000" i="1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Arkelgroep</a:t>
            </a:r>
            <a:r>
              <a:rPr lang="nl-NL" sz="1000" i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en </a:t>
            </a:r>
            <a:r>
              <a:rPr lang="nl-NL" sz="1000" i="1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BrabantWonen</a:t>
            </a:r>
            <a:r>
              <a:rPr lang="nl-NL" sz="1000" i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samen met bewoners uit de wijken </a:t>
            </a:r>
            <a:r>
              <a:rPr lang="nl-NL" sz="1000" i="1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Aa-wijk</a:t>
            </a:r>
            <a:r>
              <a:rPr lang="nl-NL" sz="1000" i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Zuid, </a:t>
            </a:r>
            <a:r>
              <a:rPr lang="nl-NL" sz="1000" i="1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Aa-wijk</a:t>
            </a:r>
            <a:r>
              <a:rPr lang="nl-NL" sz="1000" i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Noord en de </a:t>
            </a:r>
            <a:r>
              <a:rPr lang="nl-NL" sz="1000" i="1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Graafsebuurt</a:t>
            </a:r>
            <a:r>
              <a:rPr lang="nl-NL" sz="1000" i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Zuid werken aan de toekomst van maatschappelijke ondersteuning: door lokale samenwerking zorgen dat iedereen mee kan doen in de wijk. </a:t>
            </a:r>
            <a:endParaRPr lang="nl-NL" sz="1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322" y="332656"/>
            <a:ext cx="8494296" cy="108012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4511675" y="6211888"/>
            <a:ext cx="4632325" cy="6508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36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Verdana" pitchFamily="34" charset="0"/>
                <a:cs typeface="Arial" pitchFamily="34" charset="0"/>
              </a:rPr>
              <a:t>de kracht van Oost</a:t>
            </a: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1835696" y="548680"/>
            <a:ext cx="5424413" cy="6508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4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Verdana" pitchFamily="34" charset="0"/>
                <a:cs typeface="Arial" pitchFamily="34" charset="0"/>
              </a:rPr>
              <a:t>de kracht van Oost</a:t>
            </a:r>
            <a:endParaRPr kumimoji="0" lang="nl-NL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11560" y="1916832"/>
            <a:ext cx="820891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/>
              <a:t>Inspiratiekringen</a:t>
            </a:r>
          </a:p>
          <a:p>
            <a:r>
              <a:rPr lang="nl-NL" sz="2400" b="1" dirty="0" smtClean="0"/>
              <a:t>1</a:t>
            </a:r>
            <a:r>
              <a:rPr lang="nl-NL" sz="2400" b="1" baseline="30000" dirty="0" smtClean="0"/>
              <a:t>e</a:t>
            </a:r>
            <a:r>
              <a:rPr lang="nl-NL" sz="2400" b="1" dirty="0" smtClean="0"/>
              <a:t> bijeenkomst</a:t>
            </a:r>
            <a:r>
              <a:rPr lang="nl-NL" sz="2400" dirty="0" smtClean="0"/>
              <a:t>: </a:t>
            </a:r>
          </a:p>
          <a:p>
            <a:pPr>
              <a:buFont typeface="Arial" pitchFamily="34" charset="0"/>
              <a:buChar char="•"/>
            </a:pPr>
            <a:r>
              <a:rPr lang="nl-NL" sz="2400" dirty="0" smtClean="0"/>
              <a:t>Kennismaking, ontwikkelingen AWBZ en consequenties in de buurt</a:t>
            </a:r>
          </a:p>
          <a:p>
            <a:r>
              <a:rPr lang="nl-NL" sz="2400" b="1" dirty="0" smtClean="0"/>
              <a:t>2</a:t>
            </a:r>
            <a:r>
              <a:rPr lang="nl-NL" sz="2400" b="1" baseline="30000" dirty="0" smtClean="0"/>
              <a:t>e</a:t>
            </a:r>
            <a:r>
              <a:rPr lang="nl-NL" sz="2400" b="1" dirty="0" smtClean="0"/>
              <a:t> bijeenkomst</a:t>
            </a:r>
            <a:r>
              <a:rPr lang="nl-NL" sz="2400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nl-NL" sz="2400" dirty="0" smtClean="0"/>
              <a:t>Fantasiefase</a:t>
            </a:r>
          </a:p>
          <a:p>
            <a:r>
              <a:rPr lang="nl-NL" sz="2400" b="1" dirty="0" smtClean="0"/>
              <a:t>3</a:t>
            </a:r>
            <a:r>
              <a:rPr lang="nl-NL" sz="2400" b="1" baseline="30000" dirty="0" smtClean="0"/>
              <a:t>e</a:t>
            </a:r>
            <a:r>
              <a:rPr lang="nl-NL" sz="2400" b="1" dirty="0" smtClean="0"/>
              <a:t> bijeenkomst</a:t>
            </a:r>
            <a:r>
              <a:rPr lang="nl-NL" sz="2400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nl-NL" sz="2400" dirty="0" smtClean="0"/>
              <a:t>Ontwerpfase, keuze voor 3 projecten per buurt</a:t>
            </a:r>
            <a:br>
              <a:rPr lang="nl-NL" sz="2400" dirty="0" smtClean="0"/>
            </a:br>
            <a:endParaRPr lang="nl-NL" sz="2400" dirty="0"/>
          </a:p>
        </p:txBody>
      </p:sp>
      <p:sp>
        <p:nvSpPr>
          <p:cNvPr id="6" name="Tekstvak 5"/>
          <p:cNvSpPr txBox="1"/>
          <p:nvPr/>
        </p:nvSpPr>
        <p:spPr>
          <a:xfrm>
            <a:off x="683568" y="5805264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nl-NL" sz="1000" i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De Kracht van Oost is een project waarin Divers, </a:t>
            </a:r>
            <a:r>
              <a:rPr lang="nl-NL" sz="1000" i="1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Juvans</a:t>
            </a:r>
            <a:r>
              <a:rPr lang="nl-NL" sz="1000" i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, Cello, de Van </a:t>
            </a:r>
            <a:r>
              <a:rPr lang="nl-NL" sz="1000" i="1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Neynselgroep</a:t>
            </a:r>
            <a:r>
              <a:rPr lang="nl-NL" sz="1000" i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, de Reinier van </a:t>
            </a:r>
            <a:r>
              <a:rPr lang="nl-NL" sz="1000" i="1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Arkelgroep</a:t>
            </a:r>
            <a:r>
              <a:rPr lang="nl-NL" sz="1000" i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en </a:t>
            </a:r>
            <a:r>
              <a:rPr lang="nl-NL" sz="1000" i="1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BrabantWonen</a:t>
            </a:r>
            <a:r>
              <a:rPr lang="nl-NL" sz="1000" i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samen met bewoners uit de wijken </a:t>
            </a:r>
            <a:r>
              <a:rPr lang="nl-NL" sz="1000" i="1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Aa-wijk</a:t>
            </a:r>
            <a:r>
              <a:rPr lang="nl-NL" sz="1000" i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Zuid, </a:t>
            </a:r>
            <a:r>
              <a:rPr lang="nl-NL" sz="1000" i="1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Aa-wijk</a:t>
            </a:r>
            <a:r>
              <a:rPr lang="nl-NL" sz="1000" i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Noord en de </a:t>
            </a:r>
            <a:r>
              <a:rPr lang="nl-NL" sz="1000" i="1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Graafsebuurt</a:t>
            </a:r>
            <a:r>
              <a:rPr lang="nl-NL" sz="1000" i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Zuid werken aan de toekomst van maatschappelijke ondersteuning: door lokale samenwerking zorgen dat iedereen mee kan doen in de wijk. </a:t>
            </a:r>
            <a:endParaRPr lang="nl-NL" sz="1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322" y="332656"/>
            <a:ext cx="8494296" cy="108012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4511675" y="6211888"/>
            <a:ext cx="4632325" cy="6508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36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Verdana" pitchFamily="34" charset="0"/>
                <a:cs typeface="Arial" pitchFamily="34" charset="0"/>
              </a:rPr>
              <a:t>de kracht van Oost</a:t>
            </a: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1835696" y="548680"/>
            <a:ext cx="5424413" cy="6508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4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Verdana" pitchFamily="34" charset="0"/>
                <a:cs typeface="Arial" pitchFamily="34" charset="0"/>
              </a:rPr>
              <a:t>de kracht van Oost</a:t>
            </a:r>
            <a:endParaRPr kumimoji="0" lang="nl-NL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11560" y="1916832"/>
            <a:ext cx="82089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/>
              <a:t>Slotmanifestatie</a:t>
            </a:r>
          </a:p>
          <a:p>
            <a:r>
              <a:rPr lang="nl-NL" sz="2400" dirty="0" smtClean="0"/>
              <a:t>Afronding fase 1:</a:t>
            </a:r>
          </a:p>
          <a:p>
            <a:r>
              <a:rPr lang="nl-NL" sz="2400" dirty="0" smtClean="0"/>
              <a:t>Keuze voor 3 projecten door bewoners</a:t>
            </a:r>
          </a:p>
          <a:p>
            <a:r>
              <a:rPr lang="nl-NL" sz="2400" dirty="0" smtClean="0"/>
              <a:t>Informeren professionals</a:t>
            </a:r>
            <a:endParaRPr lang="nl-NL" sz="2400" dirty="0"/>
          </a:p>
        </p:txBody>
      </p:sp>
      <p:sp>
        <p:nvSpPr>
          <p:cNvPr id="9" name="Tekstvak 8"/>
          <p:cNvSpPr txBox="1"/>
          <p:nvPr/>
        </p:nvSpPr>
        <p:spPr>
          <a:xfrm>
            <a:off x="683568" y="5805264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nl-NL" sz="1000" i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De Kracht van Oost is een project waarin Divers, </a:t>
            </a:r>
            <a:r>
              <a:rPr lang="nl-NL" sz="1000" i="1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Juvans</a:t>
            </a:r>
            <a:r>
              <a:rPr lang="nl-NL" sz="1000" i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, Cello, de Van </a:t>
            </a:r>
            <a:r>
              <a:rPr lang="nl-NL" sz="1000" i="1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Neynselgroep</a:t>
            </a:r>
            <a:r>
              <a:rPr lang="nl-NL" sz="1000" i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, de Reinier van </a:t>
            </a:r>
            <a:r>
              <a:rPr lang="nl-NL" sz="1000" i="1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Arkelgroep</a:t>
            </a:r>
            <a:r>
              <a:rPr lang="nl-NL" sz="1000" i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en </a:t>
            </a:r>
            <a:r>
              <a:rPr lang="nl-NL" sz="1000" i="1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BrabantWonen</a:t>
            </a:r>
            <a:r>
              <a:rPr lang="nl-NL" sz="1000" i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samen met bewoners uit de wijken </a:t>
            </a:r>
            <a:r>
              <a:rPr lang="nl-NL" sz="1000" i="1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Aa-wijk</a:t>
            </a:r>
            <a:r>
              <a:rPr lang="nl-NL" sz="1000" i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Zuid, </a:t>
            </a:r>
            <a:r>
              <a:rPr lang="nl-NL" sz="1000" i="1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Aa-wijk</a:t>
            </a:r>
            <a:r>
              <a:rPr lang="nl-NL" sz="1000" i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Noord en de </a:t>
            </a:r>
            <a:r>
              <a:rPr lang="nl-NL" sz="1000" i="1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Graafsebuurt</a:t>
            </a:r>
            <a:r>
              <a:rPr lang="nl-NL" sz="1000" i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Zuid werken aan de toekomst van maatschappelijke ondersteuning: door lokale samenwerking zorgen dat iedereen mee kan doen in de wijk. </a:t>
            </a:r>
            <a:endParaRPr lang="nl-NL" sz="1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322" y="332656"/>
            <a:ext cx="8494296" cy="108012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4511675" y="6211888"/>
            <a:ext cx="4632325" cy="6508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36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Verdana" pitchFamily="34" charset="0"/>
                <a:cs typeface="Arial" pitchFamily="34" charset="0"/>
              </a:rPr>
              <a:t>de kracht van Oost</a:t>
            </a: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1835696" y="548680"/>
            <a:ext cx="5424413" cy="6508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4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Verdana" pitchFamily="34" charset="0"/>
                <a:cs typeface="Arial" pitchFamily="34" charset="0"/>
              </a:rPr>
              <a:t>de kracht van Oost</a:t>
            </a:r>
            <a:endParaRPr kumimoji="0" lang="nl-NL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11560" y="1916832"/>
            <a:ext cx="82089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/>
              <a:t>Dagbesteding in de buurt</a:t>
            </a:r>
          </a:p>
          <a:p>
            <a:pPr>
              <a:buFont typeface="Arial" pitchFamily="34" charset="0"/>
              <a:buChar char="•"/>
            </a:pPr>
            <a:r>
              <a:rPr lang="nl-NL" sz="4000" dirty="0" err="1" smtClean="0"/>
              <a:t>Screening</a:t>
            </a:r>
            <a:r>
              <a:rPr lang="nl-NL" sz="4000" dirty="0" smtClean="0"/>
              <a:t> 100 dossiers</a:t>
            </a:r>
          </a:p>
          <a:p>
            <a:pPr>
              <a:buFont typeface="Arial" pitchFamily="34" charset="0"/>
              <a:buChar char="•"/>
            </a:pPr>
            <a:r>
              <a:rPr lang="nl-NL" sz="4000" dirty="0" smtClean="0"/>
              <a:t>Inventarisatie </a:t>
            </a:r>
            <a:r>
              <a:rPr lang="nl-NL" sz="4000" dirty="0" err="1" smtClean="0"/>
              <a:t>dagbestedingsplekken</a:t>
            </a:r>
            <a:r>
              <a:rPr lang="nl-NL" sz="4000" dirty="0" smtClean="0"/>
              <a:t> in de buurt en ontwikkelpotentie</a:t>
            </a:r>
            <a:endParaRPr lang="nl-NL" sz="4000" dirty="0"/>
          </a:p>
        </p:txBody>
      </p:sp>
      <p:sp>
        <p:nvSpPr>
          <p:cNvPr id="6" name="Tekstvak 5"/>
          <p:cNvSpPr txBox="1"/>
          <p:nvPr/>
        </p:nvSpPr>
        <p:spPr>
          <a:xfrm>
            <a:off x="683568" y="5805264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nl-NL" sz="1000" i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De Kracht van Oost is een project waarin Divers, </a:t>
            </a:r>
            <a:r>
              <a:rPr lang="nl-NL" sz="1000" i="1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Juvans</a:t>
            </a:r>
            <a:r>
              <a:rPr lang="nl-NL" sz="1000" i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, Cello, de Van </a:t>
            </a:r>
            <a:r>
              <a:rPr lang="nl-NL" sz="1000" i="1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Neynselgroep</a:t>
            </a:r>
            <a:r>
              <a:rPr lang="nl-NL" sz="1000" i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, de Reinier van </a:t>
            </a:r>
            <a:r>
              <a:rPr lang="nl-NL" sz="1000" i="1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Arkelgroep</a:t>
            </a:r>
            <a:r>
              <a:rPr lang="nl-NL" sz="1000" i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en </a:t>
            </a:r>
            <a:r>
              <a:rPr lang="nl-NL" sz="1000" i="1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BrabantWonen</a:t>
            </a:r>
            <a:r>
              <a:rPr lang="nl-NL" sz="1000" i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samen met bewoners uit de wijken </a:t>
            </a:r>
            <a:r>
              <a:rPr lang="nl-NL" sz="1000" i="1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Aa-wijk</a:t>
            </a:r>
            <a:r>
              <a:rPr lang="nl-NL" sz="1000" i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Zuid, </a:t>
            </a:r>
            <a:r>
              <a:rPr lang="nl-NL" sz="1000" i="1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Aa-wijk</a:t>
            </a:r>
            <a:r>
              <a:rPr lang="nl-NL" sz="1000" i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Noord en de </a:t>
            </a:r>
            <a:r>
              <a:rPr lang="nl-NL" sz="1000" i="1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Graafsebuurt</a:t>
            </a:r>
            <a:r>
              <a:rPr lang="nl-NL" sz="1000" i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Zuid werken aan de toekomst van maatschappelijke ondersteuning: door lokale samenwerking zorgen dat iedereen mee kan doen in de wijk. </a:t>
            </a:r>
            <a:endParaRPr lang="nl-NL" sz="1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322" y="332656"/>
            <a:ext cx="8494296" cy="108012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4511675" y="6211888"/>
            <a:ext cx="4632325" cy="6508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36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Verdana" pitchFamily="34" charset="0"/>
                <a:cs typeface="Arial" pitchFamily="34" charset="0"/>
              </a:rPr>
              <a:t>de kracht van Oost</a:t>
            </a: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1835696" y="548680"/>
            <a:ext cx="5424413" cy="6508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4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Verdana" pitchFamily="34" charset="0"/>
                <a:cs typeface="Arial" pitchFamily="34" charset="0"/>
              </a:rPr>
              <a:t>de kracht van Oost</a:t>
            </a:r>
            <a:endParaRPr kumimoji="0" lang="nl-NL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11560" y="1916832"/>
            <a:ext cx="82089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/>
              <a:t>Communicatie</a:t>
            </a:r>
          </a:p>
          <a:p>
            <a:pPr>
              <a:buFont typeface="Arial" pitchFamily="34" charset="0"/>
              <a:buChar char="•"/>
            </a:pPr>
            <a:r>
              <a:rPr lang="nl-NL" sz="4000" dirty="0" smtClean="0"/>
              <a:t>Met de buurt</a:t>
            </a:r>
          </a:p>
          <a:p>
            <a:pPr>
              <a:buFont typeface="Arial" pitchFamily="34" charset="0"/>
              <a:buChar char="•"/>
            </a:pPr>
            <a:r>
              <a:rPr lang="nl-NL" sz="4000" dirty="0" smtClean="0"/>
              <a:t>Met professionals</a:t>
            </a:r>
          </a:p>
          <a:p>
            <a:pPr>
              <a:buFont typeface="Arial" pitchFamily="34" charset="0"/>
              <a:buChar char="•"/>
            </a:pPr>
            <a:r>
              <a:rPr lang="nl-NL" sz="4000" dirty="0" smtClean="0"/>
              <a:t>Met deelnemers</a:t>
            </a:r>
            <a:endParaRPr lang="nl-NL" sz="4000" dirty="0"/>
          </a:p>
        </p:txBody>
      </p:sp>
      <p:sp>
        <p:nvSpPr>
          <p:cNvPr id="6" name="Tekstvak 5"/>
          <p:cNvSpPr txBox="1"/>
          <p:nvPr/>
        </p:nvSpPr>
        <p:spPr>
          <a:xfrm>
            <a:off x="683568" y="5805264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nl-NL" sz="1000" i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De Kracht van Oost is een project waarin Divers, </a:t>
            </a:r>
            <a:r>
              <a:rPr lang="nl-NL" sz="1000" i="1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Juvans</a:t>
            </a:r>
            <a:r>
              <a:rPr lang="nl-NL" sz="1000" i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, Cello, de Van </a:t>
            </a:r>
            <a:r>
              <a:rPr lang="nl-NL" sz="1000" i="1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Neynselgroep</a:t>
            </a:r>
            <a:r>
              <a:rPr lang="nl-NL" sz="1000" i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, de Reinier van </a:t>
            </a:r>
            <a:r>
              <a:rPr lang="nl-NL" sz="1000" i="1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Arkelgroep</a:t>
            </a:r>
            <a:r>
              <a:rPr lang="nl-NL" sz="1000" i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en </a:t>
            </a:r>
            <a:r>
              <a:rPr lang="nl-NL" sz="1000" i="1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BrabantWonen</a:t>
            </a:r>
            <a:r>
              <a:rPr lang="nl-NL" sz="1000" i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samen met bewoners uit de wijken </a:t>
            </a:r>
            <a:r>
              <a:rPr lang="nl-NL" sz="1000" i="1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Aa-wijk</a:t>
            </a:r>
            <a:r>
              <a:rPr lang="nl-NL" sz="1000" i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Zuid, </a:t>
            </a:r>
            <a:r>
              <a:rPr lang="nl-NL" sz="1000" i="1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Aa-wijk</a:t>
            </a:r>
            <a:r>
              <a:rPr lang="nl-NL" sz="1000" i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Noord en de </a:t>
            </a:r>
            <a:r>
              <a:rPr lang="nl-NL" sz="1000" i="1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Graafsebuurt</a:t>
            </a:r>
            <a:r>
              <a:rPr lang="nl-NL" sz="1000" i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Zuid werken aan de toekomst van maatschappelijke ondersteuning: door lokale samenwerking zorgen dat iedereen mee kan doen in de wijk. </a:t>
            </a:r>
            <a:endParaRPr lang="nl-NL" sz="1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647</Words>
  <Application>Microsoft Office PowerPoint</Application>
  <PresentationFormat>Diavoorstelling (4:3)</PresentationFormat>
  <Paragraphs>60</Paragraphs>
  <Slides>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Stichting Divers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laatm</dc:creator>
  <cp:lastModifiedBy>Karin Sok</cp:lastModifiedBy>
  <cp:revision>7</cp:revision>
  <dcterms:created xsi:type="dcterms:W3CDTF">2013-06-11T08:09:59Z</dcterms:created>
  <dcterms:modified xsi:type="dcterms:W3CDTF">2013-06-24T11:01:00Z</dcterms:modified>
</cp:coreProperties>
</file>