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6" r:id="rId3"/>
    <p:sldId id="257" r:id="rId4"/>
    <p:sldId id="274" r:id="rId5"/>
    <p:sldId id="273" r:id="rId6"/>
    <p:sldId id="281" r:id="rId7"/>
    <p:sldId id="294" r:id="rId8"/>
    <p:sldId id="276" r:id="rId9"/>
    <p:sldId id="291" r:id="rId10"/>
    <p:sldId id="292" r:id="rId11"/>
    <p:sldId id="293" r:id="rId12"/>
    <p:sldId id="297" r:id="rId13"/>
    <p:sldId id="272" r:id="rId14"/>
    <p:sldId id="282" r:id="rId15"/>
    <p:sldId id="283" r:id="rId16"/>
    <p:sldId id="284" r:id="rId17"/>
    <p:sldId id="285" r:id="rId18"/>
    <p:sldId id="289" r:id="rId19"/>
    <p:sldId id="299" r:id="rId20"/>
    <p:sldId id="298" r:id="rId21"/>
    <p:sldId id="286" r:id="rId22"/>
    <p:sldId id="287" r:id="rId23"/>
    <p:sldId id="300" r:id="rId24"/>
    <p:sldId id="288" r:id="rId25"/>
    <p:sldId id="271" r:id="rId26"/>
  </p:sldIdLst>
  <p:sldSz cx="9144000" cy="6858000" type="screen4x3"/>
  <p:notesSz cx="6858000" cy="994568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643" autoAdjust="0"/>
  </p:normalViewPr>
  <p:slideViewPr>
    <p:cSldViewPr>
      <p:cViewPr varScale="1">
        <p:scale>
          <a:sx n="84" d="100"/>
          <a:sy n="84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4E5C-9EC7-4635-B323-BA7F54A5395F}" type="datetimeFigureOut">
              <a:rPr lang="nl-NL" smtClean="0"/>
              <a:t>11-4-2018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9D91-9467-4108-9859-C84E191E94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3475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4E5C-9EC7-4635-B323-BA7F54A5395F}" type="datetimeFigureOut">
              <a:rPr lang="nl-NL" smtClean="0"/>
              <a:t>11-4-2018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9D91-9467-4108-9859-C84E191E94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4862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4E5C-9EC7-4635-B323-BA7F54A5395F}" type="datetimeFigureOut">
              <a:rPr lang="nl-NL" smtClean="0"/>
              <a:t>11-4-2018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9D91-9467-4108-9859-C84E191E94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7961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4E5C-9EC7-4635-B323-BA7F54A5395F}" type="datetimeFigureOut">
              <a:rPr lang="nl-NL" smtClean="0"/>
              <a:t>11-4-2018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9D91-9467-4108-9859-C84E191E94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4633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4E5C-9EC7-4635-B323-BA7F54A5395F}" type="datetimeFigureOut">
              <a:rPr lang="nl-NL" smtClean="0"/>
              <a:t>11-4-2018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9D91-9467-4108-9859-C84E191E94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2755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4E5C-9EC7-4635-B323-BA7F54A5395F}" type="datetimeFigureOut">
              <a:rPr lang="nl-NL" smtClean="0"/>
              <a:t>11-4-2018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9D91-9467-4108-9859-C84E191E94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633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4E5C-9EC7-4635-B323-BA7F54A5395F}" type="datetimeFigureOut">
              <a:rPr lang="nl-NL" smtClean="0"/>
              <a:t>11-4-2018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9D91-9467-4108-9859-C84E191E94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8435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4E5C-9EC7-4635-B323-BA7F54A5395F}" type="datetimeFigureOut">
              <a:rPr lang="nl-NL" smtClean="0"/>
              <a:t>11-4-2018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9D91-9467-4108-9859-C84E191E94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239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4E5C-9EC7-4635-B323-BA7F54A5395F}" type="datetimeFigureOut">
              <a:rPr lang="nl-NL" smtClean="0"/>
              <a:t>11-4-2018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9D91-9467-4108-9859-C84E191E94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6662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4E5C-9EC7-4635-B323-BA7F54A5395F}" type="datetimeFigureOut">
              <a:rPr lang="nl-NL" smtClean="0"/>
              <a:t>11-4-2018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9D91-9467-4108-9859-C84E191E94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7193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4E5C-9EC7-4635-B323-BA7F54A5395F}" type="datetimeFigureOut">
              <a:rPr lang="nl-NL" smtClean="0"/>
              <a:t>11-4-2018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9D91-9467-4108-9859-C84E191E94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2652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34E5C-9EC7-4635-B323-BA7F54A5395F}" type="datetimeFigureOut">
              <a:rPr lang="nl-NL" smtClean="0"/>
              <a:t>11-4-2018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F9D91-9467-4108-9859-C84E191E94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290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ab.eu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www.maatschappelijkekinderopvang.nl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inderopvang.nl/" TargetMode="External"/><Relationship Id="rId5" Type="http://schemas.openxmlformats.org/officeDocument/2006/relationships/hyperlink" Target="http://www.sociaalwerknederland.nl/" TargetMode="Externa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96"/>
            <a:ext cx="2376264" cy="7154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171" y="31074"/>
            <a:ext cx="2394223" cy="6849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43" y="53031"/>
            <a:ext cx="2771800" cy="64101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9796" y="10527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nl-NL" b="1" dirty="0" smtClean="0"/>
              <a:t>Veranderingen voorschoolse educatie (</a:t>
            </a:r>
            <a:r>
              <a:rPr lang="nl-NL" b="1" i="1" u="sng" dirty="0" smtClean="0"/>
              <a:t>VE)</a:t>
            </a:r>
            <a:r>
              <a:rPr lang="nl-NL" b="1" dirty="0" smtClean="0"/>
              <a:t> beleid </a:t>
            </a: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>kleine </a:t>
            </a:r>
            <a:r>
              <a:rPr lang="nl-NL" b="1" dirty="0" smtClean="0"/>
              <a:t>gemeenten G-overig</a:t>
            </a:r>
            <a:br>
              <a:rPr lang="nl-NL" b="1" dirty="0" smtClean="0"/>
            </a:br>
            <a:r>
              <a:rPr lang="nl-NL" sz="2700" dirty="0" smtClean="0"/>
              <a:t>April 2018</a:t>
            </a:r>
            <a:r>
              <a:rPr lang="nl-NL" sz="2700" dirty="0" smtClean="0"/>
              <a:t/>
            </a:r>
            <a:br>
              <a:rPr lang="nl-NL" sz="2700" dirty="0" smtClean="0"/>
            </a:br>
            <a:r>
              <a:rPr lang="nl-NL" sz="2700" dirty="0" smtClean="0"/>
              <a:t>Rob Vergeer</a:t>
            </a:r>
            <a:endParaRPr lang="nl-NL" sz="27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248147"/>
            <a:ext cx="5400600" cy="359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57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96"/>
            <a:ext cx="2376264" cy="7154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171" y="31074"/>
            <a:ext cx="2394223" cy="6849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43" y="53031"/>
            <a:ext cx="2771800" cy="64101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1" y="419327"/>
            <a:ext cx="8950831" cy="1143000"/>
          </a:xfrm>
        </p:spPr>
        <p:txBody>
          <a:bodyPr>
            <a:normAutofit/>
          </a:bodyPr>
          <a:lstStyle/>
          <a:p>
            <a:pPr algn="l"/>
            <a:r>
              <a:rPr lang="nl-NL" sz="2400" b="1" dirty="0">
                <a:solidFill>
                  <a:prstClr val="black"/>
                </a:solidFill>
              </a:rPr>
              <a:t>Taalniveau 3F     </a:t>
            </a:r>
            <a:r>
              <a:rPr lang="nl-NL" sz="2400" b="1" dirty="0" smtClean="0">
                <a:solidFill>
                  <a:prstClr val="black"/>
                </a:solidFill>
              </a:rPr>
              <a:t>    Wet </a:t>
            </a:r>
            <a:r>
              <a:rPr lang="nl-NL" sz="2400" b="1" dirty="0">
                <a:solidFill>
                  <a:prstClr val="black"/>
                </a:solidFill>
              </a:rPr>
              <a:t>IKK/cao   </a:t>
            </a:r>
            <a:r>
              <a:rPr lang="nl-NL" sz="2400" b="1" dirty="0" smtClean="0">
                <a:solidFill>
                  <a:prstClr val="black"/>
                </a:solidFill>
              </a:rPr>
              <a:t>                Besluit </a:t>
            </a:r>
            <a:r>
              <a:rPr lang="nl-NL" sz="2400" b="1" dirty="0">
                <a:solidFill>
                  <a:prstClr val="black"/>
                </a:solidFill>
              </a:rPr>
              <a:t>kwaliteit ve</a:t>
            </a:r>
            <a:endParaRPr lang="nl-NL" sz="2400" dirty="0"/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8707942"/>
              </p:ext>
            </p:extLst>
          </p:nvPr>
        </p:nvGraphicFramePr>
        <p:xfrm>
          <a:off x="251521" y="1341438"/>
          <a:ext cx="8640959" cy="5327922"/>
        </p:xfrm>
        <a:graphic>
          <a:graphicData uri="http://schemas.openxmlformats.org/drawingml/2006/table">
            <a:tbl>
              <a:tblPr firstRow="1" firstCol="1" bandRow="1"/>
              <a:tblGrid>
                <a:gridCol w="360039"/>
                <a:gridCol w="2736304"/>
                <a:gridCol w="3024336"/>
                <a:gridCol w="2520280"/>
              </a:tblGrid>
              <a:tr h="1501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24485" marR="24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3F </a:t>
                      </a:r>
                      <a:r>
                        <a:rPr lang="nl-NL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taaleis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met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mbo-4 diploma.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Nederlandse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taal </a:t>
                      </a:r>
                      <a:r>
                        <a:rPr lang="nl-NL" sz="2000" u="sng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geen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examenonderdeel?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(dat </a:t>
                      </a:r>
                      <a:r>
                        <a:rPr lang="nl-NL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was vóór studiejaar 2014-2015 het geval</a:t>
                      </a:r>
                      <a:r>
                        <a:rPr lang="nl-NL" sz="20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24485" marR="24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Nederlands diploma: ja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Buitenlands diploma: nee</a:t>
                      </a:r>
                    </a:p>
                  </a:txBody>
                  <a:tcPr marL="24485" marR="24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Nee</a:t>
                      </a:r>
                    </a:p>
                  </a:txBody>
                  <a:tcPr marL="24485" marR="24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4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24485" marR="24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3F </a:t>
                      </a:r>
                      <a:r>
                        <a:rPr lang="nl-NL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taaleis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met een mbo-3 diploma?</a:t>
                      </a:r>
                    </a:p>
                  </a:txBody>
                  <a:tcPr marL="24485" marR="24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Nee,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mits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a.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examenonderdeel Nederlands op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3F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behaald; 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óf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b. </a:t>
                      </a:r>
                      <a:r>
                        <a:rPr lang="nl-NL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keuzedeel 3F Nederlandse taal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behaald.</a:t>
                      </a:r>
                    </a:p>
                  </a:txBody>
                  <a:tcPr marL="24485" marR="24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Nee,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mits 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a.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examenonderdeel Nederlands op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3F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behaald </a:t>
                      </a:r>
                      <a:r>
                        <a:rPr lang="nl-NL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≥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5.5.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óf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b. </a:t>
                      </a:r>
                      <a:r>
                        <a:rPr lang="nl-NL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keuzedeel 3F Nederlandse taal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met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≥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5,5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behaald. 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5" marR="24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40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96"/>
            <a:ext cx="2376264" cy="7154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171" y="31074"/>
            <a:ext cx="2394223" cy="6849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43" y="53031"/>
            <a:ext cx="2771800" cy="64101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340273"/>
            <a:ext cx="9144000" cy="1143000"/>
          </a:xfrm>
        </p:spPr>
        <p:txBody>
          <a:bodyPr>
            <a:normAutofit/>
          </a:bodyPr>
          <a:lstStyle/>
          <a:p>
            <a:pPr algn="l"/>
            <a:r>
              <a:rPr lang="nl-NL" sz="3200" b="1" dirty="0" smtClean="0">
                <a:solidFill>
                  <a:prstClr val="black"/>
                </a:solidFill>
              </a:rPr>
              <a:t> </a:t>
            </a:r>
            <a:r>
              <a:rPr lang="nl-NL" sz="2400" b="1" dirty="0" smtClean="0">
                <a:solidFill>
                  <a:prstClr val="black"/>
                </a:solidFill>
              </a:rPr>
              <a:t>Taalniveau </a:t>
            </a:r>
            <a:r>
              <a:rPr lang="nl-NL" sz="2400" b="1" dirty="0">
                <a:solidFill>
                  <a:prstClr val="black"/>
                </a:solidFill>
              </a:rPr>
              <a:t>3F     </a:t>
            </a:r>
            <a:r>
              <a:rPr lang="nl-NL" sz="2400" b="1" dirty="0" smtClean="0">
                <a:solidFill>
                  <a:prstClr val="black"/>
                </a:solidFill>
              </a:rPr>
              <a:t>                               Wet </a:t>
            </a:r>
            <a:r>
              <a:rPr lang="nl-NL" sz="2400" b="1" dirty="0">
                <a:solidFill>
                  <a:prstClr val="black"/>
                </a:solidFill>
              </a:rPr>
              <a:t>IKK/cao   </a:t>
            </a:r>
            <a:r>
              <a:rPr lang="nl-NL" sz="2400" b="1" dirty="0" smtClean="0">
                <a:solidFill>
                  <a:prstClr val="black"/>
                </a:solidFill>
              </a:rPr>
              <a:t>     Besluit </a:t>
            </a:r>
            <a:r>
              <a:rPr lang="nl-NL" sz="2400" b="1" dirty="0">
                <a:solidFill>
                  <a:prstClr val="black"/>
                </a:solidFill>
              </a:rPr>
              <a:t>kwaliteit ve</a:t>
            </a:r>
            <a:endParaRPr lang="nl-NL" sz="2400" dirty="0"/>
          </a:p>
        </p:txBody>
      </p:sp>
      <p:graphicFrame>
        <p:nvGraphicFramePr>
          <p:cNvPr id="9" name="Tijdelijke aanduiding voor inhoud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157443"/>
              </p:ext>
            </p:extLst>
          </p:nvPr>
        </p:nvGraphicFramePr>
        <p:xfrm>
          <a:off x="179512" y="1196752"/>
          <a:ext cx="8712968" cy="5544616"/>
        </p:xfrm>
        <a:graphic>
          <a:graphicData uri="http://schemas.openxmlformats.org/drawingml/2006/table">
            <a:tbl>
              <a:tblPr firstRow="1" firstCol="1" bandRow="1"/>
              <a:tblGrid>
                <a:gridCol w="360040"/>
                <a:gridCol w="3807011"/>
                <a:gridCol w="2169653"/>
                <a:gridCol w="2376264"/>
              </a:tblGrid>
              <a:tr h="1094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25300" marR="25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3F </a:t>
                      </a:r>
                      <a:r>
                        <a:rPr lang="nl-NL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taaleis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met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certificaat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van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taaltoets/taaltoetsen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op de beheersing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taalvaardigheden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?</a:t>
                      </a:r>
                    </a:p>
                  </a:txBody>
                  <a:tcPr marL="25300" marR="25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Ja</a:t>
                      </a:r>
                    </a:p>
                  </a:txBody>
                  <a:tcPr marL="25300" marR="25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Ja</a:t>
                      </a:r>
                    </a:p>
                  </a:txBody>
                  <a:tcPr marL="25300" marR="25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8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25300" marR="25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Krijg je met een certificaat 3F vrijstelling voor het examenonderdeel Nederlandse taal in het mbo?</a:t>
                      </a:r>
                    </a:p>
                  </a:txBody>
                  <a:tcPr marL="25300" marR="25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Nee</a:t>
                      </a:r>
                    </a:p>
                  </a:txBody>
                  <a:tcPr marL="25300" marR="25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Nee</a:t>
                      </a:r>
                    </a:p>
                  </a:txBody>
                  <a:tcPr marL="25300" marR="25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25300" marR="25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3F </a:t>
                      </a:r>
                      <a:r>
                        <a:rPr lang="nl-NL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taaleis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met een vve-certificaat?</a:t>
                      </a:r>
                    </a:p>
                  </a:txBody>
                  <a:tcPr marL="25300" marR="25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Nee</a:t>
                      </a:r>
                    </a:p>
                  </a:txBody>
                  <a:tcPr marL="25300" marR="25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Nee</a:t>
                      </a:r>
                    </a:p>
                  </a:txBody>
                  <a:tcPr marL="25300" marR="25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4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25300" marR="25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Aantonen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dat je aan de 3F </a:t>
                      </a:r>
                      <a:r>
                        <a:rPr lang="nl-NL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taaleis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voldoet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met een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andere moedertaal dan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Nederlands?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00" marR="25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Niet nader geregeld </a:t>
                      </a:r>
                    </a:p>
                  </a:txBody>
                  <a:tcPr marL="25300" marR="25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Via Staatsexamen NT2 Programma II (taalniveau B2)</a:t>
                      </a:r>
                    </a:p>
                  </a:txBody>
                  <a:tcPr marL="25300" marR="25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4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25300" marR="25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Aantonen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dat je aan de 3F </a:t>
                      </a:r>
                      <a:r>
                        <a:rPr lang="nl-NL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taaleis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voldoet,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met buitenlands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diploma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gelijkgesteld aan: havo/</a:t>
                      </a:r>
                      <a:r>
                        <a:rPr lang="nl-NL" sz="20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vhbo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/vwo/ mbo4/ad/hbo/universitair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? </a:t>
                      </a:r>
                    </a:p>
                  </a:txBody>
                  <a:tcPr marL="25300" marR="25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Taalniveau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Nederlands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aantonen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door een taaltoets.</a:t>
                      </a:r>
                    </a:p>
                  </a:txBody>
                  <a:tcPr marL="25300" marR="25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Taalniveau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Nederlands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aantonen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door een taaltoets.</a:t>
                      </a:r>
                    </a:p>
                  </a:txBody>
                  <a:tcPr marL="25300" marR="25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400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96"/>
            <a:ext cx="2376264" cy="7154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171" y="31074"/>
            <a:ext cx="2394223" cy="6849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43" y="53031"/>
            <a:ext cx="2771800" cy="64101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373539"/>
            <a:ext cx="8856984" cy="1143000"/>
          </a:xfrm>
        </p:spPr>
        <p:txBody>
          <a:bodyPr>
            <a:normAutofit/>
          </a:bodyPr>
          <a:lstStyle/>
          <a:p>
            <a:pPr algn="l"/>
            <a:r>
              <a:rPr lang="nl-NL" sz="2400" b="1" dirty="0">
                <a:solidFill>
                  <a:prstClr val="black"/>
                </a:solidFill>
              </a:rPr>
              <a:t>Taalniveau 3F     </a:t>
            </a:r>
            <a:r>
              <a:rPr lang="nl-NL" sz="2400" b="1" dirty="0" smtClean="0">
                <a:solidFill>
                  <a:prstClr val="black"/>
                </a:solidFill>
              </a:rPr>
              <a:t>             Wet </a:t>
            </a:r>
            <a:r>
              <a:rPr lang="nl-NL" sz="2400" b="1" dirty="0">
                <a:solidFill>
                  <a:prstClr val="black"/>
                </a:solidFill>
              </a:rPr>
              <a:t>IKK/cao   </a:t>
            </a:r>
            <a:r>
              <a:rPr lang="nl-NL" sz="2400" b="1" dirty="0" smtClean="0">
                <a:solidFill>
                  <a:prstClr val="black"/>
                </a:solidFill>
              </a:rPr>
              <a:t>                Besluit </a:t>
            </a:r>
            <a:r>
              <a:rPr lang="nl-NL" sz="2400" b="1" dirty="0">
                <a:solidFill>
                  <a:prstClr val="black"/>
                </a:solidFill>
              </a:rPr>
              <a:t>kwaliteit ve</a:t>
            </a:r>
            <a:endParaRPr lang="nl-NL" sz="2400" dirty="0"/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6659300"/>
              </p:ext>
            </p:extLst>
          </p:nvPr>
        </p:nvGraphicFramePr>
        <p:xfrm>
          <a:off x="251520" y="1196752"/>
          <a:ext cx="8712968" cy="5616624"/>
        </p:xfrm>
        <a:graphic>
          <a:graphicData uri="http://schemas.openxmlformats.org/drawingml/2006/table">
            <a:tbl>
              <a:tblPr firstRow="1" firstCol="1" bandRow="1"/>
              <a:tblGrid>
                <a:gridCol w="360040"/>
                <a:gridCol w="2592288"/>
                <a:gridCol w="2880320"/>
                <a:gridCol w="2880320"/>
              </a:tblGrid>
              <a:tr h="17520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38088" marR="380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Moet iemand met dyslexie ook aan de 3F </a:t>
                      </a:r>
                      <a:r>
                        <a:rPr lang="nl-NL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taaleis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voldoen?</a:t>
                      </a:r>
                    </a:p>
                  </a:txBody>
                  <a:tcPr marL="38088" marR="380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Toetsers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kunnen aangepaste regels voor personen met dyslexie hanteren</a:t>
                      </a:r>
                    </a:p>
                  </a:txBody>
                  <a:tcPr marL="38088" marR="380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Toetsers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kunnen aangepaste regels voor personen met dyslexie hanteren </a:t>
                      </a:r>
                    </a:p>
                  </a:txBody>
                  <a:tcPr marL="38088" marR="380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3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38088" marR="380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Worden er ook eisen gesteld aan de schriftelijke taalvaardigheid?</a:t>
                      </a:r>
                    </a:p>
                  </a:txBody>
                  <a:tcPr marL="38088" marR="380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Nee</a:t>
                      </a:r>
                    </a:p>
                  </a:txBody>
                  <a:tcPr marL="38088" marR="380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Landelijk niet. Individuele gemeenten kunnen aanvullende eisen stellen en voor schriftelijke taalvaardigheid niveau 2F of 3F eisen.</a:t>
                      </a:r>
                    </a:p>
                  </a:txBody>
                  <a:tcPr marL="38088" marR="380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4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</a:p>
                  </a:txBody>
                  <a:tcPr marL="38088" marR="380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Wat gebeurt er als een medewerker de taaltoets niet haalt?</a:t>
                      </a:r>
                    </a:p>
                  </a:txBody>
                  <a:tcPr marL="38088" marR="380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Dan kan zij vanaf 1-1-2023 niet meer werkzaam zijn in de kinderopvang, m.u.v. de gastouderopvang</a:t>
                      </a:r>
                    </a:p>
                  </a:txBody>
                  <a:tcPr marL="38088" marR="380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Dan kan zij niet werkzaam zijn in de ve in de G37 en G86 en vanaf 1-8-2019 ook niet meer in de ve in de G-overig.</a:t>
                      </a:r>
                    </a:p>
                  </a:txBody>
                  <a:tcPr marL="38088" marR="380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622550" y="13414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26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96"/>
            <a:ext cx="2376264" cy="7154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171" y="31074"/>
            <a:ext cx="2394223" cy="6849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43" y="53031"/>
            <a:ext cx="2771800" cy="64101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399922"/>
            <a:ext cx="8229600" cy="1143000"/>
          </a:xfrm>
        </p:spPr>
        <p:txBody>
          <a:bodyPr/>
          <a:lstStyle/>
          <a:p>
            <a:r>
              <a:rPr lang="nl-NL" dirty="0" smtClean="0"/>
              <a:t>2.   </a:t>
            </a:r>
            <a:r>
              <a:rPr lang="nl-NL" dirty="0" err="1" smtClean="0"/>
              <a:t>Ve</a:t>
            </a:r>
            <a:r>
              <a:rPr lang="nl-NL" dirty="0" smtClean="0"/>
              <a:t> in pedagogisch beleidsplan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Per 1 juli 2018 apart concreet en toetsbaar onderdeel </a:t>
            </a:r>
            <a:r>
              <a:rPr lang="nl-NL" dirty="0" err="1" smtClean="0"/>
              <a:t>ve</a:t>
            </a:r>
            <a:r>
              <a:rPr lang="nl-NL" dirty="0" smtClean="0"/>
              <a:t> opnemen in pedagogisch beleidsplan</a:t>
            </a:r>
          </a:p>
          <a:p>
            <a:r>
              <a:rPr lang="nl-NL" dirty="0" smtClean="0"/>
              <a:t>Zes onderdelen: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Eigen visie </a:t>
            </a:r>
            <a:r>
              <a:rPr lang="nl-NL" dirty="0" err="1" smtClean="0"/>
              <a:t>ve</a:t>
            </a:r>
            <a:r>
              <a:rPr lang="nl-NL" dirty="0" smtClean="0"/>
              <a:t> en zichtbaarheid in activiteiten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Ontwikkelmethodiek taal, rekenen, motoriek, sociaal-emotioneel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Monitor ontwikkeling kinderen, aanpassing aanbod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8841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96"/>
            <a:ext cx="2376264" cy="7154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171" y="31074"/>
            <a:ext cx="2394223" cy="6849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43" y="53031"/>
            <a:ext cx="2771800" cy="64101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   </a:t>
            </a:r>
            <a:r>
              <a:rPr lang="nl-NL" dirty="0" err="1" smtClean="0"/>
              <a:t>Ve</a:t>
            </a:r>
            <a:r>
              <a:rPr lang="nl-NL" dirty="0" smtClean="0"/>
              <a:t> in pedagogisch beleidsplan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4.  	Betrekken ouders bij stimuleren van                          	ontwikkeling kinderen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5.  	Passende </a:t>
            </a:r>
            <a:r>
              <a:rPr lang="nl-NL" dirty="0" smtClean="0"/>
              <a:t>ruimte en materiaal voor ve</a:t>
            </a:r>
          </a:p>
          <a:p>
            <a:pPr marL="0" indent="0">
              <a:buNone/>
            </a:pPr>
            <a:r>
              <a:rPr lang="nl-NL" dirty="0" smtClean="0"/>
              <a:t>6.  	Aansluiting </a:t>
            </a:r>
            <a:r>
              <a:rPr lang="nl-NL" dirty="0" smtClean="0"/>
              <a:t>tussen voor- en vroegschoolse </a:t>
            </a:r>
            <a:r>
              <a:rPr lang="nl-NL" dirty="0" smtClean="0"/>
              <a:t>	educatie </a:t>
            </a:r>
            <a:r>
              <a:rPr lang="nl-NL" dirty="0" smtClean="0"/>
              <a:t>en zorgvuldige overgang</a:t>
            </a:r>
          </a:p>
          <a:p>
            <a:r>
              <a:rPr lang="nl-NL" dirty="0" smtClean="0"/>
              <a:t>Jaarlijks evaluatie Pedagogisch beleidsplan en zo nodig bijstelling</a:t>
            </a:r>
          </a:p>
          <a:p>
            <a:r>
              <a:rPr lang="nl-NL" dirty="0" smtClean="0"/>
              <a:t>1</a:t>
            </a:r>
            <a:r>
              <a:rPr lang="nl-NL" baseline="30000" dirty="0" smtClean="0"/>
              <a:t>e</a:t>
            </a:r>
            <a:r>
              <a:rPr lang="nl-NL" dirty="0" smtClean="0"/>
              <a:t> evaluatie voor 1 juli 2019</a:t>
            </a:r>
          </a:p>
        </p:txBody>
      </p:sp>
    </p:spTree>
    <p:extLst>
      <p:ext uri="{BB962C8B-B14F-4D97-AF65-F5344CB8AC3E}">
        <p14:creationId xmlns:p14="http://schemas.microsoft.com/office/powerpoint/2010/main" val="390761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96"/>
            <a:ext cx="2376264" cy="7154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171" y="31074"/>
            <a:ext cx="2394223" cy="6849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43" y="53031"/>
            <a:ext cx="2771800" cy="64101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360286"/>
            <a:ext cx="8229600" cy="1143000"/>
          </a:xfrm>
        </p:spPr>
        <p:txBody>
          <a:bodyPr>
            <a:normAutofit/>
          </a:bodyPr>
          <a:lstStyle/>
          <a:p>
            <a:r>
              <a:rPr lang="nl-NL" dirty="0"/>
              <a:t>3</a:t>
            </a:r>
            <a:r>
              <a:rPr lang="nl-NL" dirty="0" smtClean="0"/>
              <a:t>.   Verduidelijking  ‘beroepskracht’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het besluit basisvoorwaarden wordt nu gesproken over ‘Beroepskracht </a:t>
            </a:r>
            <a:r>
              <a:rPr lang="nl-NL" dirty="0" err="1" smtClean="0"/>
              <a:t>ve</a:t>
            </a:r>
            <a:r>
              <a:rPr lang="nl-NL" dirty="0" smtClean="0"/>
              <a:t>’</a:t>
            </a:r>
          </a:p>
          <a:p>
            <a:r>
              <a:rPr lang="nl-NL" dirty="0" smtClean="0"/>
              <a:t>Is een technische aanpassing om in overheidsbeleid helder onderscheid te houden met overige beroepskrachten in kinderopvang en peuterspeelzaal</a:t>
            </a:r>
          </a:p>
          <a:p>
            <a:r>
              <a:rPr lang="nl-NL" dirty="0" smtClean="0"/>
              <a:t>Aanspreektitel in veld blijft Pedagogisch medewerker</a:t>
            </a:r>
            <a:r>
              <a:rPr lang="nl-NL" dirty="0"/>
              <a:t> </a:t>
            </a:r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47200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96"/>
            <a:ext cx="2376264" cy="7154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171" y="31074"/>
            <a:ext cx="2394223" cy="6849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43" y="53031"/>
            <a:ext cx="2771800" cy="64101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360286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smtClean="0"/>
              <a:t>4a. Aanscherpen eisen keuzedeel </a:t>
            </a:r>
            <a:r>
              <a:rPr lang="nl-NL" dirty="0" err="1" smtClean="0"/>
              <a:t>ve</a:t>
            </a:r>
            <a:r>
              <a:rPr lang="nl-NL" dirty="0" smtClean="0"/>
              <a:t> 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Keuzedeel mbo-ve </a:t>
            </a:r>
            <a:r>
              <a:rPr lang="nl-NL" dirty="0" smtClean="0"/>
              <a:t>(ontwikkelingsgericht werken) is </a:t>
            </a:r>
            <a:r>
              <a:rPr lang="nl-NL" dirty="0" smtClean="0"/>
              <a:t>verplicht om in ve te werken</a:t>
            </a:r>
          </a:p>
          <a:p>
            <a:r>
              <a:rPr lang="nl-NL" dirty="0" smtClean="0"/>
              <a:t>Ontwikkelingsgericht werken </a:t>
            </a:r>
            <a:r>
              <a:rPr lang="nl-NL" dirty="0" err="1" smtClean="0"/>
              <a:t>ve</a:t>
            </a:r>
            <a:r>
              <a:rPr lang="nl-NL" dirty="0" smtClean="0"/>
              <a:t> is nu ook beschikbaar voor mbo3.</a:t>
            </a:r>
          </a:p>
          <a:p>
            <a:r>
              <a:rPr lang="nl-NL" dirty="0" smtClean="0"/>
              <a:t>School bepaalt of dit keuzedeel wordt aangeboden</a:t>
            </a:r>
          </a:p>
          <a:p>
            <a:r>
              <a:rPr lang="nl-NL" dirty="0" smtClean="0"/>
              <a:t>Keuzedeel dient met voldoende te zijn afgerond</a:t>
            </a:r>
          </a:p>
        </p:txBody>
      </p:sp>
    </p:spTree>
    <p:extLst>
      <p:ext uri="{BB962C8B-B14F-4D97-AF65-F5344CB8AC3E}">
        <p14:creationId xmlns:p14="http://schemas.microsoft.com/office/powerpoint/2010/main" val="258791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96"/>
            <a:ext cx="2376264" cy="7154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171" y="31074"/>
            <a:ext cx="2394223" cy="6849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43" y="53031"/>
            <a:ext cx="2771800" cy="64101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36028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nl-NL" dirty="0" smtClean="0"/>
              <a:t>4b. Aanscherpen bewijs scholing </a:t>
            </a:r>
            <a:r>
              <a:rPr lang="nl-NL" dirty="0" err="1" smtClean="0"/>
              <a:t>ve</a:t>
            </a:r>
            <a:r>
              <a:rPr lang="nl-NL" dirty="0" smtClean="0"/>
              <a:t> 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Oorspronkelijk besluit per 1-1-2018!</a:t>
            </a:r>
          </a:p>
          <a:p>
            <a:r>
              <a:rPr lang="nl-NL" dirty="0" smtClean="0"/>
              <a:t>Geen </a:t>
            </a:r>
            <a:r>
              <a:rPr lang="nl-NL" dirty="0" smtClean="0"/>
              <a:t>keuzedeel ve in bezit, dan </a:t>
            </a:r>
            <a:r>
              <a:rPr lang="nl-NL" dirty="0" smtClean="0"/>
              <a:t>is er </a:t>
            </a:r>
            <a:r>
              <a:rPr lang="nl-NL" b="1" i="1" u="sng" dirty="0" smtClean="0"/>
              <a:t>vooraf</a:t>
            </a:r>
            <a:r>
              <a:rPr lang="nl-NL" dirty="0" smtClean="0"/>
              <a:t> een bewijs </a:t>
            </a:r>
            <a:r>
              <a:rPr lang="nl-NL" dirty="0" smtClean="0"/>
              <a:t>van scholing nodig</a:t>
            </a:r>
          </a:p>
          <a:p>
            <a:r>
              <a:rPr lang="nl-NL" dirty="0" smtClean="0"/>
              <a:t>Vanaf 1 januari 2018 minimaal 12 dagdelen training en vormvast in vijf </a:t>
            </a:r>
            <a:r>
              <a:rPr lang="nl-NL" dirty="0" smtClean="0"/>
              <a:t>onderdelen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Werken met programma’s </a:t>
            </a:r>
            <a:r>
              <a:rPr lang="nl-NL" sz="2400" dirty="0" smtClean="0"/>
              <a:t>vve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Stimuleren ontwikkeling taal, rekenen, motoriek, sociaal-emotionele ontwikkeling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Volgen </a:t>
            </a:r>
            <a:r>
              <a:rPr lang="nl-NL" sz="2400" dirty="0" smtClean="0"/>
              <a:t>ontwikkeling kinderen </a:t>
            </a:r>
            <a:r>
              <a:rPr lang="nl-NL" sz="2400" dirty="0" smtClean="0"/>
              <a:t>en afstemmen </a:t>
            </a:r>
            <a:r>
              <a:rPr lang="nl-NL" sz="2400" dirty="0" smtClean="0"/>
              <a:t>aanbod</a:t>
            </a:r>
            <a:endParaRPr lang="nl-NL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Betrekken van ouders bij stimuleren ontwikkeling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Inhoudelijke aansluiting met </a:t>
            </a:r>
            <a:r>
              <a:rPr lang="nl-NL" sz="2400" dirty="0" err="1" smtClean="0"/>
              <a:t>vroegschool</a:t>
            </a:r>
            <a:r>
              <a:rPr lang="nl-NL" sz="2400" dirty="0" smtClean="0"/>
              <a:t> en warme overdracht</a:t>
            </a:r>
          </a:p>
        </p:txBody>
      </p:sp>
    </p:spTree>
    <p:extLst>
      <p:ext uri="{BB962C8B-B14F-4D97-AF65-F5344CB8AC3E}">
        <p14:creationId xmlns:p14="http://schemas.microsoft.com/office/powerpoint/2010/main" val="237453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96"/>
            <a:ext cx="2376264" cy="7154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171" y="31074"/>
            <a:ext cx="2394223" cy="6849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43" y="53031"/>
            <a:ext cx="2771800" cy="64101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36028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nl-NL" dirty="0" smtClean="0"/>
              <a:t>4b. Aanscherpen bewijs scholing </a:t>
            </a:r>
            <a:r>
              <a:rPr lang="nl-NL" dirty="0" err="1" smtClean="0"/>
              <a:t>ve</a:t>
            </a:r>
            <a:r>
              <a:rPr lang="nl-NL" dirty="0" smtClean="0"/>
              <a:t> 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400600"/>
          </a:xfrm>
        </p:spPr>
        <p:txBody>
          <a:bodyPr>
            <a:normAutofit/>
          </a:bodyPr>
          <a:lstStyle/>
          <a:p>
            <a:r>
              <a:rPr lang="nl-NL" b="1" dirty="0" smtClean="0"/>
              <a:t>Uitvoeringsproblemen: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Gecomprimeerde trainingen om aan eisen te voldoen = risico op minder kwaliteit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12 dagdelen naar school, maar niet op ve-groep mogen werken</a:t>
            </a:r>
          </a:p>
          <a:p>
            <a:r>
              <a:rPr lang="nl-NL" dirty="0" smtClean="0"/>
              <a:t>Actie SWN, BK, BMK om oplossing te vinden</a:t>
            </a:r>
          </a:p>
          <a:p>
            <a:r>
              <a:rPr lang="nl-NL" dirty="0" smtClean="0"/>
              <a:t>Minister Slob akkoord om regels aan te passen</a:t>
            </a:r>
          </a:p>
          <a:p>
            <a:r>
              <a:rPr lang="nl-NL" dirty="0" smtClean="0"/>
              <a:t>7 maart in brief aan kamer oplossingsrichting</a:t>
            </a:r>
          </a:p>
          <a:p>
            <a:r>
              <a:rPr lang="nl-NL" dirty="0" smtClean="0"/>
              <a:t>Formeel huidige regel, oproep niet te handhaven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74467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96"/>
            <a:ext cx="2376264" cy="7154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171" y="31074"/>
            <a:ext cx="2394223" cy="6849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43" y="53031"/>
            <a:ext cx="2771800" cy="64101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36028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nl-NL" dirty="0" smtClean="0"/>
              <a:t>4b. Aanscherpen bewijs scholing </a:t>
            </a:r>
            <a:r>
              <a:rPr lang="nl-NL" dirty="0" err="1" smtClean="0"/>
              <a:t>ve</a:t>
            </a:r>
            <a:r>
              <a:rPr lang="nl-NL" dirty="0" smtClean="0"/>
              <a:t> 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400600"/>
          </a:xfrm>
        </p:spPr>
        <p:txBody>
          <a:bodyPr>
            <a:normAutofit lnSpcReduction="10000"/>
          </a:bodyPr>
          <a:lstStyle/>
          <a:p>
            <a:r>
              <a:rPr lang="nl-NL" b="1" dirty="0" smtClean="0"/>
              <a:t>Wijziging Besluit met terugwerkende kracht!</a:t>
            </a:r>
          </a:p>
          <a:p>
            <a:endParaRPr lang="nl-NL" dirty="0"/>
          </a:p>
          <a:p>
            <a:r>
              <a:rPr lang="nl-NL" dirty="0" smtClean="0"/>
              <a:t>In een ve-groep met 2 beroepskrachten:</a:t>
            </a:r>
          </a:p>
          <a:p>
            <a:r>
              <a:rPr lang="nl-NL" dirty="0" smtClean="0"/>
              <a:t>Kan gewerkt worden met 1 ve beroepskracht als:</a:t>
            </a:r>
          </a:p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2</a:t>
            </a:r>
            <a:r>
              <a:rPr lang="nl-NL" baseline="30000" dirty="0" smtClean="0"/>
              <a:t>e</a:t>
            </a:r>
            <a:r>
              <a:rPr lang="nl-NL" dirty="0" smtClean="0"/>
              <a:t> beroepskracht is gestart met ve-opleiding</a:t>
            </a:r>
          </a:p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2</a:t>
            </a:r>
            <a:r>
              <a:rPr lang="nl-NL" baseline="30000" dirty="0" smtClean="0"/>
              <a:t>e</a:t>
            </a:r>
            <a:r>
              <a:rPr lang="nl-NL" dirty="0" smtClean="0"/>
              <a:t> beroepskracht voldoet aan overige ko-eisen</a:t>
            </a:r>
          </a:p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Afwijking zolang als opleiding duurt, met maximum termijn</a:t>
            </a:r>
          </a:p>
          <a:p>
            <a:pPr marL="514350" indent="-514350">
              <a:buFont typeface="+mj-lt"/>
              <a:buAutoNum type="alphaUcPeriod"/>
            </a:pPr>
            <a:endParaRPr lang="nl-NL" dirty="0"/>
          </a:p>
          <a:p>
            <a:r>
              <a:rPr lang="nl-NL" dirty="0" smtClean="0"/>
              <a:t>Over precieze uitwerking zijn we in overleg OCW</a:t>
            </a:r>
          </a:p>
          <a:p>
            <a:pPr marL="514350" indent="-514350">
              <a:buFont typeface="+mj-lt"/>
              <a:buAutoNum type="alphaUcPeriod"/>
            </a:pPr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81786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96"/>
            <a:ext cx="2376264" cy="7154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171" y="31074"/>
            <a:ext cx="2394223" cy="6849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43" y="53031"/>
            <a:ext cx="2771800" cy="641016"/>
          </a:xfrm>
          <a:prstGeom prst="rect">
            <a:avLst/>
          </a:prstGeom>
        </p:spPr>
      </p:pic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nl-NL" dirty="0" smtClean="0"/>
              <a:t>Eerst een felicitatie!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Kwaliteit VVE sterk gestegen!</a:t>
            </a:r>
          </a:p>
          <a:p>
            <a:r>
              <a:rPr lang="nl-NL" dirty="0" smtClean="0"/>
              <a:t>Zowel in gemeentelijk beleid als in voor- en </a:t>
            </a:r>
            <a:r>
              <a:rPr lang="nl-NL" dirty="0" err="1" smtClean="0"/>
              <a:t>vroegscholen</a:t>
            </a:r>
            <a:endParaRPr lang="nl-NL" dirty="0" smtClean="0"/>
          </a:p>
          <a:p>
            <a:r>
              <a:rPr lang="nl-NL" dirty="0" smtClean="0"/>
              <a:t>Blijkt uit eindrapportage kwaliteitsmonitor van de onderwijsinspectie</a:t>
            </a:r>
            <a:endParaRPr lang="nl-NL" dirty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657" y="4653136"/>
            <a:ext cx="9144000" cy="220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01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96"/>
            <a:ext cx="2376264" cy="7154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171" y="31074"/>
            <a:ext cx="2394223" cy="6849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43" y="53031"/>
            <a:ext cx="2771800" cy="64101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36028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nl-NL" dirty="0" smtClean="0"/>
              <a:t>4b. Aanscherpen bewijs scholing </a:t>
            </a:r>
            <a:r>
              <a:rPr lang="nl-NL" dirty="0" err="1" smtClean="0"/>
              <a:t>ve</a:t>
            </a:r>
            <a:r>
              <a:rPr lang="nl-NL" dirty="0" smtClean="0"/>
              <a:t> 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504" y="1340768"/>
            <a:ext cx="8712968" cy="5256584"/>
          </a:xfrm>
        </p:spPr>
        <p:txBody>
          <a:bodyPr>
            <a:normAutofit/>
          </a:bodyPr>
          <a:lstStyle/>
          <a:p>
            <a:r>
              <a:rPr lang="nl-NL" b="1" dirty="0" smtClean="0"/>
              <a:t>Overgangsregeling nieuwe en nieuwste norm:</a:t>
            </a:r>
            <a:endParaRPr lang="nl-NL" b="1" dirty="0" smtClean="0"/>
          </a:p>
          <a:p>
            <a:r>
              <a:rPr lang="nl-NL" dirty="0" smtClean="0"/>
              <a:t>Medewerker voor </a:t>
            </a:r>
            <a:r>
              <a:rPr lang="nl-NL" dirty="0" smtClean="0"/>
              <a:t>1 januari 2018 al werkzaam in </a:t>
            </a:r>
            <a:r>
              <a:rPr lang="nl-NL" dirty="0" smtClean="0"/>
              <a:t>ve blijft bevoegd</a:t>
            </a:r>
            <a:r>
              <a:rPr lang="nl-NL" dirty="0" smtClean="0"/>
              <a:t>, ook al voldoet scholing niet aan nieuwe norm</a:t>
            </a:r>
          </a:p>
          <a:p>
            <a:r>
              <a:rPr lang="nl-NL" dirty="0" smtClean="0"/>
              <a:t>Medewerker voor </a:t>
            </a:r>
            <a:r>
              <a:rPr lang="nl-NL" dirty="0" smtClean="0"/>
              <a:t>1 januari 2018 gestart met </a:t>
            </a:r>
            <a:r>
              <a:rPr lang="nl-NL" dirty="0"/>
              <a:t> </a:t>
            </a:r>
            <a:r>
              <a:rPr lang="nl-NL" dirty="0" smtClean="0"/>
              <a:t>  </a:t>
            </a:r>
            <a:r>
              <a:rPr lang="nl-NL" dirty="0" smtClean="0"/>
              <a:t>ve-scholing </a:t>
            </a:r>
            <a:r>
              <a:rPr lang="nl-NL" dirty="0" smtClean="0"/>
              <a:t>en afgerond voor 12 mei 2019, </a:t>
            </a:r>
            <a:r>
              <a:rPr lang="nl-NL" dirty="0" smtClean="0"/>
              <a:t>blijft </a:t>
            </a:r>
            <a:r>
              <a:rPr lang="nl-NL" dirty="0" smtClean="0"/>
              <a:t>alsnog bevoegd voor ve, ook al voldoet scholing niet aan nieuwe norm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660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96"/>
            <a:ext cx="2376264" cy="7154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171" y="31074"/>
            <a:ext cx="2394223" cy="6849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43" y="53031"/>
            <a:ext cx="2771800" cy="64101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36028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nl-NL" dirty="0" smtClean="0"/>
              <a:t>4c. Aanscherpen opleidingsplan </a:t>
            </a:r>
            <a:r>
              <a:rPr lang="nl-NL" dirty="0" err="1" smtClean="0"/>
              <a:t>ve</a:t>
            </a:r>
            <a:r>
              <a:rPr lang="nl-NL" dirty="0" smtClean="0"/>
              <a:t> 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r>
              <a:rPr lang="nl-NL" dirty="0" smtClean="0"/>
              <a:t>Er moet een opleidingsplan </a:t>
            </a:r>
            <a:r>
              <a:rPr lang="nl-NL" dirty="0" err="1" smtClean="0"/>
              <a:t>ve</a:t>
            </a:r>
            <a:r>
              <a:rPr lang="nl-NL" dirty="0" smtClean="0"/>
              <a:t> vastgesteld zijn</a:t>
            </a:r>
          </a:p>
          <a:p>
            <a:r>
              <a:rPr lang="nl-NL" dirty="0" smtClean="0"/>
              <a:t>Plan vermeldt op welke wijze kennis en vaardigheden worden onderhouden</a:t>
            </a:r>
          </a:p>
          <a:p>
            <a:r>
              <a:rPr lang="nl-NL" dirty="0" smtClean="0"/>
              <a:t>Plan is inzichtelijk voor de toezichthouder</a:t>
            </a:r>
          </a:p>
          <a:p>
            <a:r>
              <a:rPr lang="nl-NL" dirty="0" smtClean="0"/>
              <a:t>Plan is actueel en operationeel, concreet en toetsbaar (laatste ontwikkelingen)</a:t>
            </a:r>
          </a:p>
          <a:p>
            <a:r>
              <a:rPr lang="nl-NL" dirty="0" smtClean="0"/>
              <a:t>Jaarlijkse evaluatie en </a:t>
            </a:r>
            <a:r>
              <a:rPr lang="nl-NL" dirty="0" err="1" smtClean="0"/>
              <a:t>zonodig</a:t>
            </a:r>
            <a:r>
              <a:rPr lang="nl-NL" dirty="0" smtClean="0"/>
              <a:t> bijstellen</a:t>
            </a:r>
          </a:p>
          <a:p>
            <a:r>
              <a:rPr lang="nl-NL" dirty="0" smtClean="0"/>
              <a:t>Treedt per 1 januari 2018 in werking</a:t>
            </a:r>
          </a:p>
        </p:txBody>
      </p:sp>
    </p:spTree>
    <p:extLst>
      <p:ext uri="{BB962C8B-B14F-4D97-AF65-F5344CB8AC3E}">
        <p14:creationId xmlns:p14="http://schemas.microsoft.com/office/powerpoint/2010/main" val="62576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96"/>
            <a:ext cx="2376264" cy="7154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171" y="31074"/>
            <a:ext cx="2394223" cy="6849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43" y="53031"/>
            <a:ext cx="2771800" cy="64101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36028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nl-NL" dirty="0" smtClean="0"/>
              <a:t>Plannen ministerie OCW 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72608"/>
          </a:xfrm>
        </p:spPr>
        <p:txBody>
          <a:bodyPr>
            <a:normAutofit/>
          </a:bodyPr>
          <a:lstStyle/>
          <a:p>
            <a:r>
              <a:rPr lang="nl-NL" dirty="0" smtClean="0"/>
              <a:t>OAB-en hoogbegaafdbudget wordt </a:t>
            </a:r>
            <a:r>
              <a:rPr lang="nl-NL" dirty="0" smtClean="0"/>
              <a:t>verhoogd, 15 </a:t>
            </a:r>
            <a:r>
              <a:rPr lang="nl-NL" dirty="0" smtClean="0"/>
              <a:t>miljoen 2018, 30 miljoen 2019. </a:t>
            </a:r>
            <a:endParaRPr lang="nl-NL" dirty="0" smtClean="0"/>
          </a:p>
          <a:p>
            <a:r>
              <a:rPr lang="nl-NL" dirty="0" smtClean="0"/>
              <a:t>170 </a:t>
            </a:r>
            <a:r>
              <a:rPr lang="nl-NL" dirty="0" smtClean="0"/>
              <a:t>miljoen extra versterking </a:t>
            </a:r>
            <a:r>
              <a:rPr lang="nl-NL" dirty="0" smtClean="0"/>
              <a:t>ve </a:t>
            </a:r>
            <a:r>
              <a:rPr lang="nl-NL" dirty="0" smtClean="0"/>
              <a:t>vanaf 2019</a:t>
            </a:r>
          </a:p>
          <a:p>
            <a:r>
              <a:rPr lang="nl-NL" dirty="0" smtClean="0"/>
              <a:t>Nieuwe </a:t>
            </a:r>
            <a:r>
              <a:rPr lang="nl-NL" dirty="0" smtClean="0"/>
              <a:t>bekostigingssystematiek OAB </a:t>
            </a:r>
            <a:r>
              <a:rPr lang="nl-NL" dirty="0" smtClean="0"/>
              <a:t>gelden. Sommige gemeente meer budget, andere minder</a:t>
            </a:r>
            <a:endParaRPr lang="nl-NL" dirty="0" smtClean="0"/>
          </a:p>
          <a:p>
            <a:r>
              <a:rPr lang="nl-NL" dirty="0" smtClean="0"/>
              <a:t>Vanaf mei 2018 </a:t>
            </a:r>
            <a:r>
              <a:rPr lang="nl-NL" dirty="0" smtClean="0"/>
              <a:t>in Tweede Kamer</a:t>
            </a:r>
          </a:p>
          <a:p>
            <a:r>
              <a:rPr lang="nl-NL" dirty="0" smtClean="0"/>
              <a:t>2017=366 miljoen OAB budget</a:t>
            </a:r>
          </a:p>
          <a:p>
            <a:r>
              <a:rPr lang="nl-NL" dirty="0" smtClean="0"/>
              <a:t>2018=326 miljoen OAB budget</a:t>
            </a:r>
          </a:p>
          <a:p>
            <a:r>
              <a:rPr lang="nl-NL" dirty="0" smtClean="0"/>
              <a:t>2019=496 miljoen OAB budget</a:t>
            </a:r>
          </a:p>
        </p:txBody>
      </p:sp>
    </p:spTree>
    <p:extLst>
      <p:ext uri="{BB962C8B-B14F-4D97-AF65-F5344CB8AC3E}">
        <p14:creationId xmlns:p14="http://schemas.microsoft.com/office/powerpoint/2010/main" val="204105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96"/>
            <a:ext cx="2376264" cy="7154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171" y="31074"/>
            <a:ext cx="2394223" cy="6849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43" y="53031"/>
            <a:ext cx="2771800" cy="64101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36028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nl-NL" dirty="0" smtClean="0"/>
              <a:t>Plannen ministerie OCW 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/>
          </a:bodyPr>
          <a:lstStyle/>
          <a:p>
            <a:r>
              <a:rPr lang="nl-NL" b="1" i="1" u="sng" dirty="0" smtClean="0"/>
              <a:t>Minimum verplicht aanbod ve gaat van </a:t>
            </a:r>
            <a:r>
              <a:rPr lang="nl-NL" b="1" i="1" u="sng" dirty="0" smtClean="0"/>
              <a:t>10 -&gt; 16 uur per </a:t>
            </a:r>
            <a:r>
              <a:rPr lang="nl-NL" b="1" i="1" u="sng" dirty="0" smtClean="0"/>
              <a:t>week!!!</a:t>
            </a:r>
          </a:p>
          <a:p>
            <a:r>
              <a:rPr lang="nl-NL" dirty="0" smtClean="0"/>
              <a:t>Nog geen uitwerking beschikbaar</a:t>
            </a:r>
          </a:p>
          <a:p>
            <a:r>
              <a:rPr lang="nl-NL" dirty="0" smtClean="0"/>
              <a:t>Veel uitvoeringsvragen</a:t>
            </a:r>
          </a:p>
          <a:p>
            <a:r>
              <a:rPr lang="nl-NL" dirty="0" smtClean="0"/>
              <a:t>Blijven voldoen aan IKK eisen aantal PM-</a:t>
            </a:r>
            <a:r>
              <a:rPr lang="nl-NL" dirty="0" err="1" smtClean="0"/>
              <a:t>ers</a:t>
            </a:r>
            <a:r>
              <a:rPr lang="nl-NL" dirty="0" smtClean="0"/>
              <a:t> en mentorschap </a:t>
            </a:r>
          </a:p>
          <a:p>
            <a:r>
              <a:rPr lang="nl-NL" dirty="0" smtClean="0"/>
              <a:t>Zijn PM-</a:t>
            </a:r>
            <a:r>
              <a:rPr lang="nl-NL" dirty="0" err="1" smtClean="0"/>
              <a:t>ers</a:t>
            </a:r>
            <a:r>
              <a:rPr lang="nl-NL" dirty="0" smtClean="0"/>
              <a:t> bereid om meer uren te werken?</a:t>
            </a:r>
          </a:p>
          <a:p>
            <a:r>
              <a:rPr lang="nl-NL" dirty="0" smtClean="0"/>
              <a:t>Hoe worden ve-uren berekend?</a:t>
            </a:r>
          </a:p>
          <a:p>
            <a:r>
              <a:rPr lang="nl-NL" dirty="0" smtClean="0"/>
              <a:t>Hoe gaan ve-ouders hier mee om?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45963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96"/>
            <a:ext cx="2376264" cy="7154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171" y="31074"/>
            <a:ext cx="2394223" cy="6849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43" y="53031"/>
            <a:ext cx="2771800" cy="64101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36028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nl-NL" dirty="0" smtClean="0"/>
              <a:t>Nadere informatie: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lnSpcReduction="10000"/>
          </a:bodyPr>
          <a:lstStyle/>
          <a:p>
            <a:r>
              <a:rPr lang="nl-NL" dirty="0" smtClean="0">
                <a:hlinkClick r:id="rId5"/>
              </a:rPr>
              <a:t>www.sociaalwerknederland.nl</a:t>
            </a:r>
            <a:endParaRPr lang="nl-NL" dirty="0" smtClean="0"/>
          </a:p>
          <a:p>
            <a:r>
              <a:rPr lang="nl-NL" dirty="0" smtClean="0">
                <a:hlinkClick r:id="rId6"/>
              </a:rPr>
              <a:t>www.kinderopvang.nl</a:t>
            </a:r>
            <a:endParaRPr lang="nl-NL" dirty="0" smtClean="0"/>
          </a:p>
          <a:p>
            <a:r>
              <a:rPr lang="nl-NL" dirty="0" smtClean="0">
                <a:hlinkClick r:id="rId7"/>
              </a:rPr>
              <a:t>www.maatschappelijkekinderopvang.nl</a:t>
            </a:r>
            <a:endParaRPr lang="nl-NL" dirty="0" smtClean="0"/>
          </a:p>
          <a:p>
            <a:r>
              <a:rPr lang="nl-NL" dirty="0" smtClean="0">
                <a:hlinkClick r:id="rId8"/>
              </a:rPr>
              <a:t>www.goab.eu</a:t>
            </a:r>
            <a:endParaRPr lang="nl-NL" dirty="0" smtClean="0"/>
          </a:p>
          <a:p>
            <a:r>
              <a:rPr lang="nl-NL" dirty="0" err="1" smtClean="0"/>
              <a:t>Factsheet</a:t>
            </a:r>
            <a:r>
              <a:rPr lang="nl-NL" dirty="0" smtClean="0"/>
              <a:t> aanpassingen Besluit basisvoorwaarden kwaliteit </a:t>
            </a:r>
            <a:r>
              <a:rPr lang="nl-NL" dirty="0" err="1" smtClean="0"/>
              <a:t>ve</a:t>
            </a:r>
            <a:endParaRPr lang="nl-NL" dirty="0" smtClean="0"/>
          </a:p>
          <a:p>
            <a:r>
              <a:rPr lang="nl-NL" dirty="0" err="1"/>
              <a:t>Factsheet</a:t>
            </a:r>
            <a:r>
              <a:rPr lang="nl-NL" dirty="0"/>
              <a:t> </a:t>
            </a:r>
            <a:r>
              <a:rPr lang="nl-NL" dirty="0" err="1" smtClean="0"/>
              <a:t>taaleis</a:t>
            </a:r>
            <a:r>
              <a:rPr lang="nl-NL" dirty="0" smtClean="0"/>
              <a:t> Nederlands voor IKK en voorschoolse educatie (4 maart 2018)</a:t>
            </a:r>
            <a:endParaRPr lang="nl-NL" dirty="0"/>
          </a:p>
          <a:p>
            <a:r>
              <a:rPr lang="nl-NL" dirty="0" smtClean="0"/>
              <a:t>Uitvoeringsvragen taalniveau 3F en hbo’ers in de vve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2618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728" y="0"/>
            <a:ext cx="9162728" cy="7231539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96"/>
            <a:ext cx="2376264" cy="7154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171" y="31074"/>
            <a:ext cx="2394223" cy="6849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43" y="53031"/>
            <a:ext cx="2771800" cy="64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61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96"/>
            <a:ext cx="2376264" cy="7154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171" y="31074"/>
            <a:ext cx="2394223" cy="6849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43" y="53031"/>
            <a:ext cx="2771800" cy="64101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Autofit/>
          </a:bodyPr>
          <a:lstStyle/>
          <a:p>
            <a:r>
              <a:rPr lang="nl-NL" sz="3600" dirty="0" smtClean="0"/>
              <a:t>Aanpassingen Besluit basisvoorwaarden kwaliteit voorschoolse educatie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525963"/>
          </a:xfrm>
        </p:spPr>
        <p:txBody>
          <a:bodyPr/>
          <a:lstStyle/>
          <a:p>
            <a:r>
              <a:rPr lang="nl-NL" b="1" dirty="0" smtClean="0"/>
              <a:t>Aanleiding:</a:t>
            </a:r>
          </a:p>
          <a:p>
            <a:r>
              <a:rPr lang="nl-NL" dirty="0" smtClean="0"/>
              <a:t>Uitkomsten pre-COOL studie</a:t>
            </a:r>
          </a:p>
          <a:p>
            <a:r>
              <a:rPr lang="nl-NL" dirty="0" smtClean="0"/>
              <a:t>Oude </a:t>
            </a:r>
            <a:r>
              <a:rPr lang="nl-NL" dirty="0" err="1" smtClean="0"/>
              <a:t>kamermoties</a:t>
            </a:r>
            <a:r>
              <a:rPr lang="nl-NL" dirty="0" smtClean="0"/>
              <a:t> Taalniveau 3F</a:t>
            </a:r>
          </a:p>
          <a:p>
            <a:r>
              <a:rPr lang="nl-NL" dirty="0"/>
              <a:t>S</a:t>
            </a:r>
            <a:r>
              <a:rPr lang="nl-NL" dirty="0" smtClean="0"/>
              <a:t>ignalen onderwijsinspectie over borging kwaliteit beroepskrachten</a:t>
            </a:r>
          </a:p>
          <a:p>
            <a:r>
              <a:rPr lang="nl-NL" b="1" dirty="0" smtClean="0"/>
              <a:t>Doel:</a:t>
            </a:r>
          </a:p>
          <a:p>
            <a:r>
              <a:rPr lang="nl-NL" dirty="0" smtClean="0"/>
              <a:t>Verdere verhoging kwaliteit </a:t>
            </a:r>
            <a:r>
              <a:rPr lang="nl-NL" dirty="0" err="1" smtClean="0"/>
              <a:t>ve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623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96"/>
            <a:ext cx="2376264" cy="7154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171" y="31074"/>
            <a:ext cx="2394223" cy="6849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43" y="53031"/>
            <a:ext cx="2771800" cy="64101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Overzicht </a:t>
            </a:r>
            <a:r>
              <a:rPr lang="nl-NL" dirty="0" smtClean="0"/>
              <a:t>maatregelen ve!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Verhoogde </a:t>
            </a:r>
            <a:r>
              <a:rPr lang="nl-NL" dirty="0" err="1" smtClean="0"/>
              <a:t>taaleis</a:t>
            </a:r>
            <a:r>
              <a:rPr lang="nl-NL" dirty="0" smtClean="0"/>
              <a:t> 3F: </a:t>
            </a:r>
            <a:r>
              <a:rPr lang="nl-NL" b="1" dirty="0" smtClean="0"/>
              <a:t>mondelinge taalvaardigheid</a:t>
            </a:r>
            <a:r>
              <a:rPr lang="nl-NL" dirty="0" smtClean="0"/>
              <a:t> (spreken, luisteren, gesprekken voeren) en </a:t>
            </a:r>
            <a:r>
              <a:rPr lang="nl-NL" b="1" dirty="0" smtClean="0"/>
              <a:t>lezen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Opnemen </a:t>
            </a:r>
            <a:r>
              <a:rPr lang="nl-NL" dirty="0" err="1" smtClean="0"/>
              <a:t>ve</a:t>
            </a:r>
            <a:r>
              <a:rPr lang="nl-NL" dirty="0" smtClean="0"/>
              <a:t> in pedagogisch beleidsplan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Verduidelijking van term “beroepskracht”</a:t>
            </a:r>
          </a:p>
          <a:p>
            <a:pPr marL="514350" indent="-514350">
              <a:buFont typeface="+mj-lt"/>
              <a:buAutoNum type="arabicPeriod"/>
            </a:pPr>
            <a:endParaRPr lang="nl-NL" dirty="0" smtClean="0"/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Aanscherping van eisen met betrekking tot:</a:t>
            </a:r>
          </a:p>
          <a:p>
            <a:pPr marL="0" indent="0">
              <a:buNone/>
            </a:pPr>
            <a:r>
              <a:rPr lang="nl-NL" dirty="0" smtClean="0"/>
              <a:t>4a. -eisen module voorschoolse educatie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4b. -eisen bewijs van scholing </a:t>
            </a:r>
            <a:r>
              <a:rPr lang="nl-NL" dirty="0" err="1" smtClean="0"/>
              <a:t>ve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4c. -eisen opleidingsplan beroepskrachten </a:t>
            </a:r>
            <a:r>
              <a:rPr lang="nl-NL" dirty="0" err="1" smtClean="0"/>
              <a:t>ve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146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96"/>
            <a:ext cx="2376264" cy="7154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171" y="31074"/>
            <a:ext cx="2394223" cy="6849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43" y="53031"/>
            <a:ext cx="2771800" cy="64101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419327"/>
            <a:ext cx="8229600" cy="114300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nl-NL" dirty="0" err="1" smtClean="0"/>
              <a:t>Taaleis</a:t>
            </a:r>
            <a:r>
              <a:rPr lang="nl-NL" dirty="0" smtClean="0"/>
              <a:t> 3F spreken en </a:t>
            </a:r>
            <a:r>
              <a:rPr lang="nl-NL" dirty="0" smtClean="0"/>
              <a:t>lezen </a:t>
            </a:r>
            <a:r>
              <a:rPr lang="nl-NL" b="1" i="1" u="sng" dirty="0" smtClean="0"/>
              <a:t>ve</a:t>
            </a:r>
            <a:endParaRPr lang="nl-NL" b="1" i="1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Beroepskracht </a:t>
            </a:r>
            <a:r>
              <a:rPr lang="nl-NL" dirty="0" err="1" smtClean="0"/>
              <a:t>ve</a:t>
            </a:r>
            <a:r>
              <a:rPr lang="nl-NL" dirty="0" smtClean="0"/>
              <a:t> moet aantoonbaar het officiële taalniveau 3F spreken en lezen beheersen</a:t>
            </a:r>
          </a:p>
          <a:p>
            <a:r>
              <a:rPr lang="nl-NL" b="1" dirty="0" smtClean="0"/>
              <a:t>Géén minimum </a:t>
            </a:r>
            <a:r>
              <a:rPr lang="nl-NL" b="1" dirty="0" err="1" smtClean="0"/>
              <a:t>taaleis</a:t>
            </a:r>
            <a:r>
              <a:rPr lang="nl-NL" b="1" dirty="0" smtClean="0"/>
              <a:t> meer voor schrijven! (let op bij trainingen en toetsen)</a:t>
            </a:r>
          </a:p>
          <a:p>
            <a:r>
              <a:rPr lang="nl-NL" dirty="0" smtClean="0"/>
              <a:t>Let op aanvullende gemeente-eisen</a:t>
            </a:r>
          </a:p>
          <a:p>
            <a:r>
              <a:rPr lang="nl-NL" dirty="0" smtClean="0"/>
              <a:t>Om een rijke taalomgeving te bieden aan kinderen met een (risico op) taalachterstand</a:t>
            </a:r>
          </a:p>
          <a:p>
            <a:r>
              <a:rPr lang="nl-NL" dirty="0" smtClean="0"/>
              <a:t>Naar aanleiding van moties in de Tweede Kamer in 2011</a:t>
            </a:r>
          </a:p>
          <a:p>
            <a:r>
              <a:rPr lang="nl-NL" dirty="0" smtClean="0"/>
              <a:t>Per </a:t>
            </a:r>
            <a:r>
              <a:rPr lang="nl-NL" b="1" dirty="0" smtClean="0"/>
              <a:t>1-8-2017</a:t>
            </a:r>
            <a:r>
              <a:rPr lang="nl-NL" dirty="0" smtClean="0"/>
              <a:t> voor beroepskrachten </a:t>
            </a:r>
            <a:r>
              <a:rPr lang="nl-NL" dirty="0" err="1" smtClean="0"/>
              <a:t>ve</a:t>
            </a:r>
            <a:r>
              <a:rPr lang="nl-NL" dirty="0" smtClean="0"/>
              <a:t> in G37 en G86</a:t>
            </a:r>
          </a:p>
          <a:p>
            <a:r>
              <a:rPr lang="nl-NL" dirty="0" smtClean="0"/>
              <a:t>Per </a:t>
            </a:r>
            <a:r>
              <a:rPr lang="nl-NL" b="1" dirty="0" smtClean="0"/>
              <a:t>1-8-2019 </a:t>
            </a:r>
            <a:r>
              <a:rPr lang="nl-NL" dirty="0" smtClean="0"/>
              <a:t>in de G-Overig, kleine gemeenten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2958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96"/>
            <a:ext cx="2376264" cy="7154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171" y="31074"/>
            <a:ext cx="2394223" cy="6849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43" y="53031"/>
            <a:ext cx="2771800" cy="64101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419327"/>
            <a:ext cx="8229600" cy="1143000"/>
          </a:xfrm>
        </p:spPr>
        <p:txBody>
          <a:bodyPr>
            <a:normAutofit/>
          </a:bodyPr>
          <a:lstStyle/>
          <a:p>
            <a:r>
              <a:rPr lang="nl-NL" dirty="0" err="1" smtClean="0"/>
              <a:t>Taaleis</a:t>
            </a:r>
            <a:r>
              <a:rPr lang="nl-NL" dirty="0" smtClean="0"/>
              <a:t> </a:t>
            </a:r>
            <a:r>
              <a:rPr lang="nl-NL" dirty="0" smtClean="0"/>
              <a:t>3F </a:t>
            </a:r>
            <a:r>
              <a:rPr lang="nl-NL" b="1" i="1" u="sng" dirty="0" smtClean="0"/>
              <a:t>reguliere</a:t>
            </a:r>
            <a:r>
              <a:rPr lang="nl-NL" dirty="0" smtClean="0"/>
              <a:t> Kinderopvang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Is </a:t>
            </a:r>
            <a:r>
              <a:rPr lang="nl-NL" sz="2800" dirty="0" smtClean="0"/>
              <a:t>opgenomen in cao t.b.v</a:t>
            </a:r>
            <a:r>
              <a:rPr lang="nl-NL" sz="2800" dirty="0" smtClean="0"/>
              <a:t>. </a:t>
            </a:r>
            <a:r>
              <a:rPr lang="nl-NL" sz="2800" dirty="0" err="1" smtClean="0"/>
              <a:t>taaleis</a:t>
            </a:r>
            <a:r>
              <a:rPr lang="nl-NL" sz="2800" dirty="0" smtClean="0"/>
              <a:t> 3F mondelinge taalvaardigheid (IKK) </a:t>
            </a:r>
            <a:r>
              <a:rPr lang="nl-NL" sz="2800" dirty="0" smtClean="0"/>
              <a:t>per </a:t>
            </a:r>
            <a:r>
              <a:rPr lang="nl-NL" sz="2800" dirty="0" smtClean="0"/>
              <a:t>2023 voor </a:t>
            </a:r>
            <a:r>
              <a:rPr lang="nl-NL" sz="2800" b="1" dirty="0" smtClean="0"/>
              <a:t>reguliere kinderopvang</a:t>
            </a:r>
            <a:endParaRPr lang="nl-NL" sz="2800" dirty="0" smtClean="0"/>
          </a:p>
          <a:p>
            <a:r>
              <a:rPr lang="nl-NL" sz="2800" dirty="0" smtClean="0"/>
              <a:t>Alleen </a:t>
            </a:r>
            <a:r>
              <a:rPr lang="nl-NL" sz="2800" dirty="0" smtClean="0"/>
              <a:t>taaleisen voor 3F mondelinge </a:t>
            </a:r>
            <a:r>
              <a:rPr lang="nl-NL" sz="2800" dirty="0" smtClean="0"/>
              <a:t>taalvaardigheid en dus niet voor </a:t>
            </a:r>
            <a:r>
              <a:rPr lang="nl-NL" sz="2800" b="1" dirty="0" smtClean="0"/>
              <a:t>lezen</a:t>
            </a:r>
            <a:r>
              <a:rPr lang="nl-NL" sz="2800" dirty="0" smtClean="0"/>
              <a:t>.</a:t>
            </a:r>
            <a:endParaRPr lang="nl-NL" sz="2800" dirty="0" smtClean="0"/>
          </a:p>
          <a:p>
            <a:r>
              <a:rPr lang="nl-NL" sz="2800" u="sng" dirty="0" smtClean="0"/>
              <a:t>Dit cao-onderdeel </a:t>
            </a:r>
            <a:r>
              <a:rPr lang="nl-NL" sz="2800" u="sng" dirty="0" smtClean="0"/>
              <a:t>h) van kwalificatie-eis PM kan dus </a:t>
            </a:r>
            <a:r>
              <a:rPr lang="nl-NL" sz="2800" b="1" u="sng" dirty="0" smtClean="0"/>
              <a:t>NIET </a:t>
            </a:r>
            <a:r>
              <a:rPr lang="nl-NL" sz="2800" u="sng" dirty="0" smtClean="0"/>
              <a:t>toegepast worden voor taalkwalificatie 3F als beroepskracht ve!</a:t>
            </a:r>
            <a:endParaRPr lang="nl-NL" sz="2800" b="1" u="sng" dirty="0" smtClean="0"/>
          </a:p>
          <a:p>
            <a:pPr algn="just"/>
            <a:endParaRPr lang="nl-NL" dirty="0" smtClean="0"/>
          </a:p>
          <a:p>
            <a:pPr marL="0" indent="0" algn="just">
              <a:buNone/>
            </a:pPr>
            <a:endParaRPr lang="nl-NL" b="1" i="1" u="sng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662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96"/>
            <a:ext cx="2376264" cy="7154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171" y="31074"/>
            <a:ext cx="2394223" cy="6849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43" y="53031"/>
            <a:ext cx="2771800" cy="64101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11412"/>
            <a:ext cx="8517632" cy="942725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Aantonen beheersing taalniveau 3F</a:t>
            </a:r>
            <a:endParaRPr lang="nl-NL" sz="2800" b="1" dirty="0"/>
          </a:p>
        </p:txBody>
      </p:sp>
      <p:graphicFrame>
        <p:nvGraphicFramePr>
          <p:cNvPr id="10" name="Tijdelijke aanduiding voor inhoud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2827562"/>
              </p:ext>
            </p:extLst>
          </p:nvPr>
        </p:nvGraphicFramePr>
        <p:xfrm>
          <a:off x="179512" y="1280660"/>
          <a:ext cx="8712967" cy="5316692"/>
        </p:xfrm>
        <a:graphic>
          <a:graphicData uri="http://schemas.openxmlformats.org/drawingml/2006/table">
            <a:tbl>
              <a:tblPr firstRow="1" firstCol="1" bandRow="1"/>
              <a:tblGrid>
                <a:gridCol w="504056"/>
                <a:gridCol w="2592288"/>
                <a:gridCol w="2511884"/>
                <a:gridCol w="3104739"/>
              </a:tblGrid>
              <a:tr h="39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26045" marR="26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26045" marR="26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Wet IKK / CAO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045" marR="26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Besluit basisvoorwaarden kwaliteit ve</a:t>
                      </a:r>
                      <a:endParaRPr lang="nl-N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045" marR="26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26045" marR="26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Wat is de eis?</a:t>
                      </a:r>
                    </a:p>
                  </a:txBody>
                  <a:tcPr marL="26045" marR="26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Taalniveau 3F /B2 voor Mondelinge taalvaardigheid</a:t>
                      </a:r>
                    </a:p>
                  </a:txBody>
                  <a:tcPr marL="26045" marR="26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Taalniveau 3F /B2 voor Mondelinge taalvaardigheid en Lezen</a:t>
                      </a:r>
                    </a:p>
                  </a:txBody>
                  <a:tcPr marL="26045" marR="26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26045" marR="26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Wat houdt Mondelinge taalvaardigheid in?</a:t>
                      </a:r>
                    </a:p>
                  </a:txBody>
                  <a:tcPr marL="26045" marR="26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Spreken, luisteren en gesprekken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niveau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3F / B2</a:t>
                      </a:r>
                    </a:p>
                  </a:txBody>
                  <a:tcPr marL="26045" marR="26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Spreken, luisteren en gesprekken voeren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niveau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3F / B2</a:t>
                      </a:r>
                    </a:p>
                  </a:txBody>
                  <a:tcPr marL="26045" marR="26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26045" marR="26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Wat houdt Lezen in?</a:t>
                      </a:r>
                    </a:p>
                  </a:txBody>
                  <a:tcPr marL="26045" marR="26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26045" marR="26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Zakelijke,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fictionele, narratieve en literaire teksten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niveau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3F / B2</a:t>
                      </a:r>
                    </a:p>
                  </a:txBody>
                  <a:tcPr marL="26045" marR="26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26045" marR="26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Wanneer gaat het in?</a:t>
                      </a:r>
                    </a:p>
                  </a:txBody>
                  <a:tcPr marL="26045" marR="26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1-1-2023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alle </a:t>
                      </a:r>
                      <a:endParaRPr lang="nl-NL" sz="20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PM-</a:t>
                      </a:r>
                      <a:r>
                        <a:rPr lang="nl-NL" sz="20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ers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Vanaf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1-1-2018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ingroeitermijn.</a:t>
                      </a:r>
                    </a:p>
                  </a:txBody>
                  <a:tcPr marL="26045" marR="26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G37/G86: per 1-8-2017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G-overig: per 1-8-2019</a:t>
                      </a:r>
                    </a:p>
                  </a:txBody>
                  <a:tcPr marL="26045" marR="26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238500" y="140319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05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96"/>
            <a:ext cx="2376264" cy="7154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171" y="31074"/>
            <a:ext cx="2394223" cy="6849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43" y="53031"/>
            <a:ext cx="2771800" cy="64101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373539"/>
            <a:ext cx="9036496" cy="1143000"/>
          </a:xfrm>
        </p:spPr>
        <p:txBody>
          <a:bodyPr>
            <a:normAutofit/>
          </a:bodyPr>
          <a:lstStyle/>
          <a:p>
            <a:pPr algn="l"/>
            <a:r>
              <a:rPr lang="nl-NL" sz="2400" b="1" dirty="0">
                <a:solidFill>
                  <a:prstClr val="black"/>
                </a:solidFill>
              </a:rPr>
              <a:t>Taalniveau 3F     </a:t>
            </a:r>
            <a:r>
              <a:rPr lang="nl-NL" sz="2400" b="1" dirty="0" smtClean="0">
                <a:solidFill>
                  <a:prstClr val="black"/>
                </a:solidFill>
              </a:rPr>
              <a:t>                            Wet </a:t>
            </a:r>
            <a:r>
              <a:rPr lang="nl-NL" sz="2400" b="1" dirty="0">
                <a:solidFill>
                  <a:prstClr val="black"/>
                </a:solidFill>
              </a:rPr>
              <a:t>IKK/cao   </a:t>
            </a:r>
            <a:r>
              <a:rPr lang="nl-NL" sz="2400" b="1" dirty="0" smtClean="0">
                <a:solidFill>
                  <a:prstClr val="black"/>
                </a:solidFill>
              </a:rPr>
              <a:t>        Besluit </a:t>
            </a:r>
            <a:r>
              <a:rPr lang="nl-NL" sz="2400" b="1" dirty="0">
                <a:solidFill>
                  <a:prstClr val="black"/>
                </a:solidFill>
              </a:rPr>
              <a:t>kwaliteit ve</a:t>
            </a:r>
            <a:endParaRPr lang="nl-NL" sz="2400" dirty="0"/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7916721"/>
              </p:ext>
            </p:extLst>
          </p:nvPr>
        </p:nvGraphicFramePr>
        <p:xfrm>
          <a:off x="179512" y="1270540"/>
          <a:ext cx="8784976" cy="5014023"/>
        </p:xfrm>
        <a:graphic>
          <a:graphicData uri="http://schemas.openxmlformats.org/drawingml/2006/table">
            <a:tbl>
              <a:tblPr firstRow="1" firstCol="1" bandRow="1"/>
              <a:tblGrid>
                <a:gridCol w="360040"/>
                <a:gridCol w="3615930"/>
                <a:gridCol w="2360734"/>
                <a:gridCol w="2448272"/>
              </a:tblGrid>
              <a:tr h="477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46745" marR="4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Wie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toetst?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45" marR="4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GGD</a:t>
                      </a:r>
                    </a:p>
                  </a:txBody>
                  <a:tcPr marL="46745" marR="4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GGD</a:t>
                      </a:r>
                    </a:p>
                  </a:txBody>
                  <a:tcPr marL="46745" marR="4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56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46745" marR="4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3F </a:t>
                      </a:r>
                      <a:r>
                        <a:rPr lang="nl-NL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taaleis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met een universitair diploma?</a:t>
                      </a:r>
                    </a:p>
                  </a:txBody>
                  <a:tcPr marL="46745" marR="4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NL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diploma: ja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Buitenlands diploma: nee</a:t>
                      </a:r>
                    </a:p>
                  </a:txBody>
                  <a:tcPr marL="46745" marR="4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NL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diploma: ja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Buitenlands diploma: nee</a:t>
                      </a:r>
                    </a:p>
                  </a:txBody>
                  <a:tcPr marL="46745" marR="4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56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46745" marR="4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3F </a:t>
                      </a:r>
                      <a:r>
                        <a:rPr lang="nl-NL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taaleis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met hbo diploma?</a:t>
                      </a:r>
                    </a:p>
                  </a:txBody>
                  <a:tcPr marL="46745" marR="4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NL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diploma: ja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Buitenlands diploma: nee</a:t>
                      </a:r>
                    </a:p>
                  </a:txBody>
                  <a:tcPr marL="46745" marR="4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NL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diploma: ja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Buitenlands diploma: nee</a:t>
                      </a:r>
                    </a:p>
                  </a:txBody>
                  <a:tcPr marL="46745" marR="4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56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46745" marR="4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3F </a:t>
                      </a:r>
                      <a:r>
                        <a:rPr lang="nl-NL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taaleis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met een </a:t>
                      </a:r>
                      <a:r>
                        <a:rPr lang="nl-NL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associate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l-NL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degree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diploma?</a:t>
                      </a:r>
                    </a:p>
                  </a:txBody>
                  <a:tcPr marL="46745" marR="4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NL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diploma: ja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Buitenlands diploma: nee</a:t>
                      </a:r>
                    </a:p>
                  </a:txBody>
                  <a:tcPr marL="46745" marR="4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NL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diploma: ja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Buitenlands diploma: nee</a:t>
                      </a:r>
                    </a:p>
                  </a:txBody>
                  <a:tcPr marL="46745" marR="4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56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46745" marR="4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3F </a:t>
                      </a:r>
                      <a:r>
                        <a:rPr lang="nl-NL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taaleis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met een vwo diploma?</a:t>
                      </a:r>
                    </a:p>
                  </a:txBody>
                  <a:tcPr marL="46745" marR="4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Ja</a:t>
                      </a:r>
                    </a:p>
                  </a:txBody>
                  <a:tcPr marL="46745" marR="4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Ja,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mits het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vak Nederlands met eindcijfer 5,5 of hoger is afgerond.</a:t>
                      </a:r>
                    </a:p>
                  </a:txBody>
                  <a:tcPr marL="46745" marR="4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967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96"/>
            <a:ext cx="2376264" cy="7154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171" y="31074"/>
            <a:ext cx="2394223" cy="6849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43" y="53031"/>
            <a:ext cx="2771800" cy="64101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856984" cy="1143000"/>
          </a:xfrm>
        </p:spPr>
        <p:txBody>
          <a:bodyPr>
            <a:normAutofit/>
          </a:bodyPr>
          <a:lstStyle/>
          <a:p>
            <a:pPr algn="l"/>
            <a:r>
              <a:rPr lang="nl-NL" sz="2400" b="1" dirty="0" smtClean="0">
                <a:solidFill>
                  <a:prstClr val="black"/>
                </a:solidFill>
              </a:rPr>
              <a:t> Taalniveau </a:t>
            </a:r>
            <a:r>
              <a:rPr lang="nl-NL" sz="2400" b="1" dirty="0">
                <a:solidFill>
                  <a:prstClr val="black"/>
                </a:solidFill>
              </a:rPr>
              <a:t>3F  </a:t>
            </a:r>
            <a:r>
              <a:rPr lang="nl-NL" sz="2400" b="1" dirty="0" smtClean="0">
                <a:solidFill>
                  <a:prstClr val="black"/>
                </a:solidFill>
              </a:rPr>
              <a:t>             Wet </a:t>
            </a:r>
            <a:r>
              <a:rPr lang="nl-NL" sz="2400" b="1" dirty="0">
                <a:solidFill>
                  <a:prstClr val="black"/>
                </a:solidFill>
              </a:rPr>
              <a:t>IKK/cao   </a:t>
            </a:r>
            <a:r>
              <a:rPr lang="nl-NL" sz="2400" b="1" dirty="0" smtClean="0">
                <a:solidFill>
                  <a:prstClr val="black"/>
                </a:solidFill>
              </a:rPr>
              <a:t>Besluit </a:t>
            </a:r>
            <a:r>
              <a:rPr lang="nl-NL" sz="2400" b="1" dirty="0">
                <a:solidFill>
                  <a:prstClr val="black"/>
                </a:solidFill>
              </a:rPr>
              <a:t>kwaliteit ve</a:t>
            </a:r>
            <a:endParaRPr lang="nl-NL" sz="2400" dirty="0"/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1480634"/>
              </p:ext>
            </p:extLst>
          </p:nvPr>
        </p:nvGraphicFramePr>
        <p:xfrm>
          <a:off x="251520" y="1134142"/>
          <a:ext cx="8712968" cy="5641213"/>
        </p:xfrm>
        <a:graphic>
          <a:graphicData uri="http://schemas.openxmlformats.org/drawingml/2006/table">
            <a:tbl>
              <a:tblPr firstRow="1" firstCol="1" bandRow="1"/>
              <a:tblGrid>
                <a:gridCol w="432048"/>
                <a:gridCol w="2304256"/>
                <a:gridCol w="1831674"/>
                <a:gridCol w="4144990"/>
              </a:tblGrid>
              <a:tr h="344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16830" marR="168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3F </a:t>
                      </a:r>
                      <a:r>
                        <a:rPr lang="nl-NL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taaleis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met een havo diploma? </a:t>
                      </a:r>
                    </a:p>
                  </a:txBody>
                  <a:tcPr marL="16830" marR="168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Ja</a:t>
                      </a:r>
                    </a:p>
                  </a:txBody>
                  <a:tcPr marL="16830" marR="168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Ja,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mits Nederlands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met eindcijfer 5,5 of hoger is afgerond.</a:t>
                      </a:r>
                    </a:p>
                  </a:txBody>
                  <a:tcPr marL="16830" marR="168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1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16830" marR="168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3F </a:t>
                      </a:r>
                      <a:r>
                        <a:rPr lang="nl-NL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taaleis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met een </a:t>
                      </a:r>
                      <a:r>
                        <a:rPr lang="nl-NL" sz="20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vhbo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diploma? 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30" marR="168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Ja</a:t>
                      </a:r>
                    </a:p>
                  </a:txBody>
                  <a:tcPr marL="16830" marR="168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Niet nader genoemd</a:t>
                      </a:r>
                    </a:p>
                  </a:txBody>
                  <a:tcPr marL="16830" marR="168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3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16830" marR="168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3F </a:t>
                      </a:r>
                      <a:r>
                        <a:rPr lang="nl-NL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taaleis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met een mbo-4 diploma, waarbij Nederlandse taal een generiek examenonderdeel is? </a:t>
                      </a:r>
                      <a:r>
                        <a:rPr lang="nl-NL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(let op: dat is vanaf studiejaar 2014-2015 het geval)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6830" marR="168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Ja</a:t>
                      </a:r>
                    </a:p>
                  </a:txBody>
                  <a:tcPr marL="16830" marR="168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Ja,  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mits op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 resultatenlijst een 5,5 of hoger staat voor het centraal examen Nederlandse taal, </a:t>
                      </a:r>
                      <a:r>
                        <a:rPr lang="nl-NL" sz="2000" b="1" u="sng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én 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a. </a:t>
                      </a:r>
                      <a:r>
                        <a:rPr lang="nl-NL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≥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5,5 voor afzonderlijke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onderdelen spreken en gesprekken voeren op het instellingsexamen Nederlandse taal, </a:t>
                      </a:r>
                      <a:r>
                        <a:rPr lang="nl-NL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of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b. </a:t>
                      </a:r>
                      <a:r>
                        <a:rPr kumimoji="0" lang="nl-NL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≥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5,5 voor gecombineerd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resultaat voor deze twee onderdelen op het instellingsexamen Nederlandse taal, </a:t>
                      </a:r>
                      <a:r>
                        <a:rPr lang="nl-NL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of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c. </a:t>
                      </a:r>
                      <a:r>
                        <a:rPr kumimoji="0" lang="nl-NL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≥</a:t>
                      </a:r>
                      <a:r>
                        <a:rPr lang="nl-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5,5 voor </a:t>
                      </a:r>
                      <a:r>
                        <a:rPr lang="nl-N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het gehele instellingsexamen Nederlandse taal. </a:t>
                      </a:r>
                    </a:p>
                  </a:txBody>
                  <a:tcPr marL="16830" marR="168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65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1507</Words>
  <Application>Microsoft Office PowerPoint</Application>
  <PresentationFormat>Diavoorstelling (4:3)</PresentationFormat>
  <Paragraphs>244</Paragraphs>
  <Slides>25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26" baseType="lpstr">
      <vt:lpstr>Kantoorthema</vt:lpstr>
      <vt:lpstr>Veranderingen voorschoolse educatie (VE) beleid  kleine gemeenten G-overig April 2018 Rob Vergeer</vt:lpstr>
      <vt:lpstr>Eerst een felicitatie!</vt:lpstr>
      <vt:lpstr>Aanpassingen Besluit basisvoorwaarden kwaliteit voorschoolse educatie</vt:lpstr>
      <vt:lpstr>Overzicht maatregelen ve!</vt:lpstr>
      <vt:lpstr>Taaleis 3F spreken en lezen ve</vt:lpstr>
      <vt:lpstr>Taaleis 3F reguliere Kinderopvang</vt:lpstr>
      <vt:lpstr>Aantonen beheersing taalniveau 3F</vt:lpstr>
      <vt:lpstr>Taalniveau 3F                                 Wet IKK/cao           Besluit kwaliteit ve</vt:lpstr>
      <vt:lpstr> Taalniveau 3F               Wet IKK/cao   Besluit kwaliteit ve</vt:lpstr>
      <vt:lpstr>Taalniveau 3F         Wet IKK/cao                   Besluit kwaliteit ve</vt:lpstr>
      <vt:lpstr> Taalniveau 3F                                    Wet IKK/cao        Besluit kwaliteit ve</vt:lpstr>
      <vt:lpstr>Taalniveau 3F                  Wet IKK/cao                   Besluit kwaliteit ve</vt:lpstr>
      <vt:lpstr>2.   Ve in pedagogisch beleidsplan</vt:lpstr>
      <vt:lpstr>2.   Ve in pedagogisch beleidsplan</vt:lpstr>
      <vt:lpstr>3.   Verduidelijking  ‘beroepskracht’</vt:lpstr>
      <vt:lpstr>4a. Aanscherpen eisen keuzedeel ve   </vt:lpstr>
      <vt:lpstr>4b. Aanscherpen bewijs scholing ve   </vt:lpstr>
      <vt:lpstr>4b. Aanscherpen bewijs scholing ve   </vt:lpstr>
      <vt:lpstr>4b. Aanscherpen bewijs scholing ve   </vt:lpstr>
      <vt:lpstr>4b. Aanscherpen bewijs scholing ve   </vt:lpstr>
      <vt:lpstr>4c. Aanscherpen opleidingsplan ve   </vt:lpstr>
      <vt:lpstr>Plannen ministerie OCW   </vt:lpstr>
      <vt:lpstr>Plannen ministerie OCW   </vt:lpstr>
      <vt:lpstr>Nadere informatie: 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 Vergeer</dc:creator>
  <cp:lastModifiedBy>R Vergeer</cp:lastModifiedBy>
  <cp:revision>114</cp:revision>
  <cp:lastPrinted>2017-10-27T12:00:11Z</cp:lastPrinted>
  <dcterms:created xsi:type="dcterms:W3CDTF">2017-10-27T08:48:22Z</dcterms:created>
  <dcterms:modified xsi:type="dcterms:W3CDTF">2018-04-11T13:04:50Z</dcterms:modified>
</cp:coreProperties>
</file>