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797675" cy="9928225"/>
  <p:defaultTextStyle>
    <a:defPPr>
      <a:defRPr lang="nl-NL" alt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P. Kroeze" initials="DPK" lastIdx="1" clrIdx="0">
    <p:extLst>
      <p:ext uri="{19B8F6BF-5375-455C-9EA6-DF929625EA0E}">
        <p15:presenceInfo xmlns:p15="http://schemas.microsoft.com/office/powerpoint/2012/main" userId="d6d39669d8e196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10" tIns="45505" rIns="91010" bIns="45505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10" tIns="45505" rIns="91010" bIns="45505" numCol="1" rtlCol="0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010" tIns="45505" rIns="91010" bIns="45505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10" tIns="45505" rIns="91010" bIns="45505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10" tIns="45505" rIns="91010" bIns="45505" numCol="1" rtlCol="0" anchor="b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3824C-0861-49BA-B37D-79480F8D5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nl-NL" alt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D7298C-3015-404B-947C-4373EFDF1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alt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CF977B-5C28-40A1-9232-899153D7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CEB282-F94F-4392-A78A-DCF92EC3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FC980F-AFB0-42DF-A502-A7EF3D76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860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ACA5D-7DE0-4BE0-8457-B9FB9C12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267AD7-570B-47CF-B9C5-E372F5792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C4178F-809B-453F-9E88-65469D28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3F9F9F-7E4D-4199-9632-AE71E6A5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2EE793-8D53-4E48-8D19-2F158A8A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65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86876D-D71B-47D9-84CE-D47EE5AD3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45FF1F-B183-4CA5-90D1-971F4A83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73819E-C275-4EAE-B4D8-4385972C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71448E-D1A8-4239-AD64-7FBD42EE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4AD6DC-C069-4426-8E36-A4D03AB2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19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89187D-A390-4DD2-BAA8-6A766629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4DA861-6C27-464A-BCDB-D01FFB62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734A7D-38C5-4864-92AF-C0D85016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695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62A2E-A115-42D5-8991-376A889B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EFF53F-7CA5-4F72-807C-1DA162EF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DD69FA-0AA5-439B-BD87-A2E885FC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C9517-BB2D-4909-A68E-6E34FE86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A81DB-05C3-4372-B238-E6FB20DF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606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84F1F-4919-4A5F-8E0E-FED70C62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94568-01E6-415D-B1CE-4908A7931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AE9FD5-7E5B-421C-81E9-8F1AD58BE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D9F83D-DD91-4925-B373-9970EA48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38F902-C7D0-413C-BF54-DC012FB9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0F39F9-7221-449B-896D-3614680F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749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D66B9-00D9-40A4-8202-97236CF5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723363-8E35-442F-98F6-F905F2DCA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A1D368-62FC-40F6-AEAC-9CF9C16DA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AA56DE1-71EE-4F58-80F3-15C4429D6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C58ED4-826D-426C-B542-890BD1786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96822E-C4D7-4314-BBF6-2009A78B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53F552F-BC43-4643-9C98-9F533459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2AC08A0-CBE4-450E-A908-0D1EF950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03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BAF23-D4B3-40F6-9851-613E0FC2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CE3AD1-64F5-4AFF-9F3F-41114D7B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2DA933A-5588-482E-8440-83D4E5B5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EA2530-BE02-4CBF-B91A-3A88A1FC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30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427F86-1B51-4570-B7EA-F9348EC8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0B695B1-CED1-4628-B824-5C09B5AF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A9F3EAD-1ED1-4595-BD32-5A0B60C23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3634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E367E-97DC-423A-81E9-155DAC33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766E5E-3188-4787-800E-297BDA8E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3EEA5C-4099-418F-AA7B-672F55F45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7B6D91-9F94-4EC5-80F1-330F5A2E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F07169-2523-4C64-AB3A-0A846B8B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23B0C3-1C01-47D2-99A0-376B860D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835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C8B06-ACEE-4148-99D0-E71460748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279F46-C79E-4511-852C-67E6DD616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alt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BAA7E2-B06E-4929-8840-AF2DB7B79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7B3E24-D61E-47D6-A408-8E3D73FC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F1496C-BC8D-40AF-BBB3-3F2DA65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DD06FE-E4D3-40ED-901B-6A03F094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737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D961EAE-688D-4205-B54D-5435C997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nl-NL" alt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6B8825-E880-40FF-92C7-7BB8C0215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5C8757-9309-49E2-B0AA-59546CB46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F3F2-1A2A-4804-A811-2C14EA1E0C35}" type="datetimeFigureOut">
              <a:rPr lang="nl-NL" altLang="nl-NL" smtClean="0"/>
              <a:t>7-2-2020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A78DF9-0713-4B98-A175-A9DD520E6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212616-C647-4DE3-A09C-ADD220A02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805EC-5B4F-4389-9D0A-493207D14006}" type="slidenum">
              <a:rPr lang="nl-NL" altLang="nl-NL" smtClean="0"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606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 alt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D50A8-53CA-4084-8EBA-A248CA89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>
            <a:normAutofit fontScale="90000"/>
          </a:bodyPr>
          <a:lstStyle/>
          <a:p>
            <a:r>
              <a:rPr lang="nl-NL" altLang="nl-NL" dirty="0"/>
              <a:t>Problemen met Kinderopvangtoeslag</a:t>
            </a:r>
            <a:br>
              <a:rPr lang="nl-NL" altLang="nl-NL" dirty="0"/>
            </a:br>
            <a:r>
              <a:rPr lang="nl-NL" altLang="nl-NL" sz="4900" dirty="0"/>
              <a:t>Komt een ouder bij de advocaat …..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1F461B-823F-4FED-A1C8-5879AFE7B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/>
          <a:p>
            <a:r>
              <a:rPr lang="nl-NL" altLang="nl-NL" dirty="0"/>
              <a:t>29 januari 2020</a:t>
            </a:r>
          </a:p>
          <a:p>
            <a:r>
              <a:rPr lang="nl-NL" altLang="nl-NL" dirty="0"/>
              <a:t>Landelijke Congres Sociaal Raadsliedenwerk</a:t>
            </a:r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6674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B03DC-70A0-40AF-B1A2-CB71B436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Rechtsbescherming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66430-7AE4-4512-A70A-00389E22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Bezwaar bij Belastingdienst binnen 6 weken</a:t>
            </a:r>
          </a:p>
          <a:p>
            <a:r>
              <a:rPr lang="nl-NL" altLang="nl-NL" dirty="0"/>
              <a:t>Beroep bij de Rechtbank binnen 6 weken</a:t>
            </a:r>
          </a:p>
          <a:p>
            <a:r>
              <a:rPr lang="nl-NL" altLang="nl-NL" dirty="0"/>
              <a:t>Hoger beroep bij de Raad van State binnen 6 weken</a:t>
            </a:r>
          </a:p>
          <a:p>
            <a:r>
              <a:rPr lang="nl-NL" altLang="nl-NL" dirty="0"/>
              <a:t>Herzieningsverzoek mogelijk zolang er nog geen definitieve vaststelling heeft plaatsgevonden</a:t>
            </a:r>
          </a:p>
          <a:p>
            <a:r>
              <a:rPr lang="nl-NL" altLang="nl-NL" dirty="0"/>
              <a:t>Burgerlijke rechter (Kort Geding) 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3419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00AD7-BA6D-42B6-ADC9-5C94391FC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Gefinancierde rechtsbijstand?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26439D-B786-4203-864B-B618BD5A9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Niet als het om een betalingsregeling gaat </a:t>
            </a:r>
          </a:p>
          <a:p>
            <a:r>
              <a:rPr lang="nl-NL" altLang="nl-NL" dirty="0"/>
              <a:t>Niet voor bezwaar </a:t>
            </a:r>
          </a:p>
          <a:p>
            <a:r>
              <a:rPr lang="nl-NL" altLang="nl-NL" dirty="0"/>
              <a:t>Niet voor opzet of grove schuld </a:t>
            </a:r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r>
              <a:rPr lang="nl-NL" altLang="nl-NL" dirty="0"/>
              <a:t>Tenzij het om een juridisch inhoudelijk geschil gaat.</a:t>
            </a:r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r>
              <a:rPr lang="nl-NL" altLang="nl-NL" dirty="0"/>
              <a:t>Advocaat moet vooraf bellen met Raad voor Rechtsbijstand</a:t>
            </a:r>
          </a:p>
        </p:txBody>
      </p:sp>
    </p:spTree>
    <p:extLst>
      <p:ext uri="{BB962C8B-B14F-4D97-AF65-F5344CB8AC3E}">
        <p14:creationId xmlns:p14="http://schemas.microsoft.com/office/powerpoint/2010/main" val="234625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A2CDE-E4B2-4E73-8959-9A317F63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Problemen kinderopvangtoeslag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75DCE7-5AC0-4A73-84EB-4DEBA8E0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nl-NL" altLang="nl-NL" dirty="0"/>
              <a:t>Vanaf de invoering van de wet op de kinderopvang ben ik tal van terugvorderingsgronden tegengekomen:</a:t>
            </a:r>
          </a:p>
          <a:p>
            <a:r>
              <a:rPr lang="nl-NL" altLang="nl-NL" dirty="0"/>
              <a:t>VOG </a:t>
            </a:r>
          </a:p>
          <a:p>
            <a:r>
              <a:rPr lang="nl-NL" altLang="nl-NL" dirty="0"/>
              <a:t>Aantal opvanguren (was in begin niet gemaximeerd)</a:t>
            </a:r>
          </a:p>
          <a:p>
            <a:r>
              <a:rPr lang="nl-NL" altLang="nl-NL" dirty="0"/>
              <a:t>Registratie kindercentra, gastouderbureaus en gastouders</a:t>
            </a:r>
          </a:p>
          <a:p>
            <a:r>
              <a:rPr lang="nl-NL" altLang="nl-NL" dirty="0"/>
              <a:t>Inhoud van de contracten</a:t>
            </a:r>
          </a:p>
          <a:p>
            <a:r>
              <a:rPr lang="nl-NL" altLang="nl-NL" dirty="0"/>
              <a:t>Het betalen van de kosten </a:t>
            </a:r>
          </a:p>
          <a:p>
            <a:r>
              <a:rPr lang="nl-NL" altLang="nl-NL" dirty="0"/>
              <a:t>Termijn vaststellen definitieve tegemoetkoming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19968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t>Conclusie achteraf: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t>waarschijnlijk is in een aantal zaken niet het volledige dossier overgelegd. </a:t>
            </a:r>
          </a:p>
          <a:p>
            <a:r>
              <a:t>Dat weet ik door CAF 1601 zaak (zitting 8 juli 2019) vanwege contacten over CAF 11 (mr. Eva Gonzálz Pérez)</a:t>
            </a:r>
          </a:p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154B9-5631-4468-9580-0AEB457A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CAF 11, ook wel CAF </a:t>
            </a:r>
            <a:r>
              <a:rPr lang="nl-NL" altLang="nl-NL" dirty="0" err="1"/>
              <a:t>Hawai</a:t>
            </a:r>
            <a:endParaRPr lang="nl-NL" alt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044DD8-E72B-439B-A72B-02D0E591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825"/>
            <a:ext cx="10515600" cy="4351338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nl-NL" altLang="nl-NL" dirty="0"/>
              <a:t>CAF staat voor: Combiteam aanpak facilitators</a:t>
            </a:r>
            <a:br>
              <a:rPr lang="nl-NL" altLang="nl-NL" dirty="0"/>
            </a:br>
            <a:endParaRPr lang="nl-NL" altLang="nl-NL" dirty="0"/>
          </a:p>
          <a:p>
            <a:pPr marL="0" indent="0">
              <a:buNone/>
            </a:pPr>
            <a:r>
              <a:rPr lang="nl-NL" altLang="nl-NL" dirty="0"/>
              <a:t>Wat deed de Belastingdienst?</a:t>
            </a:r>
          </a:p>
          <a:p>
            <a:r>
              <a:rPr lang="nl-NL" altLang="nl-NL" dirty="0"/>
              <a:t>gastouderbureau in Eindhoven werd verdacht van fraude (facilitator)</a:t>
            </a:r>
          </a:p>
          <a:p>
            <a:r>
              <a:rPr lang="nl-NL" altLang="nl-NL" dirty="0"/>
              <a:t>Medio juli 2014: abrupte stopzetting uitbetaling KOT 2014 vraagouders</a:t>
            </a:r>
          </a:p>
          <a:p>
            <a:r>
              <a:rPr lang="nl-NL" altLang="nl-NL" dirty="0"/>
              <a:t>Per 1 september 2014 beëindiging (en terugvordering) KOT 2014</a:t>
            </a:r>
          </a:p>
          <a:p>
            <a:r>
              <a:rPr lang="nl-NL" altLang="nl-NL" dirty="0"/>
              <a:t>Verzoek om bewijsstukken (Welke bewijsstukken? Geen tweede kans)</a:t>
            </a:r>
          </a:p>
          <a:p>
            <a:r>
              <a:rPr lang="nl-NL" altLang="nl-NL" dirty="0"/>
              <a:t>Terugvordering KOT over 2012 en 2013</a:t>
            </a:r>
          </a:p>
          <a:p>
            <a:r>
              <a:rPr lang="nl-NL" altLang="nl-NL" dirty="0"/>
              <a:t>Nieuwe aanvraag indienen lukte niet</a:t>
            </a:r>
          </a:p>
          <a:p>
            <a:r>
              <a:rPr lang="nl-NL" altLang="nl-NL" dirty="0"/>
              <a:t>Behandeling bezwaarschriften schoot tekort en duurde veel te lang</a:t>
            </a:r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89261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5D9CF-0A12-4780-9660-191EA833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Klacht Nationale Ombudsman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0A4DB4-3305-4BC4-881C-8057C26FA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nl-NL" altLang="nl-NL" dirty="0"/>
              <a:t>Februari 2016, advocaat dient klacht in bij Nationale Ombudsman over:</a:t>
            </a:r>
          </a:p>
          <a:p>
            <a:pPr lvl="1"/>
            <a:r>
              <a:rPr lang="nl-NL" altLang="nl-NL" dirty="0"/>
              <a:t>de behandeling van de ingediende bezwaarschriften</a:t>
            </a:r>
          </a:p>
          <a:p>
            <a:pPr lvl="1"/>
            <a:r>
              <a:rPr lang="nl-NL" altLang="nl-NL" dirty="0"/>
              <a:t>de rechtmatigheid en beëindiging van het voorschot kinderopvangtoeslag</a:t>
            </a:r>
          </a:p>
          <a:p>
            <a:pPr lvl="1"/>
            <a:endParaRPr lang="nl-NL" altLang="nl-NL" dirty="0"/>
          </a:p>
          <a:p>
            <a:r>
              <a:rPr lang="nl-NL" altLang="nl-NL" dirty="0"/>
              <a:t>Na onderzoek wordt klacht gegrond geacht.</a:t>
            </a:r>
          </a:p>
          <a:p>
            <a:r>
              <a:rPr lang="nl-NL" altLang="nl-NL" dirty="0"/>
              <a:t>“Geen powerplay, maar </a:t>
            </a:r>
            <a:r>
              <a:rPr lang="nl-NL" altLang="nl-NL" dirty="0" err="1"/>
              <a:t>fairplay</a:t>
            </a:r>
            <a:r>
              <a:rPr lang="nl-NL" altLang="nl-NL" dirty="0"/>
              <a:t>”</a:t>
            </a:r>
            <a:br>
              <a:rPr lang="nl-NL" altLang="nl-NL" dirty="0"/>
            </a:br>
            <a:r>
              <a:rPr lang="nl-NL" altLang="nl-NL" dirty="0"/>
              <a:t>Rapport nr. 2017/095, 9 augustus 2017</a:t>
            </a:r>
          </a:p>
          <a:p>
            <a:r>
              <a:rPr lang="nl-NL" altLang="nl-NL" dirty="0"/>
              <a:t>Tweede Kamerleden Pieter Omtzigt (CDA) en Renske </a:t>
            </a:r>
            <a:r>
              <a:rPr lang="nl-NL" altLang="nl-NL" dirty="0" err="1"/>
              <a:t>Leijten</a:t>
            </a:r>
            <a:r>
              <a:rPr lang="nl-NL" altLang="nl-NL" dirty="0"/>
              <a:t> (SP)</a:t>
            </a:r>
          </a:p>
          <a:p>
            <a:r>
              <a:rPr lang="nl-NL" altLang="nl-NL" dirty="0"/>
              <a:t> Media aandacht onderzoeksjournalisten Trouw en RTL-Nieuws</a:t>
            </a:r>
            <a:br>
              <a:rPr lang="nl-NL" altLang="nl-NL" dirty="0"/>
            </a:br>
            <a:r>
              <a:rPr lang="nl-NL" altLang="nl-NL" dirty="0"/>
              <a:t>Jan </a:t>
            </a:r>
            <a:r>
              <a:rPr lang="nl-NL" altLang="nl-NL" dirty="0" err="1"/>
              <a:t>Kleinnijenhuis</a:t>
            </a:r>
            <a:r>
              <a:rPr lang="nl-NL" altLang="nl-NL" dirty="0"/>
              <a:t> en Pieter Klein (Journalisten van het jaar, 2019)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0509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0597A-7B65-49FC-8F2E-528A8E3D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t>Gesignaleerde 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177E4D-1D30-4420-84D0-683B6162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Onterechte stopzetting van de KOT </a:t>
            </a:r>
          </a:p>
          <a:p>
            <a:r>
              <a:rPr lang="nl-NL" altLang="nl-NL" dirty="0"/>
              <a:t>Terugvordering KOT over lopende en voorgaande jaren </a:t>
            </a:r>
          </a:p>
          <a:p>
            <a:r>
              <a:rPr lang="nl-NL" altLang="nl-NL" dirty="0"/>
              <a:t>Brute invordering van toeslagschulden</a:t>
            </a:r>
          </a:p>
          <a:p>
            <a:r>
              <a:rPr lang="nl-NL" altLang="nl-NL" dirty="0"/>
              <a:t>Opzet en grove schuld </a:t>
            </a:r>
          </a:p>
          <a:p>
            <a:r>
              <a:rPr lang="nl-NL" altLang="nl-NL" dirty="0"/>
              <a:t>Verrekening toeslagen met schulden KOT</a:t>
            </a:r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76348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A972D-9E2A-4305-A501-27FB82F5E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nl-NL" altLang="nl-NL" dirty="0"/>
              <a:t>Advies commissie Donner </a:t>
            </a:r>
            <a:br>
              <a:rPr lang="nl-NL" altLang="nl-NL" dirty="0"/>
            </a:br>
            <a:r>
              <a:rPr lang="nl-NL" altLang="nl-NL" dirty="0"/>
              <a:t>(compensatie regeling CAF 11)</a:t>
            </a:r>
            <a:br>
              <a:rPr lang="nl-NL" altLang="nl-NL" dirty="0"/>
            </a:br>
            <a:endParaRPr lang="nl-NL" alt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BA0881-09AA-4780-A83F-777E6ECC5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nl-NL" altLang="nl-NL" dirty="0"/>
              <a:t>14 november 2019, “Omzien in verwondering”, </a:t>
            </a:r>
            <a:br>
              <a:rPr lang="nl-NL" altLang="nl-NL" dirty="0"/>
            </a:br>
            <a:r>
              <a:rPr lang="nl-NL" altLang="nl-NL" dirty="0"/>
              <a:t>Interim-advies Adviescommissie uitvoering Toeslagen </a:t>
            </a:r>
            <a:br>
              <a:rPr lang="nl-NL" altLang="nl-NL" dirty="0"/>
            </a:br>
            <a:endParaRPr lang="nl-NL" altLang="nl-NL" dirty="0"/>
          </a:p>
          <a:p>
            <a:pPr marL="0" indent="0">
              <a:buNone/>
            </a:pPr>
            <a:r>
              <a:rPr lang="nl-NL" altLang="nl-NL" dirty="0"/>
              <a:t>A	Bedrag van totaal correctiebesluiten over 2012, 2013 en 2014</a:t>
            </a:r>
          </a:p>
          <a:p>
            <a:pPr marL="0" indent="0">
              <a:buNone/>
            </a:pPr>
            <a:r>
              <a:rPr lang="nl-NL" altLang="nl-NL" dirty="0"/>
              <a:t>B	immateriële schadevergoeding van 500,00 per half jaar dat is</a:t>
            </a:r>
            <a:br>
              <a:rPr lang="nl-NL" altLang="nl-NL" dirty="0"/>
            </a:br>
            <a:r>
              <a:rPr lang="nl-NL" altLang="nl-NL" dirty="0"/>
              <a:t>	verlopen na eerste correctiebesluit tot volledige vergoeding of</a:t>
            </a:r>
            <a:br>
              <a:rPr lang="nl-NL" altLang="nl-NL" dirty="0"/>
            </a:br>
            <a:r>
              <a:rPr lang="nl-NL" altLang="nl-NL" dirty="0"/>
              <a:t>	compensatie, maar tot maximaal bedrag A	</a:t>
            </a:r>
          </a:p>
          <a:p>
            <a:pPr marL="0" indent="0">
              <a:buNone/>
            </a:pPr>
            <a:r>
              <a:rPr lang="nl-NL" altLang="nl-NL" dirty="0"/>
              <a:t>C	compensatie materiele schade 25%: van bedrag A</a:t>
            </a:r>
          </a:p>
          <a:p>
            <a:pPr marL="0" indent="0">
              <a:buNone/>
            </a:pPr>
            <a:r>
              <a:rPr lang="nl-NL" altLang="nl-NL" dirty="0"/>
              <a:t>D	compensatie kosten invordering</a:t>
            </a:r>
          </a:p>
          <a:p>
            <a:pPr marL="0" indent="0">
              <a:buNone/>
            </a:pPr>
            <a:r>
              <a:rPr lang="nl-NL" altLang="nl-NL" dirty="0"/>
              <a:t>E	kosten juridische bijstand (forfaitaire bedragen </a:t>
            </a:r>
            <a:r>
              <a:rPr lang="nl-NL" altLang="nl-NL" dirty="0" err="1"/>
              <a:t>vzv</a:t>
            </a:r>
            <a:r>
              <a:rPr lang="nl-NL" altLang="nl-NL" dirty="0"/>
              <a:t> niet eerder</a:t>
            </a:r>
            <a:br>
              <a:rPr lang="nl-NL" altLang="nl-NL" dirty="0"/>
            </a:br>
            <a:r>
              <a:rPr lang="nl-NL" altLang="nl-NL" dirty="0"/>
              <a:t>	vergoed)</a:t>
            </a:r>
          </a:p>
          <a:p>
            <a:pPr marL="0" indent="0">
              <a:buNone/>
            </a:pPr>
            <a:r>
              <a:rPr lang="nl-NL" altLang="nl-NL" dirty="0"/>
              <a:t>F	A t/m E – al uitbetaalde bedragen en/of niet ingevorderde toeslagschulden</a:t>
            </a:r>
          </a:p>
        </p:txBody>
      </p:sp>
    </p:spTree>
    <p:extLst>
      <p:ext uri="{BB962C8B-B14F-4D97-AF65-F5344CB8AC3E}">
        <p14:creationId xmlns:p14="http://schemas.microsoft.com/office/powerpoint/2010/main" val="50243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523D2-4161-4B1C-B850-E4C55DCB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Andere CAF 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BAAB5-0318-4373-AC86-E368FE61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t>er komt een advies over compensatie van de ADR</a:t>
            </a:r>
          </a:p>
          <a:p>
            <a:r>
              <a:rPr lang="nl-NL" altLang="nl-NL" dirty="0"/>
              <a:t>Volgens de staatssecretaris zijn er ongeveer 170 CAF-zaken</a:t>
            </a:r>
          </a:p>
          <a:p>
            <a:r>
              <a:rPr lang="nl-NL" altLang="nl-NL" dirty="0"/>
              <a:t>Hoe kunt je weten of een vraagouder betrokken is in een CAF onderzoek? </a:t>
            </a:r>
          </a:p>
          <a:p>
            <a:r>
              <a:rPr lang="nl-NL" altLang="nl-NL" dirty="0"/>
              <a:t>Casus CAF 1601 (ECLI:NL:RBROT:2019:5532)</a:t>
            </a:r>
          </a:p>
          <a:p>
            <a:r>
              <a:rPr lang="nl-NL" altLang="nl-NL" dirty="0"/>
              <a:t>Geen volledig dossier overgelegd</a:t>
            </a:r>
          </a:p>
          <a:p>
            <a:r>
              <a:rPr lang="nl-NL" altLang="nl-NL" dirty="0"/>
              <a:t>Vergelijkbare signalen als in CAF 11, nl. stopzetting (opschorting) KOT lopende tijdvak </a:t>
            </a:r>
          </a:p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4104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1565-8295-442D-A93E-F378AE62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t>Andere (fraude)onderzoeken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09D3C0-FBF1-4497-841C-DF4B58A2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GEBO, </a:t>
            </a:r>
            <a:r>
              <a:rPr lang="nl-NL" altLang="nl-NL" b="1" dirty="0"/>
              <a:t>g</a:t>
            </a:r>
            <a:r>
              <a:rPr lang="nl-NL" altLang="nl-NL" dirty="0"/>
              <a:t>een </a:t>
            </a:r>
            <a:r>
              <a:rPr lang="nl-NL" altLang="nl-NL" b="1" dirty="0"/>
              <a:t>e</a:t>
            </a:r>
            <a:r>
              <a:rPr lang="nl-NL" altLang="nl-NL" dirty="0"/>
              <a:t>igen </a:t>
            </a:r>
            <a:r>
              <a:rPr lang="nl-NL" altLang="nl-NL" b="1" dirty="0"/>
              <a:t>b</a:t>
            </a:r>
            <a:r>
              <a:rPr lang="nl-NL" altLang="nl-NL" dirty="0"/>
              <a:t>ijdrage vraag</a:t>
            </a:r>
            <a:r>
              <a:rPr lang="nl-NL" altLang="nl-NL" b="1" dirty="0"/>
              <a:t>o</a:t>
            </a:r>
            <a:r>
              <a:rPr lang="nl-NL" altLang="nl-NL" dirty="0"/>
              <a:t>uders</a:t>
            </a:r>
          </a:p>
          <a:p>
            <a:r>
              <a:rPr lang="nl-NL" altLang="nl-NL" dirty="0"/>
              <a:t>FUP</a:t>
            </a:r>
          </a:p>
          <a:p>
            <a:r>
              <a:rPr lang="nl-NL" altLang="nl-NL" dirty="0"/>
              <a:t>KEF</a:t>
            </a:r>
          </a:p>
          <a:p>
            <a:r>
              <a:rPr lang="nl-NL" altLang="nl-NL" dirty="0"/>
              <a:t>FSV</a:t>
            </a:r>
          </a:p>
          <a:p>
            <a:pPr marL="0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2209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0AC1B-3013-4E64-B853-EE7441CB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Komt een ouder bij de advocaat…..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347B90-C61E-4538-A96F-BA0E5E84B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t>Met het probleem dat/de vraag of</a:t>
            </a:r>
          </a:p>
          <a:p>
            <a:r>
              <a:t>de lopende KOT en het KGB met de oude schuld worden verrekend</a:t>
            </a:r>
          </a:p>
          <a:p>
            <a:r>
              <a:rPr lang="nl-NL" altLang="nl-NL" dirty="0"/>
              <a:t>er beslag is gelegd op de auto</a:t>
            </a:r>
          </a:p>
          <a:p>
            <a:r>
              <a:rPr lang="nl-NL" altLang="nl-NL" dirty="0"/>
              <a:t>de medewerking aan het minnelijke traject wordt ingetrokken</a:t>
            </a:r>
          </a:p>
          <a:p>
            <a:r>
              <a:rPr lang="nl-NL" altLang="nl-NL" dirty="0"/>
              <a:t>de ouder in aanmerking komt voor de compensatieregeling, want:</a:t>
            </a:r>
          </a:p>
          <a:p>
            <a:pPr lvl="1"/>
            <a:r>
              <a:rPr lang="nl-NL" altLang="nl-NL" dirty="0"/>
              <a:t>Betreft gastouderopvang</a:t>
            </a:r>
          </a:p>
          <a:p>
            <a:pPr lvl="1"/>
            <a:r>
              <a:rPr lang="nl-NL" altLang="nl-NL" dirty="0"/>
              <a:t>Huis kwijt door wijze invordering BD</a:t>
            </a:r>
          </a:p>
          <a:p>
            <a:pPr lvl="1"/>
            <a:r>
              <a:rPr lang="nl-NL" altLang="nl-NL" dirty="0"/>
              <a:t>GOB in het verleden in opspraak geraakt</a:t>
            </a:r>
          </a:p>
          <a:p>
            <a:pPr lvl="1"/>
            <a:r>
              <a:rPr lang="nl-NL" altLang="nl-NL" dirty="0"/>
              <a:t>Terugvordering KOT 2009 en 2010 </a:t>
            </a:r>
          </a:p>
          <a:p>
            <a:pPr lvl="1"/>
            <a:r>
              <a:rPr lang="nl-NL" altLang="nl-NL" dirty="0"/>
              <a:t>Dossier opgevraagd naar aanleiding van actie door SP</a:t>
            </a:r>
          </a:p>
          <a:p>
            <a:pPr marL="0" indent="0">
              <a:buNone/>
            </a:pPr>
            <a:r>
              <a:rPr lang="nl-NL" altLang="nl-NL" dirty="0"/>
              <a:t>	</a:t>
            </a:r>
          </a:p>
          <a:p>
            <a:pPr marL="0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080166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3B4AB-BC90-40F5-B810-6CB1EA12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Vaste jurisprudentie Raad van State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2D908C-BF7B-4862-B9A6-2D84A84F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nl-NL" altLang="nl-NL" dirty="0"/>
              <a:t>Niet alle kosten betaald? Dan in het geheel geen recht op KOT</a:t>
            </a:r>
          </a:p>
          <a:p>
            <a:r>
              <a:rPr lang="nl-NL" altLang="nl-NL" dirty="0"/>
              <a:t>Uitzonderingen:</a:t>
            </a:r>
          </a:p>
          <a:p>
            <a:pPr lvl="1"/>
            <a:r>
              <a:rPr lang="nl-NL" altLang="nl-NL" dirty="0"/>
              <a:t>Afrondingsverschillen (€ 120,00)</a:t>
            </a:r>
          </a:p>
          <a:p>
            <a:pPr lvl="1"/>
            <a:r>
              <a:rPr lang="nl-NL" altLang="nl-NL" dirty="0"/>
              <a:t>Bewijsnood door trage afhandeling bezwaar door BD</a:t>
            </a:r>
          </a:p>
          <a:p>
            <a:pPr lvl="1"/>
            <a:r>
              <a:rPr lang="nl-NL" altLang="nl-NL" dirty="0"/>
              <a:t>Indien betalingsachterstand: binnen redelijke termijn alsnog voldaan </a:t>
            </a:r>
          </a:p>
          <a:p>
            <a:pPr lvl="1"/>
            <a:r>
              <a:rPr lang="nl-NL" altLang="nl-NL" dirty="0"/>
              <a:t>Achterstand door stopzetting KOT door BD, terwijl opvang doorliep: splitsing beoordeling voor en na stopzetting. Aantonen uitstel van betaling, betalingsonmacht en eigen bijdrage wel betaald. </a:t>
            </a:r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  <a:p>
            <a:pPr marL="457200" lvl="1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590482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8E46C-2406-4C1B-BFF3-06BEF30A2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Jurisprudentie Raad van State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0671C2-95C0-47D4-8947-35E8EE96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156" y="1855673"/>
            <a:ext cx="10515600" cy="4351258"/>
          </a:xfrm>
        </p:spPr>
        <p:txBody>
          <a:bodyPr numCol="1"/>
          <a:lstStyle/>
          <a:p>
            <a:r>
              <a:rPr lang="nl-NL" altLang="nl-NL" dirty="0"/>
              <a:t>23 oktober 2019, ECLI:NL:RVS:2019:3535</a:t>
            </a:r>
          </a:p>
          <a:p>
            <a:r>
              <a:t>betrof herzieningsverzoek</a:t>
            </a:r>
          </a:p>
          <a:p>
            <a:r>
              <a:t>Rechtsvraag: als vraagouder niet kan aantonen dat alle kosten zijn betaald, heeft de vraagouder dan in het geheel geen recht op kinderopvangtoeslag? art. 16 en art. 21a Awir</a:t>
            </a:r>
          </a:p>
          <a:p>
            <a:r>
              <a:t>betrof herzieningsverzoek</a:t>
            </a:r>
          </a:p>
          <a:p>
            <a:pPr lvl="1"/>
            <a:r>
              <a:rPr lang="nl-NL" altLang="nl-NL" dirty="0"/>
              <a:t>Afwijzing verzoek om herziening voorschot KOT 2014 en 2015</a:t>
            </a:r>
          </a:p>
          <a:p>
            <a:pPr lvl="1"/>
            <a:r>
              <a:rPr lang="nl-NL" altLang="nl-NL" dirty="0"/>
              <a:t>Niet alle kosten voldaan kosten: </a:t>
            </a:r>
          </a:p>
          <a:p>
            <a:pPr lvl="2"/>
            <a:r>
              <a:rPr lang="nl-NL" altLang="nl-NL" dirty="0"/>
              <a:t>2014: € 15.769,00 aan kosten, waarvan € 2.174,30 niet aangetoond</a:t>
            </a:r>
          </a:p>
          <a:p>
            <a:pPr lvl="2"/>
            <a:r>
              <a:rPr lang="nl-NL" altLang="nl-NL" dirty="0"/>
              <a:t>2015: € 15.937,00 aan kosten, waarvan € 8.016,00 niet aangetoond</a:t>
            </a:r>
          </a:p>
          <a:p>
            <a:pPr marL="914400" lvl="2" indent="0">
              <a:buNone/>
            </a:pPr>
            <a:endParaRPr lang="nl-NL" altLang="nl-NL" dirty="0"/>
          </a:p>
          <a:p>
            <a:pPr marL="914400" lvl="2" indent="0">
              <a:buNone/>
            </a:pPr>
            <a:endParaRPr lang="nl-NL" altLang="nl-NL" dirty="0"/>
          </a:p>
          <a:p>
            <a:pPr lvl="2"/>
            <a:endParaRPr lang="nl-NL" altLang="nl-NL" dirty="0"/>
          </a:p>
          <a:p>
            <a:pPr lvl="2"/>
            <a:endParaRPr lang="nl-NL" altLang="nl-NL" dirty="0"/>
          </a:p>
          <a:p>
            <a:pPr lvl="2"/>
            <a:endParaRPr lang="nl-NL" altLang="nl-NL" dirty="0"/>
          </a:p>
          <a:p>
            <a:pPr marL="914400" lvl="2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638735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Jurisprudentie Raad van State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23 oktober 2019, ECLI:NL:RVS:2019:3536</a:t>
            </a:r>
          </a:p>
          <a:p>
            <a:r>
              <a:t>gastouderopvang</a:t>
            </a:r>
          </a:p>
          <a:p>
            <a:r>
              <a:t>KOT op rekening medewerkers GOB betaald</a:t>
            </a:r>
          </a:p>
          <a:p>
            <a:r>
              <a:t>medewerkers GOB strafrechtelijk veroordeeld medeplegen delicten onjuiste aanvragen KOT</a:t>
            </a:r>
          </a:p>
          <a:p>
            <a:r>
              <a:t>hoofdelijke aansprakelijkheid (art. 33))</a:t>
            </a:r>
          </a:p>
          <a:p>
            <a:r>
              <a:t>redelijkheid van de terugvordering op grond van art. 26 Awir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26639-ED22-40E6-9B22-FD4CEDF2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Motivering omgaan Raad van State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D2C6AF-60F5-4242-8ED4-64E22694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nl-NL" altLang="nl-NL" dirty="0"/>
              <a:t>Ernst en omvang van de financiële gevolgen kenbaar geworden</a:t>
            </a:r>
          </a:p>
          <a:p>
            <a:r>
              <a:rPr lang="nl-NL" altLang="nl-NL" dirty="0"/>
              <a:t>In de loop der jaren zijn gevolgen niet in ernst of omvang afgenomen</a:t>
            </a:r>
          </a:p>
          <a:p>
            <a:r>
              <a:rPr lang="nl-NL" altLang="nl-NL" dirty="0"/>
              <a:t>Grote financiële problemen gezinnen</a:t>
            </a:r>
          </a:p>
          <a:p>
            <a:pPr lvl="1"/>
            <a:r>
              <a:rPr lang="nl-NL" altLang="nl-NL" dirty="0"/>
              <a:t>WRR rapport “Eigen schuld? Een gedragswetenschappelijk perspectief op problematische schulden” (WRR-Verkenning, nr. 33 van 30 juni 2016)</a:t>
            </a:r>
          </a:p>
          <a:p>
            <a:pPr lvl="1"/>
            <a:r>
              <a:rPr lang="nl-NL" altLang="nl-NL" dirty="0"/>
              <a:t>“Geen powerplay maar </a:t>
            </a:r>
            <a:r>
              <a:rPr lang="nl-NL" altLang="nl-NL" dirty="0" err="1"/>
              <a:t>fairplay</a:t>
            </a:r>
            <a:r>
              <a:rPr lang="nl-NL" altLang="nl-NL" dirty="0"/>
              <a:t>” van de Nationale Ombudsman</a:t>
            </a:r>
          </a:p>
          <a:p>
            <a:pPr lvl="1"/>
            <a:r>
              <a:rPr lang="nl-NL" altLang="nl-NL" dirty="0"/>
              <a:t>WRR rapport “Weten is nog geen doen, een realistisch perspectief op redzaamheid” (WRR-rapport nr. 97 van 24 april 2017)</a:t>
            </a:r>
          </a:p>
          <a:p>
            <a:pPr lvl="1"/>
            <a:r>
              <a:rPr lang="nl-NL" altLang="nl-NL" dirty="0"/>
              <a:t>Artikel 1.7 </a:t>
            </a:r>
            <a:r>
              <a:rPr lang="nl-NL" altLang="nl-NL" dirty="0" err="1"/>
              <a:t>Wko</a:t>
            </a:r>
            <a:r>
              <a:rPr lang="nl-NL" altLang="nl-NL" dirty="0"/>
              <a:t> jo. 1.52 lid 1: ruimte om proportioneel toe te kennen op grond van artikel 3:4 </a:t>
            </a:r>
            <a:r>
              <a:rPr lang="nl-NL" altLang="nl-NL" dirty="0" err="1"/>
              <a:t>Awb</a:t>
            </a:r>
            <a:r>
              <a:rPr lang="nl-NL" altLang="nl-NL" dirty="0"/>
              <a:t>, belangenafweging en nadelige gevolgen van een besluit mogen niet onevenredig zijn in verhouding tot de met het besluit te dienen doelen</a:t>
            </a:r>
          </a:p>
          <a:p>
            <a:pPr lvl="1"/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10848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0DC66-B220-4E47-BAB8-96F24A4C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Beslissing Raad van State: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8ADC5D-1751-4410-929B-D970DC493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BD moet bezwaar opnieuw beoordelen </a:t>
            </a:r>
          </a:p>
          <a:p>
            <a:r>
              <a:rPr lang="nl-NL" altLang="nl-NL" dirty="0"/>
              <a:t>Met inachtneming nieuwe uitleg artikel 1.7 </a:t>
            </a:r>
            <a:r>
              <a:rPr lang="nl-NL" altLang="nl-NL" dirty="0" err="1"/>
              <a:t>Wko</a:t>
            </a:r>
            <a:endParaRPr lang="nl-NL" altLang="nl-NL" dirty="0"/>
          </a:p>
          <a:p>
            <a:r>
              <a:rPr lang="nl-NL" altLang="nl-NL" dirty="0"/>
              <a:t>Het is eerst aan de BD om te beoordelen hoe hij het door de dienst gevolgde beleid in overeenstemming wil brengen met de thans gewijzigde jurisprudentie</a:t>
            </a:r>
          </a:p>
          <a:p>
            <a:r>
              <a:rPr lang="nl-NL" altLang="nl-NL" dirty="0"/>
              <a:t>26 weken om nieuwe BOB te nemen (23 april 2020)</a:t>
            </a:r>
          </a:p>
          <a:p>
            <a:r>
              <a:rPr lang="nl-NL" altLang="nl-NL" dirty="0"/>
              <a:t>BD moet bepalen hoe met andere gevallen om te gaan waarin hij eerder heeft beslist dat geen recht op KOT bestaat omdat niet  is aangetoond dat de kosten volledig zijn voldaan. 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143220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35358-9E14-422F-A385-147EC1E4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Jurisprudentie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354BCC-0DA3-418B-A452-FFB4378C6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nl-NL" altLang="nl-NL" dirty="0"/>
              <a:t>ECLI:NL:RVS:2019:3535 en 3536 proportionele toekenning</a:t>
            </a:r>
          </a:p>
          <a:p>
            <a:r>
              <a:t>ECLI:NL:RVS:2017:589 en 2019:1333 handelen in strijd met voor opschorting geldende regels, splitsing beoordeling periode voor en na opschorting, betalingen toerekenen aan bepaalde periode</a:t>
            </a:r>
          </a:p>
          <a:p>
            <a:r>
              <a:t>ECLI:NL:RVS:2016:159 conclusie over verjaring. ECLI:NL:RVS:2016:1487 Definitieve vaststelling moet binnen 5 jaar na tijdvak</a:t>
            </a:r>
          </a:p>
          <a:p>
            <a:r>
              <a:rPr lang="nl-NL" altLang="nl-NL" dirty="0"/>
              <a:t>Kort geding RB Midden Nederland 2 oktober 2015 (Schuldinfo), belangenafweging bij verrekening kinderopvangtoeslag met schuld</a:t>
            </a:r>
          </a:p>
          <a:p>
            <a:r>
              <a:t>ECLI:NL:RBROT:2019:5532 overleggen volledige dossier 8:42 Awb </a:t>
            </a:r>
          </a:p>
          <a:p>
            <a:r>
              <a:t>ECLI:NL:RVS:2017:412 (huurtoeslag) 18 jo. 21a Awir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085544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71D42-F119-467E-924A-CE582BAE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Wat te doen:</a:t>
            </a:r>
            <a:br>
              <a:rPr lang="nl-NL" altLang="nl-NL" dirty="0"/>
            </a:br>
            <a:endParaRPr lang="nl-NL" alt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4DF58C-EDB0-4A19-92C8-04C395605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nl-NL" altLang="nl-NL" dirty="0"/>
              <a:t>Aanmelden als gedupeerde</a:t>
            </a:r>
          </a:p>
          <a:p>
            <a:r>
              <a:rPr lang="nl-NL" altLang="nl-NL" dirty="0"/>
              <a:t>Dossier opvragen</a:t>
            </a:r>
          </a:p>
          <a:p>
            <a:pPr lvl="1"/>
            <a:r>
              <a:rPr lang="nl-NL" altLang="nl-NL" dirty="0"/>
              <a:t>Maar: overlegt BD volledige dossier?  </a:t>
            </a:r>
          </a:p>
          <a:p>
            <a:pPr lvl="1"/>
            <a:r>
              <a:rPr lang="nl-NL" altLang="nl-NL" dirty="0"/>
              <a:t>Niet alleen stukken vanaf stopzetting of terugvordering</a:t>
            </a:r>
          </a:p>
          <a:p>
            <a:pPr lvl="1"/>
            <a:r>
              <a:rPr lang="nl-NL" altLang="nl-NL" dirty="0"/>
              <a:t>Correspondentie en verslagen telefoongesprekken?</a:t>
            </a:r>
          </a:p>
          <a:p>
            <a:r>
              <a:rPr lang="nl-NL" altLang="nl-NL" dirty="0"/>
              <a:t>Welke signalen zitten in het dossier?</a:t>
            </a:r>
          </a:p>
          <a:p>
            <a:pPr lvl="1"/>
            <a:r>
              <a:rPr lang="nl-NL" altLang="nl-NL" dirty="0"/>
              <a:t>Hersteltermijn stukken?</a:t>
            </a:r>
          </a:p>
          <a:p>
            <a:pPr lvl="1"/>
            <a:r>
              <a:rPr lang="nl-NL" altLang="nl-NL" dirty="0"/>
              <a:t>Kennelijk ongegrond bezwaar?</a:t>
            </a:r>
          </a:p>
          <a:p>
            <a:r>
              <a:rPr lang="nl-NL" altLang="nl-NL" dirty="0"/>
              <a:t>Om welk kindercentrum of GOB gaat het?</a:t>
            </a:r>
          </a:p>
          <a:p>
            <a:r>
              <a:rPr lang="nl-NL" altLang="nl-NL" dirty="0"/>
              <a:t>Sprake van dwanginvordering?</a:t>
            </a:r>
          </a:p>
          <a:p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27420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t>Goed om te weten: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62500" lnSpcReduction="20000"/>
          </a:bodyPr>
          <a:lstStyle/>
          <a:p>
            <a:r>
              <a:t>tel. 0800 - 2 358 358 (gratis) ma t/m do van 8.00 tot 20.00 uur en                         vrij van 8.00 tot 17.00 uur</a:t>
            </a:r>
          </a:p>
          <a:p>
            <a:r>
              <a:t>Loonbeslag en dwangverrekening tijdelijk gestopt tot rapport ADR </a:t>
            </a:r>
          </a:p>
          <a:p>
            <a:r>
              <a:t>Bij bezwaar/beroep afwijzing persoonlijke betalingsregeling  vanwege opzet of grove schuld? Alsnog in het gelijk gesteld.</a:t>
            </a:r>
          </a:p>
          <a:p>
            <a:r>
              <a:t>nieuwe verzoeken persoonlijke betalingsregeling: voorlopig geen onderzoek opzet/grove schuld, tenzij onherroepelijke vergrijpboete of strafrechtelijke vervolging</a:t>
            </a:r>
          </a:p>
          <a:p>
            <a:r>
              <a:t>Stella team: stella.maatschappelijk.dienstverleners@belastingdienst.nl)</a:t>
            </a:r>
          </a:p>
          <a:p>
            <a:endParaRPr/>
          </a:p>
          <a:p>
            <a:endParaRPr/>
          </a:p>
          <a:p>
            <a:r>
              <a:t>Situatie 2: voor iedereen die betrokken is bij een CAF-zaak  </a:t>
            </a:r>
          </a:p>
          <a:p>
            <a:endParaRPr/>
          </a:p>
          <a:p>
            <a:r>
              <a:t>Vanaf nu stoppen wij tijdelijk alle dwanginvorderingsmaatregelen, los van de vraag of sprake zou zijn van opzet of grove schuld. Lopende betalingsregelingen worden voortgezet tenzij u kenbaar maakt dat u deze niet kunt nakomen. U krijgt hierover bericht.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err="1"/>
              <a:t>Waar</a:t>
            </a:r>
            <a:r>
              <a:rPr dirty="0"/>
              <a:t> </a:t>
            </a:r>
            <a:r>
              <a:rPr dirty="0" err="1"/>
              <a:t>ga</a:t>
            </a:r>
            <a:r>
              <a:rPr dirty="0"/>
              <a:t> </a:t>
            </a:r>
            <a:r>
              <a:rPr dirty="0" err="1"/>
              <a:t>ik</a:t>
            </a:r>
            <a:r>
              <a:rPr dirty="0"/>
              <a:t> het over</a:t>
            </a:r>
            <a:r>
              <a:rPr lang="nl-NL" altLang="nl-NL" dirty="0"/>
              <a:t> </a:t>
            </a:r>
            <a:r>
              <a:rPr dirty="0" err="1"/>
              <a:t>hebben</a:t>
            </a:r>
            <a:r>
              <a:rPr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nl-NL" altLang="nl-NL" dirty="0"/>
              <a:t>Uitleg regels over kinderopvangtoeslag</a:t>
            </a:r>
          </a:p>
          <a:p>
            <a:pPr marL="0" indent="0">
              <a:buNone/>
            </a:pPr>
            <a:endParaRPr lang="nl-NL" altLang="nl-NL" dirty="0"/>
          </a:p>
          <a:p>
            <a:r>
              <a:rPr lang="nl-NL" altLang="nl-NL" dirty="0"/>
              <a:t>Problemen met de kinderopvangtoeslag</a:t>
            </a:r>
          </a:p>
          <a:p>
            <a:pPr lvl="1"/>
            <a:r>
              <a:rPr lang="nl-NL" altLang="nl-NL" dirty="0"/>
              <a:t>Welke problemen zijn er (geweest)</a:t>
            </a:r>
          </a:p>
          <a:p>
            <a:pPr marL="0" indent="0">
              <a:buNone/>
            </a:pPr>
            <a:endParaRPr lang="nl-NL" altLang="nl-NL" dirty="0"/>
          </a:p>
          <a:p>
            <a:r>
              <a:rPr lang="nl-NL" altLang="nl-NL" dirty="0"/>
              <a:t>Huidige stand van zaken </a:t>
            </a:r>
          </a:p>
          <a:p>
            <a:pPr lvl="1"/>
            <a:r>
              <a:rPr lang="nl-NL" altLang="nl-NL" dirty="0"/>
              <a:t>Advies commissie Donner (compensatie regeling)</a:t>
            </a:r>
          </a:p>
          <a:p>
            <a:pPr lvl="1"/>
            <a:r>
              <a:rPr lang="nl-NL" altLang="nl-NL" dirty="0"/>
              <a:t>Advies over compensatie andere CAF-zaken</a:t>
            </a:r>
          </a:p>
          <a:p>
            <a:pPr lvl="1"/>
            <a:r>
              <a:rPr lang="nl-NL" altLang="nl-NL" dirty="0"/>
              <a:t>CAF 11 en andere CAF zaken</a:t>
            </a:r>
          </a:p>
          <a:p>
            <a:pPr lvl="1"/>
            <a:r>
              <a:rPr lang="nl-NL" altLang="nl-NL" dirty="0"/>
              <a:t>Jurisprudentie Raad van State</a:t>
            </a:r>
          </a:p>
          <a:p>
            <a:pPr marL="0" indent="0">
              <a:buNone/>
            </a:pPr>
            <a:endParaRPr lang="nl-NL" altLang="nl-NL" dirty="0"/>
          </a:p>
          <a:p>
            <a:r>
              <a:rPr lang="nl-NL" altLang="nl-NL" dirty="0"/>
              <a:t>Advies aan ouders</a:t>
            </a:r>
          </a:p>
          <a:p>
            <a:pPr marL="0" indent="0">
              <a:buNone/>
            </a:pPr>
            <a:endParaRPr lang="nl-NL" altLang="nl-NL" dirty="0"/>
          </a:p>
          <a:p>
            <a:endParaRPr lang="nl-NL" altLang="nl-NL" dirty="0"/>
          </a:p>
          <a:p>
            <a:pPr lvl="1"/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31663-EE7A-453E-9A6E-A00D0C9D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Regelgeving kinderopvangtoeslag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A3C878-487B-4258-B290-8FBB5B7F0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AWIR</a:t>
            </a:r>
          </a:p>
          <a:p>
            <a:pPr lvl="1"/>
            <a:r>
              <a:rPr lang="nl-NL" altLang="nl-NL" dirty="0"/>
              <a:t>Uitvoeringsregeling </a:t>
            </a:r>
            <a:r>
              <a:rPr lang="nl-NL" altLang="nl-NL" dirty="0" err="1"/>
              <a:t>Awir</a:t>
            </a:r>
            <a:r>
              <a:rPr lang="nl-NL" altLang="nl-NL" dirty="0"/>
              <a:t> (art. 5a)</a:t>
            </a:r>
          </a:p>
          <a:p>
            <a:pPr lvl="1"/>
            <a:r>
              <a:rPr lang="nl-NL" altLang="nl-NL" dirty="0"/>
              <a:t>Besluit bestuurlijke boeten belastingdienst Toeslagen (opzet/grove schuld)</a:t>
            </a:r>
          </a:p>
          <a:p>
            <a:pPr lvl="1"/>
            <a:r>
              <a:rPr lang="nl-NL" altLang="nl-NL" dirty="0"/>
              <a:t>Leidraad invordering</a:t>
            </a:r>
          </a:p>
          <a:p>
            <a:endParaRPr lang="nl-NL" altLang="nl-NL" dirty="0"/>
          </a:p>
          <a:p>
            <a:r>
              <a:rPr lang="nl-NL" altLang="nl-NL" dirty="0"/>
              <a:t>Wet op de Kinderopvang</a:t>
            </a:r>
          </a:p>
          <a:p>
            <a:pPr lvl="1"/>
            <a:r>
              <a:rPr lang="nl-NL" altLang="nl-NL" dirty="0"/>
              <a:t>Besluit kinderopvangtoeslag (wijze van berekenen van de hoogte van de kinderopvangtoeslag) en aanverwante regelingen</a:t>
            </a:r>
          </a:p>
        </p:txBody>
      </p:sp>
    </p:spTree>
    <p:extLst>
      <p:ext uri="{BB962C8B-B14F-4D97-AF65-F5344CB8AC3E}">
        <p14:creationId xmlns:p14="http://schemas.microsoft.com/office/powerpoint/2010/main" val="358010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AED67-7344-4DFF-B81E-D509F96E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Wat regelt de AWIR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E38952-1751-474B-993A-C07FB78C3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nl-NL" altLang="nl-NL" dirty="0"/>
              <a:t>(toeslag)partner (art. 3) </a:t>
            </a:r>
          </a:p>
          <a:p>
            <a:r>
              <a:rPr lang="nl-NL" altLang="nl-NL" dirty="0"/>
              <a:t>kind (kinderbijslag/ingeschreven in BRP op woonadres aanvrager) (art. 4)</a:t>
            </a:r>
          </a:p>
          <a:p>
            <a:r>
              <a:rPr lang="nl-NL" altLang="nl-NL" dirty="0"/>
              <a:t>Welke nationaliteiten (art. 9)</a:t>
            </a:r>
          </a:p>
          <a:p>
            <a:r>
              <a:rPr lang="nl-NL" altLang="nl-NL" dirty="0"/>
              <a:t>Toetsingsinkomen (art. 8)</a:t>
            </a:r>
          </a:p>
          <a:p>
            <a:r>
              <a:rPr lang="nl-NL" altLang="nl-NL" dirty="0"/>
              <a:t>Aanvraag (art. 15) en toekennen voorschot (art. 16) en definitieve tegemoetkoming (art. 14 e.v.)</a:t>
            </a:r>
          </a:p>
          <a:p>
            <a:r>
              <a:t>melden wijziging van omstandigheden (art. 17)</a:t>
            </a:r>
          </a:p>
          <a:p>
            <a:r>
              <a:t>verzoek om informatie (art. 18)</a:t>
            </a:r>
          </a:p>
          <a:p>
            <a:r>
              <a:rPr lang="nl-NL" altLang="nl-NL" dirty="0"/>
              <a:t>Beslistermijnen (art. 19, art. 21)</a:t>
            </a:r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84230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BF41-DA15-497B-A202-D6826472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t>Wat regelt de AWIR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610F0-4683-487E-8124-6DDB4DC2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t>herziening (art. 21 en 21a + art. 5a Uitvoeringsregeling)</a:t>
            </a:r>
          </a:p>
          <a:p>
            <a:r>
              <a:t>Opschorten uitbetaling voorschot (art. 23)</a:t>
            </a:r>
          </a:p>
          <a:p>
            <a:r>
              <a:t>Terugvordering (art. 26)</a:t>
            </a:r>
          </a:p>
          <a:p>
            <a:r>
              <a:t>Verrekening (art. 30)</a:t>
            </a:r>
          </a:p>
          <a:p>
            <a:r>
              <a:t>Dwanginvordering (art. 32)</a:t>
            </a:r>
          </a:p>
          <a:p>
            <a:r>
              <a:t>hoofdelijke aansprakelijkheid (art. 33)</a:t>
            </a:r>
          </a:p>
          <a:p>
            <a:r>
              <a:t>aanvang termijn bezwaar (art 35) en beroep (art. 36)</a:t>
            </a:r>
          </a:p>
          <a:p>
            <a:r>
              <a:t>bestuurlijke boete (art. 40 en art. 41)</a:t>
            </a:r>
          </a:p>
          <a:p>
            <a:r>
              <a:t>beslagverbod (art. 45)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8F516-7C87-4D10-8AE6-CF46DC26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Wat regelt de Wet Kinderopvang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0BD1B1-C5EB-4298-9B90-3A4F258A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Voorwaarden voor aanspraak op kinderopvangtoeslag</a:t>
            </a:r>
          </a:p>
          <a:p>
            <a:pPr lvl="1"/>
            <a:r>
              <a:t>uitvoering aan Belastingdienst (art. 1.3)</a:t>
            </a:r>
          </a:p>
          <a:p>
            <a:pPr lvl="1"/>
            <a:r>
              <a:t>wanneer aanspraak op KOT (art. 1.5): geregistreerde kinderopvang en werk, traject, scholing, inburgering (art. 1.6)</a:t>
            </a:r>
          </a:p>
          <a:p>
            <a:pPr lvl="1"/>
            <a:r>
              <a:rPr lang="nl-NL" altLang="nl-NL" dirty="0"/>
              <a:t>Kwaliteitseisen (art. 1.45 e.v.)</a:t>
            </a:r>
          </a:p>
          <a:p>
            <a:pPr lvl="1"/>
            <a:r>
              <a:rPr lang="nl-NL" altLang="nl-NL" dirty="0"/>
              <a:t>VOG (art. 1.50)</a:t>
            </a:r>
          </a:p>
          <a:p>
            <a:pPr lvl="1"/>
            <a:r>
              <a:t>Geldige overeenkomsten kindercentrum / gastouderbureau en gastouders (art. 1.52)</a:t>
            </a:r>
          </a:p>
          <a:p>
            <a:pPr lvl="1"/>
            <a:r>
              <a:rPr lang="nl-NL" altLang="nl-NL" dirty="0"/>
              <a:t>Maximaal aantal uren (art. 8a Besluit kinderopvangtoeslag) </a:t>
            </a:r>
          </a:p>
          <a:p>
            <a:pPr lvl="1"/>
            <a:r>
              <a:rPr lang="nl-NL" altLang="nl-NL" dirty="0"/>
              <a:t>(Alle kosten voldaan)</a:t>
            </a:r>
          </a:p>
          <a:p>
            <a:pPr marL="457200" lvl="1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9709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79A1F5-5B2E-410A-98FC-B63877D3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Toekenning kinderopvangtoeslag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DE6A60-BEC9-41DF-B9A6-444E6EBE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altLang="nl-NL" dirty="0"/>
              <a:t>Afhankelijk van soort opvang, aantal uren opvang, kostprijs van de opvang in relatie tot het (verzamel)inkomen van de ouders</a:t>
            </a:r>
          </a:p>
          <a:p>
            <a:r>
              <a:rPr lang="nl-NL" altLang="nl-NL" dirty="0"/>
              <a:t>Wordt uitbetaald als voorschot</a:t>
            </a:r>
          </a:p>
          <a:p>
            <a:r>
              <a:rPr lang="nl-NL" altLang="nl-NL" dirty="0"/>
              <a:t>Definitieve berekening volgt later</a:t>
            </a:r>
          </a:p>
          <a:p>
            <a:pPr lvl="1"/>
            <a:r>
              <a:rPr lang="nl-NL" altLang="nl-NL" dirty="0"/>
              <a:t>conclusie van staatsraad advocaat-generaal Keus</a:t>
            </a:r>
          </a:p>
          <a:p>
            <a:r>
              <a:rPr lang="nl-NL" altLang="nl-NL" dirty="0"/>
              <a:t>Wijzigingen doorgeven (uren, opvangsoort, toeslagpartner, inkomen) (art. </a:t>
            </a:r>
            <a:r>
              <a:rPr lang="nl-NL" altLang="nl-NL"/>
              <a:t>17)</a:t>
            </a:r>
            <a:endParaRPr lang="nl-NL" altLang="nl-NL" dirty="0"/>
          </a:p>
          <a:p>
            <a:r>
              <a:rPr lang="nl-NL" altLang="nl-NL" dirty="0"/>
              <a:t>Betalingsachterstand en -regeling doorgeven</a:t>
            </a:r>
          </a:p>
        </p:txBody>
      </p:sp>
    </p:spTree>
    <p:extLst>
      <p:ext uri="{BB962C8B-B14F-4D97-AF65-F5344CB8AC3E}">
        <p14:creationId xmlns:p14="http://schemas.microsoft.com/office/powerpoint/2010/main" val="10352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44A85-5A9E-49BB-85CD-FBD0F7D3F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Terugvordering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EB96FD-7787-47D7-8DDC-AD71BF989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nl-NL" altLang="nl-NL" dirty="0"/>
              <a:t>Wijze van betalen:</a:t>
            </a:r>
          </a:p>
          <a:p>
            <a:pPr lvl="1"/>
            <a:r>
              <a:rPr lang="nl-NL" altLang="nl-NL" dirty="0"/>
              <a:t>Alles in één keer</a:t>
            </a:r>
          </a:p>
          <a:p>
            <a:pPr lvl="1"/>
            <a:r>
              <a:rPr lang="nl-NL" altLang="nl-NL" dirty="0"/>
              <a:t>Standaard betalingsregeling</a:t>
            </a:r>
          </a:p>
          <a:p>
            <a:pPr lvl="2"/>
            <a:r>
              <a:rPr lang="nl-NL" altLang="nl-NL" dirty="0"/>
              <a:t>Schuld binnen 24 maandelijkse termijnen voldoen</a:t>
            </a:r>
          </a:p>
          <a:p>
            <a:pPr lvl="1"/>
            <a:r>
              <a:rPr lang="nl-NL" altLang="nl-NL" dirty="0"/>
              <a:t>Persoonlijke betalingsregeling, tenzij opzet of grove schuld </a:t>
            </a:r>
          </a:p>
          <a:p>
            <a:pPr lvl="2"/>
            <a:r>
              <a:rPr lang="nl-NL" altLang="nl-NL" dirty="0"/>
              <a:t>Formulier persoonlijke betalingsregeling invullen en opsturen met alle bewijzen. Belastingdienst berekent betalingscapaciteit. Na 24 maanden wordt resterende schuld buiten invordering gesteld</a:t>
            </a:r>
            <a:r>
              <a:rPr b="0"/>
              <a:t>. E</a:t>
            </a:r>
            <a:r>
              <a:rPr lang="nl-NL" altLang="nl-NL" b="0" dirty="0"/>
              <a:t>enmalige toekenningen worden wel verrekend. </a:t>
            </a:r>
          </a:p>
          <a:p>
            <a:r>
              <a:rPr lang="nl-NL" altLang="nl-NL" dirty="0"/>
              <a:t>Verrekening van toeslagen en KGB met vordering</a:t>
            </a:r>
          </a:p>
          <a:p>
            <a:r>
              <a:rPr lang="nl-NL" altLang="nl-NL" dirty="0"/>
              <a:t>Toepassing beslagvrije voet </a:t>
            </a:r>
          </a:p>
          <a:p>
            <a:pPr marL="457200" lvl="1" indent="0"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126724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1880</Words>
  <Application>Microsoft Office PowerPoint</Application>
  <PresentationFormat>Breedbeeld</PresentationFormat>
  <Paragraphs>243</Paragraphs>
  <Slides>27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Kantoorthema</vt:lpstr>
      <vt:lpstr>Problemen met Kinderopvangtoeslag Komt een ouder bij de advocaat …..</vt:lpstr>
      <vt:lpstr>Komt een ouder bij de advocaat…..</vt:lpstr>
      <vt:lpstr>Waar ga ik het over hebben?</vt:lpstr>
      <vt:lpstr>Regelgeving kinderopvangtoeslag</vt:lpstr>
      <vt:lpstr>Wat regelt de AWIR 1</vt:lpstr>
      <vt:lpstr>Wat regelt de AWIR 2</vt:lpstr>
      <vt:lpstr>Wat regelt de Wet Kinderopvang</vt:lpstr>
      <vt:lpstr>Toekenning kinderopvangtoeslag</vt:lpstr>
      <vt:lpstr>Terugvordering</vt:lpstr>
      <vt:lpstr>Rechtsbescherming</vt:lpstr>
      <vt:lpstr>Gefinancierde rechtsbijstand?</vt:lpstr>
      <vt:lpstr>Problemen kinderopvangtoeslag</vt:lpstr>
      <vt:lpstr>Conclusie achteraf:</vt:lpstr>
      <vt:lpstr>CAF 11, ook wel CAF Hawai</vt:lpstr>
      <vt:lpstr>Klacht Nationale Ombudsman</vt:lpstr>
      <vt:lpstr>Gesignaleerde problemen</vt:lpstr>
      <vt:lpstr>Advies commissie Donner  (compensatie regeling CAF 11) </vt:lpstr>
      <vt:lpstr>Andere CAF zaken</vt:lpstr>
      <vt:lpstr>Andere (fraude)onderzoeken</vt:lpstr>
      <vt:lpstr>Vaste jurisprudentie Raad van State</vt:lpstr>
      <vt:lpstr>Jurisprudentie Raad van State 1</vt:lpstr>
      <vt:lpstr>Jurisprudentie Raad van State 2</vt:lpstr>
      <vt:lpstr>Motivering omgaan Raad van State</vt:lpstr>
      <vt:lpstr>Beslissing Raad van State:</vt:lpstr>
      <vt:lpstr>Jurisprudentie</vt:lpstr>
      <vt:lpstr>Wat te doen: </vt:lpstr>
      <vt:lpstr>Goed om te weten: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Toeslagen</dc:title>
  <dc:creator>Dennis P. Kroeze</dc:creator>
  <cp:lastModifiedBy>Jacqueline Nieuwstraten</cp:lastModifiedBy>
  <cp:revision>48</cp:revision>
  <cp:lastPrinted>2020-02-07T16:34:44Z</cp:lastPrinted>
  <dcterms:created xsi:type="dcterms:W3CDTF">2020-01-06T19:54:28Z</dcterms:created>
  <dcterms:modified xsi:type="dcterms:W3CDTF">2020-02-07T16:39:33Z</dcterms:modified>
</cp:coreProperties>
</file>