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21383625" cy="15119350"/>
  <p:notesSz cx="6858000" cy="9144000"/>
  <p:defaultTextStyle>
    <a:defPPr>
      <a:defRPr lang="nl-NL"/>
    </a:defPPr>
    <a:lvl1pPr marL="0" algn="l" defTabSz="1752082" rtl="0" eaLnBrk="1" latinLnBrk="0" hangingPunct="1">
      <a:defRPr sz="3449" kern="1200">
        <a:solidFill>
          <a:schemeClr val="tx1"/>
        </a:solidFill>
        <a:latin typeface="+mn-lt"/>
        <a:ea typeface="+mn-ea"/>
        <a:cs typeface="+mn-cs"/>
      </a:defRPr>
    </a:lvl1pPr>
    <a:lvl2pPr marL="876041" algn="l" defTabSz="1752082" rtl="0" eaLnBrk="1" latinLnBrk="0" hangingPunct="1">
      <a:defRPr sz="3449" kern="1200">
        <a:solidFill>
          <a:schemeClr val="tx1"/>
        </a:solidFill>
        <a:latin typeface="+mn-lt"/>
        <a:ea typeface="+mn-ea"/>
        <a:cs typeface="+mn-cs"/>
      </a:defRPr>
    </a:lvl2pPr>
    <a:lvl3pPr marL="1752082" algn="l" defTabSz="1752082" rtl="0" eaLnBrk="1" latinLnBrk="0" hangingPunct="1">
      <a:defRPr sz="3449" kern="1200">
        <a:solidFill>
          <a:schemeClr val="tx1"/>
        </a:solidFill>
        <a:latin typeface="+mn-lt"/>
        <a:ea typeface="+mn-ea"/>
        <a:cs typeface="+mn-cs"/>
      </a:defRPr>
    </a:lvl3pPr>
    <a:lvl4pPr marL="2628123" algn="l" defTabSz="1752082" rtl="0" eaLnBrk="1" latinLnBrk="0" hangingPunct="1">
      <a:defRPr sz="3449" kern="1200">
        <a:solidFill>
          <a:schemeClr val="tx1"/>
        </a:solidFill>
        <a:latin typeface="+mn-lt"/>
        <a:ea typeface="+mn-ea"/>
        <a:cs typeface="+mn-cs"/>
      </a:defRPr>
    </a:lvl4pPr>
    <a:lvl5pPr marL="3504164" algn="l" defTabSz="1752082" rtl="0" eaLnBrk="1" latinLnBrk="0" hangingPunct="1">
      <a:defRPr sz="3449" kern="1200">
        <a:solidFill>
          <a:schemeClr val="tx1"/>
        </a:solidFill>
        <a:latin typeface="+mn-lt"/>
        <a:ea typeface="+mn-ea"/>
        <a:cs typeface="+mn-cs"/>
      </a:defRPr>
    </a:lvl5pPr>
    <a:lvl6pPr marL="4380205" algn="l" defTabSz="1752082" rtl="0" eaLnBrk="1" latinLnBrk="0" hangingPunct="1">
      <a:defRPr sz="3449" kern="1200">
        <a:solidFill>
          <a:schemeClr val="tx1"/>
        </a:solidFill>
        <a:latin typeface="+mn-lt"/>
        <a:ea typeface="+mn-ea"/>
        <a:cs typeface="+mn-cs"/>
      </a:defRPr>
    </a:lvl6pPr>
    <a:lvl7pPr marL="5256246" algn="l" defTabSz="1752082" rtl="0" eaLnBrk="1" latinLnBrk="0" hangingPunct="1">
      <a:defRPr sz="3449" kern="1200">
        <a:solidFill>
          <a:schemeClr val="tx1"/>
        </a:solidFill>
        <a:latin typeface="+mn-lt"/>
        <a:ea typeface="+mn-ea"/>
        <a:cs typeface="+mn-cs"/>
      </a:defRPr>
    </a:lvl7pPr>
    <a:lvl8pPr marL="6132286" algn="l" defTabSz="1752082" rtl="0" eaLnBrk="1" latinLnBrk="0" hangingPunct="1">
      <a:defRPr sz="3449" kern="1200">
        <a:solidFill>
          <a:schemeClr val="tx1"/>
        </a:solidFill>
        <a:latin typeface="+mn-lt"/>
        <a:ea typeface="+mn-ea"/>
        <a:cs typeface="+mn-cs"/>
      </a:defRPr>
    </a:lvl8pPr>
    <a:lvl9pPr marL="7008327" algn="l" defTabSz="1752082" rtl="0" eaLnBrk="1" latinLnBrk="0" hangingPunct="1">
      <a:defRPr sz="3449"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1" clrIdx="0">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0D4"/>
    <a:srgbClr val="E24375"/>
    <a:srgbClr val="009AC2"/>
    <a:srgbClr val="9E0493"/>
    <a:srgbClr val="009632"/>
    <a:srgbClr val="FF9833"/>
    <a:srgbClr val="E13620"/>
    <a:srgbClr val="3368C6"/>
    <a:srgbClr val="5EAA33"/>
    <a:srgbClr val="00C1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1838" autoAdjust="0"/>
    <p:restoredTop sz="95701"/>
  </p:normalViewPr>
  <p:slideViewPr>
    <p:cSldViewPr snapToGrid="0" snapToObjects="1">
      <p:cViewPr>
        <p:scale>
          <a:sx n="60" d="100"/>
          <a:sy n="60" d="100"/>
        </p:scale>
        <p:origin x="-513" y="-15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2474395"/>
            <a:ext cx="18176081" cy="5263774"/>
          </a:xfrm>
        </p:spPr>
        <p:txBody>
          <a:bodyPr anchor="b"/>
          <a:lstStyle>
            <a:lvl1pPr algn="ctr">
              <a:defRPr sz="13228"/>
            </a:lvl1pPr>
          </a:lstStyle>
          <a:p>
            <a:r>
              <a:rPr lang="nl-NL"/>
              <a:t>Klik om stijl te bewerken</a:t>
            </a:r>
            <a:endParaRPr lang="en-US" dirty="0"/>
          </a:p>
        </p:txBody>
      </p:sp>
      <p:sp>
        <p:nvSpPr>
          <p:cNvPr id="3" name="Subtitle 2"/>
          <p:cNvSpPr>
            <a:spLocks noGrp="1"/>
          </p:cNvSpPr>
          <p:nvPr>
            <p:ph type="subTitle" idx="1"/>
          </p:nvPr>
        </p:nvSpPr>
        <p:spPr>
          <a:xfrm>
            <a:off x="2672953" y="7941160"/>
            <a:ext cx="16037719" cy="3650342"/>
          </a:xfrm>
        </p:spPr>
        <p:txBody>
          <a:bodyPr/>
          <a:lstStyle>
            <a:lvl1pPr marL="0" indent="0" algn="ctr">
              <a:buNone/>
              <a:defRPr sz="5291"/>
            </a:lvl1pPr>
            <a:lvl2pPr marL="1007943" indent="0" algn="ctr">
              <a:buNone/>
              <a:defRPr sz="4409"/>
            </a:lvl2pPr>
            <a:lvl3pPr marL="2015886" indent="0" algn="ctr">
              <a:buNone/>
              <a:defRPr sz="3968"/>
            </a:lvl3pPr>
            <a:lvl4pPr marL="3023829" indent="0" algn="ctr">
              <a:buNone/>
              <a:defRPr sz="3527"/>
            </a:lvl4pPr>
            <a:lvl5pPr marL="4031772" indent="0" algn="ctr">
              <a:buNone/>
              <a:defRPr sz="3527"/>
            </a:lvl5pPr>
            <a:lvl6pPr marL="5039716" indent="0" algn="ctr">
              <a:buNone/>
              <a:defRPr sz="3527"/>
            </a:lvl6pPr>
            <a:lvl7pPr marL="6047659" indent="0" algn="ctr">
              <a:buNone/>
              <a:defRPr sz="3527"/>
            </a:lvl7pPr>
            <a:lvl8pPr marL="7055602" indent="0" algn="ctr">
              <a:buNone/>
              <a:defRPr sz="3527"/>
            </a:lvl8pPr>
            <a:lvl9pPr marL="8063545" indent="0" algn="ctr">
              <a:buNone/>
              <a:defRPr sz="3527"/>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93CF283-2C8D-8A42-AE65-C78B26CA5283}" type="datetimeFigureOut">
              <a:rPr lang="nl-NL" smtClean="0"/>
              <a:t>12-7-2018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6392416-01C8-8B40-90C7-EECDCC5A8680}" type="slidenum">
              <a:rPr lang="nl-NL" smtClean="0"/>
              <a:t>‹nr.›</a:t>
            </a:fld>
            <a:endParaRPr lang="nl-NL"/>
          </a:p>
        </p:txBody>
      </p:sp>
    </p:spTree>
    <p:extLst>
      <p:ext uri="{BB962C8B-B14F-4D97-AF65-F5344CB8AC3E}">
        <p14:creationId xmlns:p14="http://schemas.microsoft.com/office/powerpoint/2010/main" val="3339514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B93CF283-2C8D-8A42-AE65-C78B26CA5283}" type="datetimeFigureOut">
              <a:rPr lang="nl-NL" smtClean="0"/>
              <a:t>12-7-2018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6392416-01C8-8B40-90C7-EECDCC5A8680}" type="slidenum">
              <a:rPr lang="nl-NL" smtClean="0"/>
              <a:t>‹nr.›</a:t>
            </a:fld>
            <a:endParaRPr lang="nl-NL"/>
          </a:p>
        </p:txBody>
      </p:sp>
    </p:spTree>
    <p:extLst>
      <p:ext uri="{BB962C8B-B14F-4D97-AF65-F5344CB8AC3E}">
        <p14:creationId xmlns:p14="http://schemas.microsoft.com/office/powerpoint/2010/main" val="2931902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804966"/>
            <a:ext cx="4610844" cy="1281295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470125" y="804966"/>
            <a:ext cx="13565237" cy="12812950"/>
          </a:xfrm>
        </p:spPr>
        <p:txBody>
          <a:bodyPr vert="eaVert"/>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B93CF283-2C8D-8A42-AE65-C78B26CA5283}" type="datetimeFigureOut">
              <a:rPr lang="nl-NL" smtClean="0"/>
              <a:t>12-7-2018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6392416-01C8-8B40-90C7-EECDCC5A8680}" type="slidenum">
              <a:rPr lang="nl-NL" smtClean="0"/>
              <a:t>‹nr.›</a:t>
            </a:fld>
            <a:endParaRPr lang="nl-NL"/>
          </a:p>
        </p:txBody>
      </p:sp>
    </p:spTree>
    <p:extLst>
      <p:ext uri="{BB962C8B-B14F-4D97-AF65-F5344CB8AC3E}">
        <p14:creationId xmlns:p14="http://schemas.microsoft.com/office/powerpoint/2010/main" val="309737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B93CF283-2C8D-8A42-AE65-C78B26CA5283}" type="datetimeFigureOut">
              <a:rPr lang="nl-NL" smtClean="0"/>
              <a:t>12-7-2018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6392416-01C8-8B40-90C7-EECDCC5A8680}" type="slidenum">
              <a:rPr lang="nl-NL" smtClean="0"/>
              <a:t>‹nr.›</a:t>
            </a:fld>
            <a:endParaRPr lang="nl-NL"/>
          </a:p>
        </p:txBody>
      </p:sp>
    </p:spTree>
    <p:extLst>
      <p:ext uri="{BB962C8B-B14F-4D97-AF65-F5344CB8AC3E}">
        <p14:creationId xmlns:p14="http://schemas.microsoft.com/office/powerpoint/2010/main" val="980542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458988" y="3769342"/>
            <a:ext cx="18443377" cy="6289229"/>
          </a:xfrm>
        </p:spPr>
        <p:txBody>
          <a:bodyPr anchor="b"/>
          <a:lstStyle>
            <a:lvl1pPr>
              <a:defRPr sz="13228"/>
            </a:lvl1pPr>
          </a:lstStyle>
          <a:p>
            <a:r>
              <a:rPr lang="nl-NL"/>
              <a:t>Klik om stijl te bewerken</a:t>
            </a:r>
            <a:endParaRPr lang="en-US" dirty="0"/>
          </a:p>
        </p:txBody>
      </p:sp>
      <p:sp>
        <p:nvSpPr>
          <p:cNvPr id="3" name="Text Placeholder 2"/>
          <p:cNvSpPr>
            <a:spLocks noGrp="1"/>
          </p:cNvSpPr>
          <p:nvPr>
            <p:ph type="body" idx="1"/>
          </p:nvPr>
        </p:nvSpPr>
        <p:spPr>
          <a:xfrm>
            <a:off x="1458988" y="10118069"/>
            <a:ext cx="18443377" cy="3307357"/>
          </a:xfrm>
        </p:spPr>
        <p:txBody>
          <a:bodyPr/>
          <a:lstStyle>
            <a:lvl1pPr marL="0" indent="0">
              <a:buNone/>
              <a:defRPr sz="5291">
                <a:solidFill>
                  <a:schemeClr val="tx1"/>
                </a:solidFill>
              </a:defRPr>
            </a:lvl1pPr>
            <a:lvl2pPr marL="1007943" indent="0">
              <a:buNone/>
              <a:defRPr sz="4409">
                <a:solidFill>
                  <a:schemeClr val="tx1">
                    <a:tint val="75000"/>
                  </a:schemeClr>
                </a:solidFill>
              </a:defRPr>
            </a:lvl2pPr>
            <a:lvl3pPr marL="2015886" indent="0">
              <a:buNone/>
              <a:defRPr sz="3968">
                <a:solidFill>
                  <a:schemeClr val="tx1">
                    <a:tint val="75000"/>
                  </a:schemeClr>
                </a:solidFill>
              </a:defRPr>
            </a:lvl3pPr>
            <a:lvl4pPr marL="3023829" indent="0">
              <a:buNone/>
              <a:defRPr sz="3527">
                <a:solidFill>
                  <a:schemeClr val="tx1">
                    <a:tint val="75000"/>
                  </a:schemeClr>
                </a:solidFill>
              </a:defRPr>
            </a:lvl4pPr>
            <a:lvl5pPr marL="4031772" indent="0">
              <a:buNone/>
              <a:defRPr sz="3527">
                <a:solidFill>
                  <a:schemeClr val="tx1">
                    <a:tint val="75000"/>
                  </a:schemeClr>
                </a:solidFill>
              </a:defRPr>
            </a:lvl5pPr>
            <a:lvl6pPr marL="5039716" indent="0">
              <a:buNone/>
              <a:defRPr sz="3527">
                <a:solidFill>
                  <a:schemeClr val="tx1">
                    <a:tint val="75000"/>
                  </a:schemeClr>
                </a:solidFill>
              </a:defRPr>
            </a:lvl6pPr>
            <a:lvl7pPr marL="6047659" indent="0">
              <a:buNone/>
              <a:defRPr sz="3527">
                <a:solidFill>
                  <a:schemeClr val="tx1">
                    <a:tint val="75000"/>
                  </a:schemeClr>
                </a:solidFill>
              </a:defRPr>
            </a:lvl7pPr>
            <a:lvl8pPr marL="7055602" indent="0">
              <a:buNone/>
              <a:defRPr sz="3527">
                <a:solidFill>
                  <a:schemeClr val="tx1">
                    <a:tint val="75000"/>
                  </a:schemeClr>
                </a:solidFill>
              </a:defRPr>
            </a:lvl8pPr>
            <a:lvl9pPr marL="8063545" indent="0">
              <a:buNone/>
              <a:defRPr sz="3527">
                <a:solidFill>
                  <a:schemeClr val="tx1">
                    <a:tint val="75000"/>
                  </a:schemeClr>
                </a:solidFill>
              </a:defRPr>
            </a:lvl9p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B93CF283-2C8D-8A42-AE65-C78B26CA5283}" type="datetimeFigureOut">
              <a:rPr lang="nl-NL" smtClean="0"/>
              <a:t>12-7-2018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6392416-01C8-8B40-90C7-EECDCC5A8680}" type="slidenum">
              <a:rPr lang="nl-NL" smtClean="0"/>
              <a:t>‹nr.›</a:t>
            </a:fld>
            <a:endParaRPr lang="nl-NL"/>
          </a:p>
        </p:txBody>
      </p:sp>
    </p:spTree>
    <p:extLst>
      <p:ext uri="{BB962C8B-B14F-4D97-AF65-F5344CB8AC3E}">
        <p14:creationId xmlns:p14="http://schemas.microsoft.com/office/powerpoint/2010/main" val="1711163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470124" y="4024827"/>
            <a:ext cx="9088041" cy="9593089"/>
          </a:xfrm>
        </p:spPr>
        <p:txBody>
          <a:bodyPr/>
          <a:lstStyle/>
          <a:p>
            <a:pPr lvl="0"/>
            <a:r>
              <a:rPr lang="nl-NL"/>
              <a:t>Tekststijl van het model bewerken
Tweede niveau
Derde niveau
Vierde niveau
Vijfde niveau</a:t>
            </a:r>
            <a:endParaRPr lang="en-US" dirty="0"/>
          </a:p>
        </p:txBody>
      </p:sp>
      <p:sp>
        <p:nvSpPr>
          <p:cNvPr id="4" name="Content Placeholder 3"/>
          <p:cNvSpPr>
            <a:spLocks noGrp="1"/>
          </p:cNvSpPr>
          <p:nvPr>
            <p:ph sz="half" idx="2"/>
          </p:nvPr>
        </p:nvSpPr>
        <p:spPr>
          <a:xfrm>
            <a:off x="10825460" y="4024827"/>
            <a:ext cx="9088041" cy="9593089"/>
          </a:xfrm>
        </p:spPr>
        <p:txBody>
          <a:body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B93CF283-2C8D-8A42-AE65-C78B26CA5283}" type="datetimeFigureOut">
              <a:rPr lang="nl-NL" smtClean="0"/>
              <a:t>12-7-2018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6392416-01C8-8B40-90C7-EECDCC5A8680}" type="slidenum">
              <a:rPr lang="nl-NL" smtClean="0"/>
              <a:t>‹nr.›</a:t>
            </a:fld>
            <a:endParaRPr lang="nl-NL"/>
          </a:p>
        </p:txBody>
      </p:sp>
    </p:spTree>
    <p:extLst>
      <p:ext uri="{BB962C8B-B14F-4D97-AF65-F5344CB8AC3E}">
        <p14:creationId xmlns:p14="http://schemas.microsoft.com/office/powerpoint/2010/main" val="4128614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472909" y="804969"/>
            <a:ext cx="18443377" cy="2922375"/>
          </a:xfrm>
        </p:spPr>
        <p:txBody>
          <a:bodyPr/>
          <a:lstStyle/>
          <a:p>
            <a:r>
              <a:rPr lang="nl-NL"/>
              <a:t>Klik om stijl te bewerken</a:t>
            </a:r>
            <a:endParaRPr lang="en-US" dirty="0"/>
          </a:p>
        </p:txBody>
      </p:sp>
      <p:sp>
        <p:nvSpPr>
          <p:cNvPr id="3" name="Text Placeholder 2"/>
          <p:cNvSpPr>
            <a:spLocks noGrp="1"/>
          </p:cNvSpPr>
          <p:nvPr>
            <p:ph type="body" idx="1"/>
          </p:nvPr>
        </p:nvSpPr>
        <p:spPr>
          <a:xfrm>
            <a:off x="1472912" y="3706342"/>
            <a:ext cx="9046274" cy="1816421"/>
          </a:xfrm>
        </p:spPr>
        <p:txBody>
          <a:bodyPr anchor="b"/>
          <a:lstStyle>
            <a:lvl1pPr marL="0" indent="0">
              <a:buNone/>
              <a:defRPr sz="5291" b="1"/>
            </a:lvl1pPr>
            <a:lvl2pPr marL="1007943" indent="0">
              <a:buNone/>
              <a:defRPr sz="4409" b="1"/>
            </a:lvl2pPr>
            <a:lvl3pPr marL="2015886" indent="0">
              <a:buNone/>
              <a:defRPr sz="3968" b="1"/>
            </a:lvl3pPr>
            <a:lvl4pPr marL="3023829" indent="0">
              <a:buNone/>
              <a:defRPr sz="3527" b="1"/>
            </a:lvl4pPr>
            <a:lvl5pPr marL="4031772" indent="0">
              <a:buNone/>
              <a:defRPr sz="3527" b="1"/>
            </a:lvl5pPr>
            <a:lvl6pPr marL="5039716" indent="0">
              <a:buNone/>
              <a:defRPr sz="3527" b="1"/>
            </a:lvl6pPr>
            <a:lvl7pPr marL="6047659" indent="0">
              <a:buNone/>
              <a:defRPr sz="3527" b="1"/>
            </a:lvl7pPr>
            <a:lvl8pPr marL="7055602" indent="0">
              <a:buNone/>
              <a:defRPr sz="3527" b="1"/>
            </a:lvl8pPr>
            <a:lvl9pPr marL="8063545" indent="0">
              <a:buNone/>
              <a:defRPr sz="3527" b="1"/>
            </a:lvl9pPr>
          </a:lstStyle>
          <a:p>
            <a:pPr lvl="0"/>
            <a:r>
              <a:rPr lang="nl-NL"/>
              <a:t>Tekststijl van het model bewerken
Tweede niveau
Derde niveau
Vierde niveau
Vijfde niveau</a:t>
            </a:r>
            <a:endParaRPr lang="en-US" dirty="0"/>
          </a:p>
        </p:txBody>
      </p:sp>
      <p:sp>
        <p:nvSpPr>
          <p:cNvPr id="4" name="Content Placeholder 3"/>
          <p:cNvSpPr>
            <a:spLocks noGrp="1"/>
          </p:cNvSpPr>
          <p:nvPr>
            <p:ph sz="half" idx="2"/>
          </p:nvPr>
        </p:nvSpPr>
        <p:spPr>
          <a:xfrm>
            <a:off x="1472912" y="5522763"/>
            <a:ext cx="9046274" cy="8123152"/>
          </a:xfrm>
        </p:spPr>
        <p:txBody>
          <a:bodyPr/>
          <a:lstStyle/>
          <a:p>
            <a:pPr lvl="0"/>
            <a:r>
              <a:rPr lang="nl-NL"/>
              <a:t>Tekststijl van het model bewerken
Tweede niveau
Derde niveau
Vierde niveau
Vijfde niveau</a:t>
            </a:r>
            <a:endParaRPr lang="en-US" dirty="0"/>
          </a:p>
        </p:txBody>
      </p:sp>
      <p:sp>
        <p:nvSpPr>
          <p:cNvPr id="5" name="Text Placeholder 4"/>
          <p:cNvSpPr>
            <a:spLocks noGrp="1"/>
          </p:cNvSpPr>
          <p:nvPr>
            <p:ph type="body" sz="quarter" idx="3"/>
          </p:nvPr>
        </p:nvSpPr>
        <p:spPr>
          <a:xfrm>
            <a:off x="10825461" y="3706342"/>
            <a:ext cx="9090826" cy="1816421"/>
          </a:xfrm>
        </p:spPr>
        <p:txBody>
          <a:bodyPr anchor="b"/>
          <a:lstStyle>
            <a:lvl1pPr marL="0" indent="0">
              <a:buNone/>
              <a:defRPr sz="5291" b="1"/>
            </a:lvl1pPr>
            <a:lvl2pPr marL="1007943" indent="0">
              <a:buNone/>
              <a:defRPr sz="4409" b="1"/>
            </a:lvl2pPr>
            <a:lvl3pPr marL="2015886" indent="0">
              <a:buNone/>
              <a:defRPr sz="3968" b="1"/>
            </a:lvl3pPr>
            <a:lvl4pPr marL="3023829" indent="0">
              <a:buNone/>
              <a:defRPr sz="3527" b="1"/>
            </a:lvl4pPr>
            <a:lvl5pPr marL="4031772" indent="0">
              <a:buNone/>
              <a:defRPr sz="3527" b="1"/>
            </a:lvl5pPr>
            <a:lvl6pPr marL="5039716" indent="0">
              <a:buNone/>
              <a:defRPr sz="3527" b="1"/>
            </a:lvl6pPr>
            <a:lvl7pPr marL="6047659" indent="0">
              <a:buNone/>
              <a:defRPr sz="3527" b="1"/>
            </a:lvl7pPr>
            <a:lvl8pPr marL="7055602" indent="0">
              <a:buNone/>
              <a:defRPr sz="3527" b="1"/>
            </a:lvl8pPr>
            <a:lvl9pPr marL="8063545" indent="0">
              <a:buNone/>
              <a:defRPr sz="3527" b="1"/>
            </a:lvl9pPr>
          </a:lstStyle>
          <a:p>
            <a:pPr lvl="0"/>
            <a:r>
              <a:rPr lang="nl-NL"/>
              <a:t>Tekststijl van het model bewerken
Tweede niveau
Derde niveau
Vierde niveau
Vijfde niveau</a:t>
            </a:r>
            <a:endParaRPr lang="en-US" dirty="0"/>
          </a:p>
        </p:txBody>
      </p:sp>
      <p:sp>
        <p:nvSpPr>
          <p:cNvPr id="6" name="Content Placeholder 5"/>
          <p:cNvSpPr>
            <a:spLocks noGrp="1"/>
          </p:cNvSpPr>
          <p:nvPr>
            <p:ph sz="quarter" idx="4"/>
          </p:nvPr>
        </p:nvSpPr>
        <p:spPr>
          <a:xfrm>
            <a:off x="10825461" y="5522763"/>
            <a:ext cx="9090826" cy="8123152"/>
          </a:xfrm>
        </p:spPr>
        <p:txBody>
          <a:bodyPr/>
          <a:lstStyle/>
          <a:p>
            <a:pPr lvl="0"/>
            <a:r>
              <a:rPr lang="nl-NL"/>
              <a:t>Tekststijl van het model bewerken
Tweede niveau
Derde niveau
Vierde niveau
Vijfde niveau</a:t>
            </a:r>
            <a:endParaRPr lang="en-US" dirty="0"/>
          </a:p>
        </p:txBody>
      </p:sp>
      <p:sp>
        <p:nvSpPr>
          <p:cNvPr id="7" name="Date Placeholder 6"/>
          <p:cNvSpPr>
            <a:spLocks noGrp="1"/>
          </p:cNvSpPr>
          <p:nvPr>
            <p:ph type="dt" sz="half" idx="10"/>
          </p:nvPr>
        </p:nvSpPr>
        <p:spPr/>
        <p:txBody>
          <a:bodyPr/>
          <a:lstStyle/>
          <a:p>
            <a:fld id="{B93CF283-2C8D-8A42-AE65-C78B26CA5283}" type="datetimeFigureOut">
              <a:rPr lang="nl-NL" smtClean="0"/>
              <a:t>12-7-2018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6392416-01C8-8B40-90C7-EECDCC5A8680}" type="slidenum">
              <a:rPr lang="nl-NL" smtClean="0"/>
              <a:t>‹nr.›</a:t>
            </a:fld>
            <a:endParaRPr lang="nl-NL"/>
          </a:p>
        </p:txBody>
      </p:sp>
    </p:spTree>
    <p:extLst>
      <p:ext uri="{BB962C8B-B14F-4D97-AF65-F5344CB8AC3E}">
        <p14:creationId xmlns:p14="http://schemas.microsoft.com/office/powerpoint/2010/main" val="3624135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93CF283-2C8D-8A42-AE65-C78B26CA5283}" type="datetimeFigureOut">
              <a:rPr lang="nl-NL" smtClean="0"/>
              <a:t>12-7-2018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16392416-01C8-8B40-90C7-EECDCC5A8680}" type="slidenum">
              <a:rPr lang="nl-NL" smtClean="0"/>
              <a:t>‹nr.›</a:t>
            </a:fld>
            <a:endParaRPr lang="nl-NL"/>
          </a:p>
        </p:txBody>
      </p:sp>
    </p:spTree>
    <p:extLst>
      <p:ext uri="{BB962C8B-B14F-4D97-AF65-F5344CB8AC3E}">
        <p14:creationId xmlns:p14="http://schemas.microsoft.com/office/powerpoint/2010/main" val="4090761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3CF283-2C8D-8A42-AE65-C78B26CA5283}" type="datetimeFigureOut">
              <a:rPr lang="nl-NL" smtClean="0"/>
              <a:t>12-7-2018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16392416-01C8-8B40-90C7-EECDCC5A8680}" type="slidenum">
              <a:rPr lang="nl-NL" smtClean="0"/>
              <a:t>‹nr.›</a:t>
            </a:fld>
            <a:endParaRPr lang="nl-NL"/>
          </a:p>
        </p:txBody>
      </p:sp>
    </p:spTree>
    <p:extLst>
      <p:ext uri="{BB962C8B-B14F-4D97-AF65-F5344CB8AC3E}">
        <p14:creationId xmlns:p14="http://schemas.microsoft.com/office/powerpoint/2010/main" val="892933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72909" y="1007957"/>
            <a:ext cx="6896776" cy="3527848"/>
          </a:xfrm>
        </p:spPr>
        <p:txBody>
          <a:bodyPr anchor="b"/>
          <a:lstStyle>
            <a:lvl1pPr>
              <a:defRPr sz="7055"/>
            </a:lvl1pPr>
          </a:lstStyle>
          <a:p>
            <a:r>
              <a:rPr lang="nl-NL"/>
              <a:t>Klik om stijl te bewerken</a:t>
            </a:r>
            <a:endParaRPr lang="en-US" dirty="0"/>
          </a:p>
        </p:txBody>
      </p:sp>
      <p:sp>
        <p:nvSpPr>
          <p:cNvPr id="3" name="Content Placeholder 2"/>
          <p:cNvSpPr>
            <a:spLocks noGrp="1"/>
          </p:cNvSpPr>
          <p:nvPr>
            <p:ph idx="1"/>
          </p:nvPr>
        </p:nvSpPr>
        <p:spPr>
          <a:xfrm>
            <a:off x="9090826" y="2176910"/>
            <a:ext cx="10825460" cy="10744538"/>
          </a:xfrm>
        </p:spPr>
        <p:txBody>
          <a:bodyPr/>
          <a:lstStyle>
            <a:lvl1pPr>
              <a:defRPr sz="7055"/>
            </a:lvl1pPr>
            <a:lvl2pPr>
              <a:defRPr sz="6173"/>
            </a:lvl2pPr>
            <a:lvl3pPr>
              <a:defRPr sz="5291"/>
            </a:lvl3pPr>
            <a:lvl4pPr>
              <a:defRPr sz="4409"/>
            </a:lvl4pPr>
            <a:lvl5pPr>
              <a:defRPr sz="4409"/>
            </a:lvl5pPr>
            <a:lvl6pPr>
              <a:defRPr sz="4409"/>
            </a:lvl6pPr>
            <a:lvl7pPr>
              <a:defRPr sz="4409"/>
            </a:lvl7pPr>
            <a:lvl8pPr>
              <a:defRPr sz="4409"/>
            </a:lvl8pPr>
            <a:lvl9pPr>
              <a:defRPr sz="4409"/>
            </a:lvl9pPr>
          </a:lstStyle>
          <a:p>
            <a:pPr lvl="0"/>
            <a:r>
              <a:rPr lang="nl-NL"/>
              <a:t>Tekststijl van het model bewerken
Tweede niveau
Derde niveau
Vierde niveau
Vijfde niveau</a:t>
            </a:r>
            <a:endParaRPr lang="en-US" dirty="0"/>
          </a:p>
        </p:txBody>
      </p:sp>
      <p:sp>
        <p:nvSpPr>
          <p:cNvPr id="4" name="Text Placeholder 3"/>
          <p:cNvSpPr>
            <a:spLocks noGrp="1"/>
          </p:cNvSpPr>
          <p:nvPr>
            <p:ph type="body" sz="half" idx="2"/>
          </p:nvPr>
        </p:nvSpPr>
        <p:spPr>
          <a:xfrm>
            <a:off x="1472909" y="4535805"/>
            <a:ext cx="6896776" cy="8403140"/>
          </a:xfrm>
        </p:spPr>
        <p:txBody>
          <a:bodyPr/>
          <a:lstStyle>
            <a:lvl1pPr marL="0" indent="0">
              <a:buNone/>
              <a:defRPr sz="3527"/>
            </a:lvl1pPr>
            <a:lvl2pPr marL="1007943" indent="0">
              <a:buNone/>
              <a:defRPr sz="3086"/>
            </a:lvl2pPr>
            <a:lvl3pPr marL="2015886" indent="0">
              <a:buNone/>
              <a:defRPr sz="2646"/>
            </a:lvl3pPr>
            <a:lvl4pPr marL="3023829" indent="0">
              <a:buNone/>
              <a:defRPr sz="2205"/>
            </a:lvl4pPr>
            <a:lvl5pPr marL="4031772" indent="0">
              <a:buNone/>
              <a:defRPr sz="2205"/>
            </a:lvl5pPr>
            <a:lvl6pPr marL="5039716" indent="0">
              <a:buNone/>
              <a:defRPr sz="2205"/>
            </a:lvl6pPr>
            <a:lvl7pPr marL="6047659" indent="0">
              <a:buNone/>
              <a:defRPr sz="2205"/>
            </a:lvl7pPr>
            <a:lvl8pPr marL="7055602" indent="0">
              <a:buNone/>
              <a:defRPr sz="2205"/>
            </a:lvl8pPr>
            <a:lvl9pPr marL="8063545" indent="0">
              <a:buNone/>
              <a:defRPr sz="2205"/>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B93CF283-2C8D-8A42-AE65-C78B26CA5283}" type="datetimeFigureOut">
              <a:rPr lang="nl-NL" smtClean="0"/>
              <a:t>12-7-2018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6392416-01C8-8B40-90C7-EECDCC5A8680}" type="slidenum">
              <a:rPr lang="nl-NL" smtClean="0"/>
              <a:t>‹nr.›</a:t>
            </a:fld>
            <a:endParaRPr lang="nl-NL"/>
          </a:p>
        </p:txBody>
      </p:sp>
    </p:spTree>
    <p:extLst>
      <p:ext uri="{BB962C8B-B14F-4D97-AF65-F5344CB8AC3E}">
        <p14:creationId xmlns:p14="http://schemas.microsoft.com/office/powerpoint/2010/main" val="3969963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72909" y="1007957"/>
            <a:ext cx="6896776" cy="3527848"/>
          </a:xfrm>
        </p:spPr>
        <p:txBody>
          <a:bodyPr anchor="b"/>
          <a:lstStyle>
            <a:lvl1pPr>
              <a:defRPr sz="7055"/>
            </a:lvl1pPr>
          </a:lstStyle>
          <a:p>
            <a:r>
              <a:rPr lang="nl-NL"/>
              <a:t>Klik om stijl te bewerken</a:t>
            </a:r>
            <a:endParaRPr lang="en-US" dirty="0"/>
          </a:p>
        </p:txBody>
      </p:sp>
      <p:sp>
        <p:nvSpPr>
          <p:cNvPr id="3" name="Picture Placeholder 2"/>
          <p:cNvSpPr>
            <a:spLocks noGrp="1" noChangeAspect="1"/>
          </p:cNvSpPr>
          <p:nvPr>
            <p:ph type="pic" idx="1"/>
          </p:nvPr>
        </p:nvSpPr>
        <p:spPr>
          <a:xfrm>
            <a:off x="9090826" y="2176910"/>
            <a:ext cx="10825460" cy="10744538"/>
          </a:xfrm>
        </p:spPr>
        <p:txBody>
          <a:bodyPr anchor="t"/>
          <a:lstStyle>
            <a:lvl1pPr marL="0" indent="0">
              <a:buNone/>
              <a:defRPr sz="7055"/>
            </a:lvl1pPr>
            <a:lvl2pPr marL="1007943" indent="0">
              <a:buNone/>
              <a:defRPr sz="6173"/>
            </a:lvl2pPr>
            <a:lvl3pPr marL="2015886" indent="0">
              <a:buNone/>
              <a:defRPr sz="5291"/>
            </a:lvl3pPr>
            <a:lvl4pPr marL="3023829" indent="0">
              <a:buNone/>
              <a:defRPr sz="4409"/>
            </a:lvl4pPr>
            <a:lvl5pPr marL="4031772" indent="0">
              <a:buNone/>
              <a:defRPr sz="4409"/>
            </a:lvl5pPr>
            <a:lvl6pPr marL="5039716" indent="0">
              <a:buNone/>
              <a:defRPr sz="4409"/>
            </a:lvl6pPr>
            <a:lvl7pPr marL="6047659" indent="0">
              <a:buNone/>
              <a:defRPr sz="4409"/>
            </a:lvl7pPr>
            <a:lvl8pPr marL="7055602" indent="0">
              <a:buNone/>
              <a:defRPr sz="4409"/>
            </a:lvl8pPr>
            <a:lvl9pPr marL="8063545" indent="0">
              <a:buNone/>
              <a:defRPr sz="4409"/>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472909" y="4535805"/>
            <a:ext cx="6896776" cy="8403140"/>
          </a:xfrm>
        </p:spPr>
        <p:txBody>
          <a:bodyPr/>
          <a:lstStyle>
            <a:lvl1pPr marL="0" indent="0">
              <a:buNone/>
              <a:defRPr sz="3527"/>
            </a:lvl1pPr>
            <a:lvl2pPr marL="1007943" indent="0">
              <a:buNone/>
              <a:defRPr sz="3086"/>
            </a:lvl2pPr>
            <a:lvl3pPr marL="2015886" indent="0">
              <a:buNone/>
              <a:defRPr sz="2646"/>
            </a:lvl3pPr>
            <a:lvl4pPr marL="3023829" indent="0">
              <a:buNone/>
              <a:defRPr sz="2205"/>
            </a:lvl4pPr>
            <a:lvl5pPr marL="4031772" indent="0">
              <a:buNone/>
              <a:defRPr sz="2205"/>
            </a:lvl5pPr>
            <a:lvl6pPr marL="5039716" indent="0">
              <a:buNone/>
              <a:defRPr sz="2205"/>
            </a:lvl6pPr>
            <a:lvl7pPr marL="6047659" indent="0">
              <a:buNone/>
              <a:defRPr sz="2205"/>
            </a:lvl7pPr>
            <a:lvl8pPr marL="7055602" indent="0">
              <a:buNone/>
              <a:defRPr sz="2205"/>
            </a:lvl8pPr>
            <a:lvl9pPr marL="8063545" indent="0">
              <a:buNone/>
              <a:defRPr sz="2205"/>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B93CF283-2C8D-8A42-AE65-C78B26CA5283}" type="datetimeFigureOut">
              <a:rPr lang="nl-NL" smtClean="0"/>
              <a:t>12-7-2018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6392416-01C8-8B40-90C7-EECDCC5A8680}" type="slidenum">
              <a:rPr lang="nl-NL" smtClean="0"/>
              <a:t>‹nr.›</a:t>
            </a:fld>
            <a:endParaRPr lang="nl-NL"/>
          </a:p>
        </p:txBody>
      </p:sp>
    </p:spTree>
    <p:extLst>
      <p:ext uri="{BB962C8B-B14F-4D97-AF65-F5344CB8AC3E}">
        <p14:creationId xmlns:p14="http://schemas.microsoft.com/office/powerpoint/2010/main" val="952278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alpha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804969"/>
            <a:ext cx="18443377" cy="2922375"/>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1470124" y="4024827"/>
            <a:ext cx="18443377" cy="9593089"/>
          </a:xfrm>
          <a:prstGeom prst="rect">
            <a:avLst/>
          </a:prstGeom>
        </p:spPr>
        <p:txBody>
          <a:bodyPr vert="horz" lIns="91440" tIns="45720" rIns="91440" bIns="45720" rtlCol="0">
            <a:normAutofit/>
          </a:body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2"/>
          </p:nvPr>
        </p:nvSpPr>
        <p:spPr>
          <a:xfrm>
            <a:off x="1470124" y="14013401"/>
            <a:ext cx="4811316" cy="804965"/>
          </a:xfrm>
          <a:prstGeom prst="rect">
            <a:avLst/>
          </a:prstGeom>
        </p:spPr>
        <p:txBody>
          <a:bodyPr vert="horz" lIns="91440" tIns="45720" rIns="91440" bIns="45720" rtlCol="0" anchor="ctr"/>
          <a:lstStyle>
            <a:lvl1pPr algn="l">
              <a:defRPr sz="2646">
                <a:solidFill>
                  <a:schemeClr val="tx1">
                    <a:tint val="75000"/>
                  </a:schemeClr>
                </a:solidFill>
              </a:defRPr>
            </a:lvl1pPr>
          </a:lstStyle>
          <a:p>
            <a:fld id="{B93CF283-2C8D-8A42-AE65-C78B26CA5283}" type="datetimeFigureOut">
              <a:rPr lang="nl-NL" smtClean="0"/>
              <a:t>12-7-2018</a:t>
            </a:fld>
            <a:endParaRPr lang="nl-NL"/>
          </a:p>
        </p:txBody>
      </p:sp>
      <p:sp>
        <p:nvSpPr>
          <p:cNvPr id="5" name="Footer Placeholder 4"/>
          <p:cNvSpPr>
            <a:spLocks noGrp="1"/>
          </p:cNvSpPr>
          <p:nvPr>
            <p:ph type="ftr" sz="quarter" idx="3"/>
          </p:nvPr>
        </p:nvSpPr>
        <p:spPr>
          <a:xfrm>
            <a:off x="7083326" y="14013401"/>
            <a:ext cx="7216973" cy="804965"/>
          </a:xfrm>
          <a:prstGeom prst="rect">
            <a:avLst/>
          </a:prstGeom>
        </p:spPr>
        <p:txBody>
          <a:bodyPr vert="horz" lIns="91440" tIns="45720" rIns="91440" bIns="45720" rtlCol="0" anchor="ctr"/>
          <a:lstStyle>
            <a:lvl1pPr algn="ctr">
              <a:defRPr sz="2646">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15102185" y="14013401"/>
            <a:ext cx="4811316" cy="804965"/>
          </a:xfrm>
          <a:prstGeom prst="rect">
            <a:avLst/>
          </a:prstGeom>
        </p:spPr>
        <p:txBody>
          <a:bodyPr vert="horz" lIns="91440" tIns="45720" rIns="91440" bIns="45720" rtlCol="0" anchor="ctr"/>
          <a:lstStyle>
            <a:lvl1pPr algn="r">
              <a:defRPr sz="2646">
                <a:solidFill>
                  <a:schemeClr val="tx1">
                    <a:tint val="75000"/>
                  </a:schemeClr>
                </a:solidFill>
              </a:defRPr>
            </a:lvl1pPr>
          </a:lstStyle>
          <a:p>
            <a:fld id="{16392416-01C8-8B40-90C7-EECDCC5A8680}" type="slidenum">
              <a:rPr lang="nl-NL" smtClean="0"/>
              <a:t>‹nr.›</a:t>
            </a:fld>
            <a:endParaRPr lang="nl-NL"/>
          </a:p>
        </p:txBody>
      </p:sp>
    </p:spTree>
    <p:extLst>
      <p:ext uri="{BB962C8B-B14F-4D97-AF65-F5344CB8AC3E}">
        <p14:creationId xmlns:p14="http://schemas.microsoft.com/office/powerpoint/2010/main" val="7073105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015886" rtl="0" eaLnBrk="1" latinLnBrk="0" hangingPunct="1">
        <a:lnSpc>
          <a:spcPct val="90000"/>
        </a:lnSpc>
        <a:spcBef>
          <a:spcPct val="0"/>
        </a:spcBef>
        <a:buNone/>
        <a:defRPr sz="9700" kern="1200">
          <a:solidFill>
            <a:schemeClr val="tx1"/>
          </a:solidFill>
          <a:latin typeface="+mj-lt"/>
          <a:ea typeface="+mj-ea"/>
          <a:cs typeface="+mj-cs"/>
        </a:defRPr>
      </a:lvl1pPr>
    </p:titleStyle>
    <p:bodyStyle>
      <a:lvl1pPr marL="503972" indent="-503972" algn="l" defTabSz="2015886" rtl="0" eaLnBrk="1" latinLnBrk="0" hangingPunct="1">
        <a:lnSpc>
          <a:spcPct val="90000"/>
        </a:lnSpc>
        <a:spcBef>
          <a:spcPts val="2205"/>
        </a:spcBef>
        <a:buFont typeface="Arial" panose="020B0604020202020204" pitchFamily="34" charset="0"/>
        <a:buChar char="•"/>
        <a:defRPr sz="6173" kern="1200">
          <a:solidFill>
            <a:schemeClr val="tx1"/>
          </a:solidFill>
          <a:latin typeface="+mn-lt"/>
          <a:ea typeface="+mn-ea"/>
          <a:cs typeface="+mn-cs"/>
        </a:defRPr>
      </a:lvl1pPr>
      <a:lvl2pPr marL="1511915" indent="-503972" algn="l" defTabSz="2015886" rtl="0" eaLnBrk="1" latinLnBrk="0" hangingPunct="1">
        <a:lnSpc>
          <a:spcPct val="90000"/>
        </a:lnSpc>
        <a:spcBef>
          <a:spcPts val="1102"/>
        </a:spcBef>
        <a:buFont typeface="Arial" panose="020B0604020202020204" pitchFamily="34" charset="0"/>
        <a:buChar char="•"/>
        <a:defRPr sz="5291" kern="1200">
          <a:solidFill>
            <a:schemeClr val="tx1"/>
          </a:solidFill>
          <a:latin typeface="+mn-lt"/>
          <a:ea typeface="+mn-ea"/>
          <a:cs typeface="+mn-cs"/>
        </a:defRPr>
      </a:lvl2pPr>
      <a:lvl3pPr marL="2519858" indent="-503972" algn="l" defTabSz="2015886" rtl="0" eaLnBrk="1" latinLnBrk="0" hangingPunct="1">
        <a:lnSpc>
          <a:spcPct val="90000"/>
        </a:lnSpc>
        <a:spcBef>
          <a:spcPts val="1102"/>
        </a:spcBef>
        <a:buFont typeface="Arial" panose="020B0604020202020204" pitchFamily="34" charset="0"/>
        <a:buChar char="•"/>
        <a:defRPr sz="4409" kern="1200">
          <a:solidFill>
            <a:schemeClr val="tx1"/>
          </a:solidFill>
          <a:latin typeface="+mn-lt"/>
          <a:ea typeface="+mn-ea"/>
          <a:cs typeface="+mn-cs"/>
        </a:defRPr>
      </a:lvl3pPr>
      <a:lvl4pPr marL="3527801" indent="-503972" algn="l" defTabSz="2015886" rtl="0" eaLnBrk="1" latinLnBrk="0" hangingPunct="1">
        <a:lnSpc>
          <a:spcPct val="90000"/>
        </a:lnSpc>
        <a:spcBef>
          <a:spcPts val="1102"/>
        </a:spcBef>
        <a:buFont typeface="Arial" panose="020B0604020202020204" pitchFamily="34" charset="0"/>
        <a:buChar char="•"/>
        <a:defRPr sz="3968" kern="1200">
          <a:solidFill>
            <a:schemeClr val="tx1"/>
          </a:solidFill>
          <a:latin typeface="+mn-lt"/>
          <a:ea typeface="+mn-ea"/>
          <a:cs typeface="+mn-cs"/>
        </a:defRPr>
      </a:lvl4pPr>
      <a:lvl5pPr marL="4535744" indent="-503972" algn="l" defTabSz="2015886" rtl="0" eaLnBrk="1" latinLnBrk="0" hangingPunct="1">
        <a:lnSpc>
          <a:spcPct val="90000"/>
        </a:lnSpc>
        <a:spcBef>
          <a:spcPts val="1102"/>
        </a:spcBef>
        <a:buFont typeface="Arial" panose="020B0604020202020204" pitchFamily="34" charset="0"/>
        <a:buChar char="•"/>
        <a:defRPr sz="3968" kern="1200">
          <a:solidFill>
            <a:schemeClr val="tx1"/>
          </a:solidFill>
          <a:latin typeface="+mn-lt"/>
          <a:ea typeface="+mn-ea"/>
          <a:cs typeface="+mn-cs"/>
        </a:defRPr>
      </a:lvl5pPr>
      <a:lvl6pPr marL="5543687" indent="-503972" algn="l" defTabSz="2015886" rtl="0" eaLnBrk="1" latinLnBrk="0" hangingPunct="1">
        <a:lnSpc>
          <a:spcPct val="90000"/>
        </a:lnSpc>
        <a:spcBef>
          <a:spcPts val="1102"/>
        </a:spcBef>
        <a:buFont typeface="Arial" panose="020B0604020202020204" pitchFamily="34" charset="0"/>
        <a:buChar char="•"/>
        <a:defRPr sz="3968" kern="1200">
          <a:solidFill>
            <a:schemeClr val="tx1"/>
          </a:solidFill>
          <a:latin typeface="+mn-lt"/>
          <a:ea typeface="+mn-ea"/>
          <a:cs typeface="+mn-cs"/>
        </a:defRPr>
      </a:lvl6pPr>
      <a:lvl7pPr marL="6551630" indent="-503972" algn="l" defTabSz="2015886" rtl="0" eaLnBrk="1" latinLnBrk="0" hangingPunct="1">
        <a:lnSpc>
          <a:spcPct val="90000"/>
        </a:lnSpc>
        <a:spcBef>
          <a:spcPts val="1102"/>
        </a:spcBef>
        <a:buFont typeface="Arial" panose="020B0604020202020204" pitchFamily="34" charset="0"/>
        <a:buChar char="•"/>
        <a:defRPr sz="3968" kern="1200">
          <a:solidFill>
            <a:schemeClr val="tx1"/>
          </a:solidFill>
          <a:latin typeface="+mn-lt"/>
          <a:ea typeface="+mn-ea"/>
          <a:cs typeface="+mn-cs"/>
        </a:defRPr>
      </a:lvl7pPr>
      <a:lvl8pPr marL="7559573" indent="-503972" algn="l" defTabSz="2015886" rtl="0" eaLnBrk="1" latinLnBrk="0" hangingPunct="1">
        <a:lnSpc>
          <a:spcPct val="90000"/>
        </a:lnSpc>
        <a:spcBef>
          <a:spcPts val="1102"/>
        </a:spcBef>
        <a:buFont typeface="Arial" panose="020B0604020202020204" pitchFamily="34" charset="0"/>
        <a:buChar char="•"/>
        <a:defRPr sz="3968" kern="1200">
          <a:solidFill>
            <a:schemeClr val="tx1"/>
          </a:solidFill>
          <a:latin typeface="+mn-lt"/>
          <a:ea typeface="+mn-ea"/>
          <a:cs typeface="+mn-cs"/>
        </a:defRPr>
      </a:lvl8pPr>
      <a:lvl9pPr marL="8567517" indent="-503972" algn="l" defTabSz="2015886" rtl="0" eaLnBrk="1" latinLnBrk="0" hangingPunct="1">
        <a:lnSpc>
          <a:spcPct val="90000"/>
        </a:lnSpc>
        <a:spcBef>
          <a:spcPts val="1102"/>
        </a:spcBef>
        <a:buFont typeface="Arial" panose="020B0604020202020204" pitchFamily="34" charset="0"/>
        <a:buChar char="•"/>
        <a:defRPr sz="3968" kern="1200">
          <a:solidFill>
            <a:schemeClr val="tx1"/>
          </a:solidFill>
          <a:latin typeface="+mn-lt"/>
          <a:ea typeface="+mn-ea"/>
          <a:cs typeface="+mn-cs"/>
        </a:defRPr>
      </a:lvl9pPr>
    </p:bodyStyle>
    <p:otherStyle>
      <a:defPPr>
        <a:defRPr lang="en-US"/>
      </a:defPPr>
      <a:lvl1pPr marL="0" algn="l" defTabSz="2015886" rtl="0" eaLnBrk="1" latinLnBrk="0" hangingPunct="1">
        <a:defRPr sz="3968" kern="1200">
          <a:solidFill>
            <a:schemeClr val="tx1"/>
          </a:solidFill>
          <a:latin typeface="+mn-lt"/>
          <a:ea typeface="+mn-ea"/>
          <a:cs typeface="+mn-cs"/>
        </a:defRPr>
      </a:lvl1pPr>
      <a:lvl2pPr marL="1007943" algn="l" defTabSz="2015886" rtl="0" eaLnBrk="1" latinLnBrk="0" hangingPunct="1">
        <a:defRPr sz="3968" kern="1200">
          <a:solidFill>
            <a:schemeClr val="tx1"/>
          </a:solidFill>
          <a:latin typeface="+mn-lt"/>
          <a:ea typeface="+mn-ea"/>
          <a:cs typeface="+mn-cs"/>
        </a:defRPr>
      </a:lvl2pPr>
      <a:lvl3pPr marL="2015886" algn="l" defTabSz="2015886" rtl="0" eaLnBrk="1" latinLnBrk="0" hangingPunct="1">
        <a:defRPr sz="3968" kern="1200">
          <a:solidFill>
            <a:schemeClr val="tx1"/>
          </a:solidFill>
          <a:latin typeface="+mn-lt"/>
          <a:ea typeface="+mn-ea"/>
          <a:cs typeface="+mn-cs"/>
        </a:defRPr>
      </a:lvl3pPr>
      <a:lvl4pPr marL="3023829" algn="l" defTabSz="2015886" rtl="0" eaLnBrk="1" latinLnBrk="0" hangingPunct="1">
        <a:defRPr sz="3968" kern="1200">
          <a:solidFill>
            <a:schemeClr val="tx1"/>
          </a:solidFill>
          <a:latin typeface="+mn-lt"/>
          <a:ea typeface="+mn-ea"/>
          <a:cs typeface="+mn-cs"/>
        </a:defRPr>
      </a:lvl4pPr>
      <a:lvl5pPr marL="4031772" algn="l" defTabSz="2015886" rtl="0" eaLnBrk="1" latinLnBrk="0" hangingPunct="1">
        <a:defRPr sz="3968" kern="1200">
          <a:solidFill>
            <a:schemeClr val="tx1"/>
          </a:solidFill>
          <a:latin typeface="+mn-lt"/>
          <a:ea typeface="+mn-ea"/>
          <a:cs typeface="+mn-cs"/>
        </a:defRPr>
      </a:lvl5pPr>
      <a:lvl6pPr marL="5039716" algn="l" defTabSz="2015886" rtl="0" eaLnBrk="1" latinLnBrk="0" hangingPunct="1">
        <a:defRPr sz="3968" kern="1200">
          <a:solidFill>
            <a:schemeClr val="tx1"/>
          </a:solidFill>
          <a:latin typeface="+mn-lt"/>
          <a:ea typeface="+mn-ea"/>
          <a:cs typeface="+mn-cs"/>
        </a:defRPr>
      </a:lvl6pPr>
      <a:lvl7pPr marL="6047659" algn="l" defTabSz="2015886" rtl="0" eaLnBrk="1" latinLnBrk="0" hangingPunct="1">
        <a:defRPr sz="3968" kern="1200">
          <a:solidFill>
            <a:schemeClr val="tx1"/>
          </a:solidFill>
          <a:latin typeface="+mn-lt"/>
          <a:ea typeface="+mn-ea"/>
          <a:cs typeface="+mn-cs"/>
        </a:defRPr>
      </a:lvl7pPr>
      <a:lvl8pPr marL="7055602" algn="l" defTabSz="2015886" rtl="0" eaLnBrk="1" latinLnBrk="0" hangingPunct="1">
        <a:defRPr sz="3968" kern="1200">
          <a:solidFill>
            <a:schemeClr val="tx1"/>
          </a:solidFill>
          <a:latin typeface="+mn-lt"/>
          <a:ea typeface="+mn-ea"/>
          <a:cs typeface="+mn-cs"/>
        </a:defRPr>
      </a:lvl8pPr>
      <a:lvl9pPr marL="8063545" algn="l" defTabSz="2015886" rtl="0" eaLnBrk="1" latinLnBrk="0" hangingPunct="1">
        <a:defRPr sz="396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kstvak 81">
            <a:extLst>
              <a:ext uri="{FF2B5EF4-FFF2-40B4-BE49-F238E27FC236}">
                <a16:creationId xmlns:a16="http://schemas.microsoft.com/office/drawing/2014/main" id="{C70102A7-A56A-3A41-86C0-79FB21058E3D}"/>
              </a:ext>
            </a:extLst>
          </p:cNvPr>
          <p:cNvSpPr txBox="1"/>
          <p:nvPr/>
        </p:nvSpPr>
        <p:spPr>
          <a:xfrm>
            <a:off x="10001955" y="11850706"/>
            <a:ext cx="3966307" cy="2576289"/>
          </a:xfrm>
          <a:prstGeom prst="rect">
            <a:avLst/>
          </a:prstGeom>
          <a:noFill/>
          <a:ln w="6350">
            <a:solidFill>
              <a:srgbClr val="278DC2">
                <a:alpha val="97000"/>
              </a:srgbClr>
            </a:solidFill>
            <a:prstDash val="lgDash"/>
          </a:ln>
        </p:spPr>
        <p:txBody>
          <a:bodyPr wrap="square" bIns="1980000" rtlCol="0">
            <a:spAutoFit/>
          </a:bodyPr>
          <a:lstStyle/>
          <a:p>
            <a:endParaRPr lang="nl-NL" dirty="0"/>
          </a:p>
        </p:txBody>
      </p:sp>
      <p:sp>
        <p:nvSpPr>
          <p:cNvPr id="8" name="Tekstvak 7">
            <a:extLst>
              <a:ext uri="{FF2B5EF4-FFF2-40B4-BE49-F238E27FC236}">
                <a16:creationId xmlns:a16="http://schemas.microsoft.com/office/drawing/2014/main" id="{34B0704C-5749-304F-93D6-C2F81005BC92}"/>
              </a:ext>
            </a:extLst>
          </p:cNvPr>
          <p:cNvSpPr txBox="1"/>
          <p:nvPr/>
        </p:nvSpPr>
        <p:spPr>
          <a:xfrm>
            <a:off x="2162716" y="1296747"/>
            <a:ext cx="2336131" cy="338554"/>
          </a:xfrm>
          <a:prstGeom prst="rect">
            <a:avLst/>
          </a:prstGeom>
          <a:noFill/>
        </p:spPr>
        <p:txBody>
          <a:bodyPr wrap="square" rtlCol="0">
            <a:spAutoFit/>
          </a:bodyPr>
          <a:lstStyle/>
          <a:p>
            <a:r>
              <a:rPr lang="nl-NL" sz="1600" b="1" i="1" dirty="0">
                <a:solidFill>
                  <a:srgbClr val="EB2B31"/>
                </a:solidFill>
                <a:latin typeface="Avenir Roman" panose="02000503020000020003" pitchFamily="2" charset="0"/>
                <a:ea typeface="Apple Color Emoji" pitchFamily="2" charset="0"/>
                <a:cs typeface="Arial Hebrew" pitchFamily="2" charset="-79"/>
              </a:rPr>
              <a:t>In samenwerking met</a:t>
            </a:r>
          </a:p>
        </p:txBody>
      </p:sp>
      <p:pic>
        <p:nvPicPr>
          <p:cNvPr id="13" name="Graphic 12">
            <a:extLst>
              <a:ext uri="{FF2B5EF4-FFF2-40B4-BE49-F238E27FC236}">
                <a16:creationId xmlns:a16="http://schemas.microsoft.com/office/drawing/2014/main" id="{542CF2A3-43BA-F841-9346-A7DB688D964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85053" y="439497"/>
            <a:ext cx="3092450" cy="857250"/>
          </a:xfrm>
          <a:prstGeom prst="rect">
            <a:avLst/>
          </a:prstGeom>
        </p:spPr>
      </p:pic>
      <p:pic>
        <p:nvPicPr>
          <p:cNvPr id="15" name="Afbeelding 14">
            <a:extLst>
              <a:ext uri="{FF2B5EF4-FFF2-40B4-BE49-F238E27FC236}">
                <a16:creationId xmlns:a16="http://schemas.microsoft.com/office/drawing/2014/main" id="{467CE69F-52A5-414F-A1A6-728C4776D1E2}"/>
              </a:ext>
            </a:extLst>
          </p:cNvPr>
          <p:cNvPicPr>
            <a:picLocks noChangeAspect="1"/>
          </p:cNvPicPr>
          <p:nvPr/>
        </p:nvPicPr>
        <p:blipFill>
          <a:blip r:embed="rId4"/>
          <a:stretch>
            <a:fillRect/>
          </a:stretch>
        </p:blipFill>
        <p:spPr>
          <a:xfrm>
            <a:off x="3738328" y="439498"/>
            <a:ext cx="2387278" cy="857250"/>
          </a:xfrm>
          <a:prstGeom prst="rect">
            <a:avLst/>
          </a:prstGeom>
        </p:spPr>
      </p:pic>
      <p:sp>
        <p:nvSpPr>
          <p:cNvPr id="16" name="Rechthoek 15">
            <a:extLst>
              <a:ext uri="{FF2B5EF4-FFF2-40B4-BE49-F238E27FC236}">
                <a16:creationId xmlns:a16="http://schemas.microsoft.com/office/drawing/2014/main" id="{A34F1121-29F9-3046-A8C1-212079B5846E}"/>
              </a:ext>
            </a:extLst>
          </p:cNvPr>
          <p:cNvSpPr/>
          <p:nvPr/>
        </p:nvSpPr>
        <p:spPr>
          <a:xfrm>
            <a:off x="6212752" y="231225"/>
            <a:ext cx="16264577" cy="1015663"/>
          </a:xfrm>
          <a:prstGeom prst="rect">
            <a:avLst/>
          </a:prstGeom>
          <a:noFill/>
        </p:spPr>
        <p:txBody>
          <a:bodyPr wrap="square" lIns="91440" tIns="45720" rIns="91440" bIns="45720">
            <a:spAutoFit/>
          </a:bodyPr>
          <a:lstStyle/>
          <a:p>
            <a:r>
              <a:rPr lang="nl-NL" sz="6000" b="1" cap="none" spc="0" dirty="0">
                <a:ln w="0"/>
                <a:solidFill>
                  <a:schemeClr val="tx1"/>
                </a:solidFill>
                <a:effectLst>
                  <a:outerShdw blurRad="38100" dist="19050" dir="2700000" algn="tl" rotWithShape="0">
                    <a:schemeClr val="dk1">
                      <a:alpha val="40000"/>
                    </a:schemeClr>
                  </a:outerShdw>
                </a:effectLst>
                <a:latin typeface="Avenir Roman" panose="02000503020000020003" pitchFamily="2" charset="0"/>
              </a:rPr>
              <a:t>Onderzoek ‘peuterwerk in </a:t>
            </a:r>
            <a:r>
              <a:rPr lang="nl-NL" sz="6000" b="1" dirty="0">
                <a:ln w="0"/>
                <a:effectLst>
                  <a:outerShdw blurRad="38100" dist="19050" dir="2700000" algn="tl" rotWithShape="0">
                    <a:schemeClr val="dk1">
                      <a:alpha val="40000"/>
                    </a:schemeClr>
                  </a:outerShdw>
                </a:effectLst>
                <a:latin typeface="Avenir Roman" panose="02000503020000020003" pitchFamily="2" charset="0"/>
              </a:rPr>
              <a:t>achterstand</a:t>
            </a:r>
            <a:r>
              <a:rPr lang="nl-NL" sz="6000" b="1" cap="none" spc="0" dirty="0">
                <a:ln w="0"/>
                <a:solidFill>
                  <a:schemeClr val="tx1"/>
                </a:solidFill>
                <a:effectLst>
                  <a:outerShdw blurRad="38100" dist="19050" dir="2700000" algn="tl" rotWithShape="0">
                    <a:schemeClr val="dk1">
                      <a:alpha val="40000"/>
                    </a:schemeClr>
                  </a:outerShdw>
                </a:effectLst>
                <a:latin typeface="Avenir Roman" panose="02000503020000020003" pitchFamily="2" charset="0"/>
              </a:rPr>
              <a:t>swijken’ </a:t>
            </a:r>
          </a:p>
        </p:txBody>
      </p:sp>
      <p:sp>
        <p:nvSpPr>
          <p:cNvPr id="18" name="Tekstvak 17">
            <a:extLst>
              <a:ext uri="{FF2B5EF4-FFF2-40B4-BE49-F238E27FC236}">
                <a16:creationId xmlns:a16="http://schemas.microsoft.com/office/drawing/2014/main" id="{69D6473A-A4BA-274C-ACBC-2952F4B7591D}"/>
              </a:ext>
            </a:extLst>
          </p:cNvPr>
          <p:cNvSpPr txBox="1"/>
          <p:nvPr/>
        </p:nvSpPr>
        <p:spPr>
          <a:xfrm>
            <a:off x="385053" y="2792593"/>
            <a:ext cx="4377447" cy="2031325"/>
          </a:xfrm>
          <a:prstGeom prst="rect">
            <a:avLst/>
          </a:prstGeom>
          <a:noFill/>
        </p:spPr>
        <p:txBody>
          <a:bodyPr wrap="square" rtlCol="0">
            <a:spAutoFit/>
          </a:bodyPr>
          <a:lstStyle/>
          <a:p>
            <a:pPr marL="285750" indent="-285750">
              <a:buFont typeface="Arial" panose="020B0604020202020204" pitchFamily="34" charset="0"/>
              <a:buChar char="•"/>
            </a:pPr>
            <a:r>
              <a:rPr lang="nl-NL" sz="1800" dirty="0">
                <a:latin typeface="Avenir Roman" panose="02000503020000020003" pitchFamily="2" charset="0"/>
              </a:rPr>
              <a:t>Laten zien wat de rol is van pedagogisch medewerkers (</a:t>
            </a:r>
            <a:r>
              <a:rPr lang="nl-NL" sz="1800" dirty="0" err="1">
                <a:latin typeface="Avenir Roman" panose="02000503020000020003" pitchFamily="2" charset="0"/>
              </a:rPr>
              <a:t>pm’ers</a:t>
            </a:r>
            <a:r>
              <a:rPr lang="nl-NL" sz="1800" dirty="0">
                <a:latin typeface="Avenir Roman" panose="02000503020000020003" pitchFamily="2" charset="0"/>
              </a:rPr>
              <a:t>) in peuterspeelzalen in achterstandswijken </a:t>
            </a:r>
          </a:p>
          <a:p>
            <a:pPr marL="285750" indent="-285750">
              <a:buFont typeface="Arial" panose="020B0604020202020204" pitchFamily="34" charset="0"/>
              <a:buChar char="•"/>
            </a:pPr>
            <a:r>
              <a:rPr lang="nl-NL" sz="1800" dirty="0">
                <a:latin typeface="Avenir Roman" panose="02000503020000020003" pitchFamily="2" charset="0"/>
              </a:rPr>
              <a:t>Inventariseren op welke problemen deze </a:t>
            </a:r>
            <a:r>
              <a:rPr lang="nl-NL" sz="1800" dirty="0" err="1">
                <a:latin typeface="Avenir Roman" panose="02000503020000020003" pitchFamily="2" charset="0"/>
              </a:rPr>
              <a:t>pm’ers</a:t>
            </a:r>
            <a:r>
              <a:rPr lang="nl-NL" sz="1800" dirty="0">
                <a:latin typeface="Avenir Roman" panose="02000503020000020003" pitchFamily="2" charset="0"/>
              </a:rPr>
              <a:t> stuiten in hun dagelijks werk</a:t>
            </a:r>
          </a:p>
          <a:p>
            <a:endParaRPr lang="nl-NL" sz="1800" dirty="0">
              <a:latin typeface="Avenir Roman" panose="02000503020000020003" pitchFamily="2" charset="0"/>
            </a:endParaRPr>
          </a:p>
          <a:p>
            <a:endParaRPr lang="nl-NL" sz="1800" dirty="0">
              <a:latin typeface="Avenir Roman" panose="02000503020000020003" pitchFamily="2" charset="0"/>
            </a:endParaRPr>
          </a:p>
        </p:txBody>
      </p:sp>
      <p:sp>
        <p:nvSpPr>
          <p:cNvPr id="19" name="Tekstvak 18">
            <a:extLst>
              <a:ext uri="{FF2B5EF4-FFF2-40B4-BE49-F238E27FC236}">
                <a16:creationId xmlns:a16="http://schemas.microsoft.com/office/drawing/2014/main" id="{7C5A133B-A6ED-FD48-8379-B9D685512BF4}"/>
              </a:ext>
            </a:extLst>
          </p:cNvPr>
          <p:cNvSpPr txBox="1"/>
          <p:nvPr/>
        </p:nvSpPr>
        <p:spPr>
          <a:xfrm>
            <a:off x="385053" y="2392483"/>
            <a:ext cx="1510350" cy="369332"/>
          </a:xfrm>
          <a:prstGeom prst="rect">
            <a:avLst/>
          </a:prstGeom>
          <a:noFill/>
        </p:spPr>
        <p:txBody>
          <a:bodyPr wrap="none" rtlCol="0">
            <a:spAutoFit/>
          </a:bodyPr>
          <a:lstStyle/>
          <a:p>
            <a:r>
              <a:rPr lang="nl-NL" sz="1800" b="1" dirty="0">
                <a:solidFill>
                  <a:srgbClr val="00A0D4"/>
                </a:solidFill>
                <a:latin typeface="Avenir Roman" panose="02000503020000020003" pitchFamily="2" charset="0"/>
              </a:rPr>
              <a:t>Doelstellingen</a:t>
            </a:r>
          </a:p>
        </p:txBody>
      </p:sp>
      <p:sp>
        <p:nvSpPr>
          <p:cNvPr id="20" name="Rechthoek 19">
            <a:extLst>
              <a:ext uri="{FF2B5EF4-FFF2-40B4-BE49-F238E27FC236}">
                <a16:creationId xmlns:a16="http://schemas.microsoft.com/office/drawing/2014/main" id="{923A972E-0118-D34B-8A77-CC1228BE6647}"/>
              </a:ext>
            </a:extLst>
          </p:cNvPr>
          <p:cNvSpPr/>
          <p:nvPr/>
        </p:nvSpPr>
        <p:spPr>
          <a:xfrm>
            <a:off x="380157" y="4491065"/>
            <a:ext cx="1468672" cy="369332"/>
          </a:xfrm>
          <a:prstGeom prst="rect">
            <a:avLst/>
          </a:prstGeom>
        </p:spPr>
        <p:txBody>
          <a:bodyPr wrap="none">
            <a:spAutoFit/>
          </a:bodyPr>
          <a:lstStyle/>
          <a:p>
            <a:r>
              <a:rPr lang="nl-NL" sz="1800" b="1" dirty="0">
                <a:solidFill>
                  <a:srgbClr val="00A0D4"/>
                </a:solidFill>
                <a:latin typeface="Avenir Roman" panose="02000503020000020003" pitchFamily="2" charset="0"/>
              </a:rPr>
              <a:t>Hoofdvraag</a:t>
            </a:r>
            <a:endParaRPr lang="nl-NL" sz="3600" b="1" dirty="0">
              <a:solidFill>
                <a:srgbClr val="00A0D4"/>
              </a:solidFill>
              <a:latin typeface="Avenir Roman" panose="02000503020000020003" pitchFamily="2" charset="0"/>
            </a:endParaRPr>
          </a:p>
        </p:txBody>
      </p:sp>
      <p:sp>
        <p:nvSpPr>
          <p:cNvPr id="21" name="Rechthoek 20">
            <a:extLst>
              <a:ext uri="{FF2B5EF4-FFF2-40B4-BE49-F238E27FC236}">
                <a16:creationId xmlns:a16="http://schemas.microsoft.com/office/drawing/2014/main" id="{FF247E88-E550-F649-90B5-6767A51C3A57}"/>
              </a:ext>
            </a:extLst>
          </p:cNvPr>
          <p:cNvSpPr/>
          <p:nvPr/>
        </p:nvSpPr>
        <p:spPr>
          <a:xfrm>
            <a:off x="385053" y="4799312"/>
            <a:ext cx="4377447" cy="1200329"/>
          </a:xfrm>
          <a:prstGeom prst="rect">
            <a:avLst/>
          </a:prstGeom>
        </p:spPr>
        <p:txBody>
          <a:bodyPr wrap="square">
            <a:spAutoFit/>
          </a:bodyPr>
          <a:lstStyle/>
          <a:p>
            <a:r>
              <a:rPr lang="nl-NL" sz="1800" b="1" dirty="0">
                <a:solidFill>
                  <a:srgbClr val="000000"/>
                </a:solidFill>
                <a:effectLst/>
                <a:latin typeface="Avenir Roman" panose="02000503020000020003" pitchFamily="2" charset="0"/>
                <a:ea typeface="Calibri" panose="020F0502020204030204" pitchFamily="34" charset="0"/>
                <a:cs typeface="Arial" panose="020B0604020202020204" pitchFamily="34" charset="0"/>
              </a:rPr>
              <a:t>Welke rol spelen pedagogisch</a:t>
            </a:r>
          </a:p>
          <a:p>
            <a:r>
              <a:rPr lang="nl-NL" sz="1800" b="1" dirty="0">
                <a:solidFill>
                  <a:srgbClr val="000000"/>
                </a:solidFill>
                <a:effectLst/>
                <a:latin typeface="Avenir Roman" panose="02000503020000020003" pitchFamily="2" charset="0"/>
                <a:ea typeface="Calibri" panose="020F0502020204030204" pitchFamily="34" charset="0"/>
                <a:cs typeface="Arial" panose="020B0604020202020204" pitchFamily="34" charset="0"/>
              </a:rPr>
              <a:t>medewerkers in het peuterspeelzaalwerk</a:t>
            </a:r>
          </a:p>
          <a:p>
            <a:r>
              <a:rPr lang="nl-NL" sz="1800" b="1" dirty="0">
                <a:solidFill>
                  <a:srgbClr val="000000"/>
                </a:solidFill>
                <a:effectLst/>
                <a:latin typeface="Avenir Roman" panose="02000503020000020003" pitchFamily="2" charset="0"/>
                <a:ea typeface="Calibri" panose="020F0502020204030204" pitchFamily="34" charset="0"/>
                <a:cs typeface="Arial" panose="020B0604020202020204" pitchFamily="34" charset="0"/>
              </a:rPr>
              <a:t>in achterstandswijken voor sociaal kwetsbare kinderen en hun ouders?</a:t>
            </a:r>
            <a:r>
              <a:rPr lang="nl-NL" sz="1800" b="1" dirty="0">
                <a:effectLst/>
                <a:latin typeface="Avenir Roman" panose="02000503020000020003" pitchFamily="2" charset="0"/>
              </a:rPr>
              <a:t> </a:t>
            </a:r>
            <a:endParaRPr lang="nl-NL" sz="1800" b="1" dirty="0">
              <a:latin typeface="Avenir Roman" panose="02000503020000020003" pitchFamily="2" charset="0"/>
            </a:endParaRPr>
          </a:p>
        </p:txBody>
      </p:sp>
      <p:pic>
        <p:nvPicPr>
          <p:cNvPr id="1028" name="Picture 4" descr="Gerelateerde afbeelding">
            <a:extLst>
              <a:ext uri="{FF2B5EF4-FFF2-40B4-BE49-F238E27FC236}">
                <a16:creationId xmlns:a16="http://schemas.microsoft.com/office/drawing/2014/main" id="{DFDE76AC-E2D2-384C-B289-3B8DE788D270}"/>
              </a:ext>
            </a:extLst>
          </p:cNvPr>
          <p:cNvPicPr>
            <a:picLocks noChangeAspect="1" noChangeArrowheads="1"/>
          </p:cNvPicPr>
          <p:nvPr/>
        </p:nvPicPr>
        <p:blipFill rotWithShape="1">
          <a:blip r:embed="rId5">
            <a:extLst>
              <a:ext uri="{BEBA8EAE-BF5A-486C-A8C5-ECC9F3942E4B}">
                <a14:imgProps xmlns:a14="http://schemas.microsoft.com/office/drawing/2010/main">
                  <a14:imgLayer>
                    <a14:imgEffect>
                      <a14:backgroundRemoval t="1414" b="100000" l="9841" r="89841">
                        <a14:foregroundMark x1="49418" y1="23434" x2="52169" y2="22424"/>
                        <a14:foregroundMark x1="43915" y1="36364" x2="43915" y2="36364"/>
                        <a14:foregroundMark x1="48889" y1="41818" x2="48889" y2="41818"/>
                        <a14:foregroundMark x1="45608" y1="42626" x2="45608" y2="42626"/>
                        <a14:foregroundMark x1="54815" y1="39394" x2="54815" y2="39394"/>
                        <a14:foregroundMark x1="53439" y1="42424" x2="53439" y2="42424"/>
                        <a14:foregroundMark x1="45820" y1="67879" x2="46455" y2="69091"/>
                        <a14:foregroundMark x1="46667" y1="69293" x2="47831" y2="69899"/>
                        <a14:foregroundMark x1="48254" y1="95960" x2="48254" y2="95960"/>
                        <a14:foregroundMark x1="49101" y1="93131" x2="49101" y2="96364"/>
                        <a14:foregroundMark x1="50053" y1="95758" x2="52593" y2="94545"/>
                        <a14:foregroundMark x1="51640" y1="93131" x2="53122" y2="94141"/>
                        <a14:foregroundMark x1="53228" y1="94747" x2="50688" y2="96364"/>
                        <a14:foregroundMark x1="49101" y1="96162" x2="45185" y2="94949"/>
                        <a14:foregroundMark x1="44974" y1="94545" x2="46349" y2="93131"/>
                        <a14:backgroundMark x1="53968" y1="67677" x2="53968" y2="67677"/>
                        <a14:backgroundMark x1="52698" y1="70303" x2="52698" y2="70303"/>
                      </a14:backgroundRemoval>
                    </a14:imgEffect>
                  </a14:imgLayer>
                </a14:imgProps>
              </a:ext>
              <a:ext uri="{28A0092B-C50C-407E-A947-70E740481C1C}">
                <a14:useLocalDpi xmlns:a14="http://schemas.microsoft.com/office/drawing/2010/main" val="0"/>
              </a:ext>
            </a:extLst>
          </a:blip>
          <a:srcRect l="39694" t="12547" r="40614" b="2342"/>
          <a:stretch/>
        </p:blipFill>
        <p:spPr bwMode="auto">
          <a:xfrm>
            <a:off x="4465724" y="2041616"/>
            <a:ext cx="1747028" cy="3953303"/>
          </a:xfrm>
          <a:prstGeom prst="rect">
            <a:avLst/>
          </a:prstGeom>
          <a:noFill/>
          <a:extLst>
            <a:ext uri="{909E8E84-426E-40DD-AFC4-6F175D3DCCD1}">
              <a14:hiddenFill xmlns:a14="http://schemas.microsoft.com/office/drawing/2010/main">
                <a:solidFill>
                  <a:srgbClr val="FFFFFF"/>
                </a:solidFill>
              </a14:hiddenFill>
            </a:ext>
          </a:extLst>
        </p:spPr>
      </p:pic>
      <p:pic>
        <p:nvPicPr>
          <p:cNvPr id="24" name="Afbeelding 23">
            <a:extLst>
              <a:ext uri="{FF2B5EF4-FFF2-40B4-BE49-F238E27FC236}">
                <a16:creationId xmlns:a16="http://schemas.microsoft.com/office/drawing/2014/main" id="{2B9F2F2B-FD58-BD42-A907-EB1C1D0C6775}"/>
              </a:ext>
            </a:extLst>
          </p:cNvPr>
          <p:cNvPicPr>
            <a:picLocks noChangeAspect="1"/>
          </p:cNvPicPr>
          <p:nvPr/>
        </p:nvPicPr>
        <p:blipFill rotWithShape="1">
          <a:blip r:embed="rId6">
            <a:extLst>
              <a:ext uri="{BEBA8EAE-BF5A-486C-A8C5-ECC9F3942E4B}">
                <a14:imgProps xmlns:a14="http://schemas.microsoft.com/office/drawing/2010/main">
                  <a14:imgLayer>
                    <a14:imgEffect>
                      <a14:backgroundRemoval t="0" b="100000" l="0" r="98842"/>
                    </a14:imgEffect>
                  </a14:imgLayer>
                </a14:imgProps>
              </a:ext>
            </a:extLst>
          </a:blip>
          <a:srcRect t="5701"/>
          <a:stretch/>
        </p:blipFill>
        <p:spPr>
          <a:xfrm>
            <a:off x="3082363" y="7268573"/>
            <a:ext cx="3130389" cy="2211096"/>
          </a:xfrm>
          <a:prstGeom prst="rect">
            <a:avLst/>
          </a:prstGeom>
        </p:spPr>
      </p:pic>
      <p:sp>
        <p:nvSpPr>
          <p:cNvPr id="25" name="Tekstvak 24">
            <a:extLst>
              <a:ext uri="{FF2B5EF4-FFF2-40B4-BE49-F238E27FC236}">
                <a16:creationId xmlns:a16="http://schemas.microsoft.com/office/drawing/2014/main" id="{B5B41166-02F5-6847-A4CF-12FE6DF3D3E6}"/>
              </a:ext>
            </a:extLst>
          </p:cNvPr>
          <p:cNvSpPr txBox="1"/>
          <p:nvPr/>
        </p:nvSpPr>
        <p:spPr>
          <a:xfrm>
            <a:off x="380157" y="6461232"/>
            <a:ext cx="1911101" cy="369332"/>
          </a:xfrm>
          <a:prstGeom prst="rect">
            <a:avLst/>
          </a:prstGeom>
          <a:noFill/>
        </p:spPr>
        <p:txBody>
          <a:bodyPr wrap="none" rtlCol="0">
            <a:spAutoFit/>
          </a:bodyPr>
          <a:lstStyle/>
          <a:p>
            <a:r>
              <a:rPr lang="nl-NL" sz="1800" b="1" dirty="0">
                <a:solidFill>
                  <a:srgbClr val="00A0D4"/>
                </a:solidFill>
                <a:latin typeface="Avenir Roman" panose="02000503020000020003" pitchFamily="2" charset="0"/>
              </a:rPr>
              <a:t>Type onderzoek</a:t>
            </a:r>
            <a:endParaRPr lang="nl-NL" sz="1800" dirty="0">
              <a:solidFill>
                <a:srgbClr val="00A0D4"/>
              </a:solidFill>
              <a:latin typeface="Avenir Roman" panose="02000503020000020003" pitchFamily="2" charset="0"/>
            </a:endParaRPr>
          </a:p>
        </p:txBody>
      </p:sp>
      <p:sp>
        <p:nvSpPr>
          <p:cNvPr id="26" name="Tekstvak 25">
            <a:extLst>
              <a:ext uri="{FF2B5EF4-FFF2-40B4-BE49-F238E27FC236}">
                <a16:creationId xmlns:a16="http://schemas.microsoft.com/office/drawing/2014/main" id="{FBFE30D4-FC26-8648-BB43-3FA729CEF4B9}"/>
              </a:ext>
            </a:extLst>
          </p:cNvPr>
          <p:cNvSpPr txBox="1"/>
          <p:nvPr/>
        </p:nvSpPr>
        <p:spPr>
          <a:xfrm>
            <a:off x="380157" y="6780331"/>
            <a:ext cx="3369256" cy="1477328"/>
          </a:xfrm>
          <a:prstGeom prst="rect">
            <a:avLst/>
          </a:prstGeom>
          <a:noFill/>
        </p:spPr>
        <p:txBody>
          <a:bodyPr wrap="none" rtlCol="0">
            <a:spAutoFit/>
          </a:bodyPr>
          <a:lstStyle/>
          <a:p>
            <a:pPr marL="285750" indent="-285750">
              <a:buFont typeface="Apple Color Emoji" pitchFamily="2" charset="0"/>
              <a:buChar char="🔎"/>
            </a:pPr>
            <a:r>
              <a:rPr lang="nl-NL" sz="1800" dirty="0">
                <a:latin typeface="Avenir Roman" panose="02000503020000020003" pitchFamily="2" charset="0"/>
              </a:rPr>
              <a:t>Pilot praktijkgericht onderzoek</a:t>
            </a:r>
          </a:p>
          <a:p>
            <a:pPr marL="285750" indent="-285750">
              <a:buFont typeface="Apple Color Emoji" pitchFamily="2" charset="0"/>
              <a:buChar char="🔎"/>
            </a:pPr>
            <a:r>
              <a:rPr lang="nl-NL" sz="1800" dirty="0">
                <a:latin typeface="Avenir Roman" panose="02000503020000020003" pitchFamily="2" charset="0"/>
              </a:rPr>
              <a:t>Deskresearch</a:t>
            </a:r>
          </a:p>
          <a:p>
            <a:pPr marL="285750" indent="-285750">
              <a:buFont typeface="Apple Color Emoji" pitchFamily="2" charset="0"/>
              <a:buChar char="🔎"/>
            </a:pPr>
            <a:r>
              <a:rPr lang="nl-NL" sz="1800" dirty="0">
                <a:latin typeface="Avenir Roman" panose="02000503020000020003" pitchFamily="2" charset="0"/>
              </a:rPr>
              <a:t>Veldonderzoek</a:t>
            </a:r>
          </a:p>
          <a:p>
            <a:pPr marL="285750" indent="-285750">
              <a:buFont typeface="Apple Color Emoji" pitchFamily="2" charset="0"/>
              <a:buChar char="🔎"/>
            </a:pPr>
            <a:r>
              <a:rPr lang="nl-NL" sz="1800" dirty="0">
                <a:latin typeface="Avenir Roman" panose="02000503020000020003" pitchFamily="2" charset="0"/>
              </a:rPr>
              <a:t>Surveyonderzoek</a:t>
            </a:r>
          </a:p>
          <a:p>
            <a:endParaRPr lang="nl-NL" sz="1800" dirty="0">
              <a:latin typeface="Avenir Roman" panose="02000503020000020003" pitchFamily="2" charset="0"/>
            </a:endParaRPr>
          </a:p>
        </p:txBody>
      </p:sp>
      <p:sp>
        <p:nvSpPr>
          <p:cNvPr id="28" name="Tekstvak 27">
            <a:extLst>
              <a:ext uri="{FF2B5EF4-FFF2-40B4-BE49-F238E27FC236}">
                <a16:creationId xmlns:a16="http://schemas.microsoft.com/office/drawing/2014/main" id="{61E73BDA-2497-C841-B41D-EBFD7D4807EC}"/>
              </a:ext>
            </a:extLst>
          </p:cNvPr>
          <p:cNvSpPr txBox="1"/>
          <p:nvPr/>
        </p:nvSpPr>
        <p:spPr>
          <a:xfrm>
            <a:off x="385053" y="9125134"/>
            <a:ext cx="2004331" cy="369332"/>
          </a:xfrm>
          <a:prstGeom prst="rect">
            <a:avLst/>
          </a:prstGeom>
          <a:noFill/>
        </p:spPr>
        <p:txBody>
          <a:bodyPr wrap="none" rtlCol="0">
            <a:spAutoFit/>
          </a:bodyPr>
          <a:lstStyle/>
          <a:p>
            <a:r>
              <a:rPr lang="nl-NL" sz="1800" b="1" dirty="0">
                <a:solidFill>
                  <a:srgbClr val="00A0D4"/>
                </a:solidFill>
                <a:latin typeface="Avenir Roman" panose="02000503020000020003" pitchFamily="2" charset="0"/>
              </a:rPr>
              <a:t>Dataverzameling</a:t>
            </a:r>
            <a:endParaRPr lang="nl-NL" b="1" dirty="0"/>
          </a:p>
        </p:txBody>
      </p:sp>
      <p:pic>
        <p:nvPicPr>
          <p:cNvPr id="1030" name="Picture 6" descr="Gerelateerde afbeelding">
            <a:extLst>
              <a:ext uri="{FF2B5EF4-FFF2-40B4-BE49-F238E27FC236}">
                <a16:creationId xmlns:a16="http://schemas.microsoft.com/office/drawing/2014/main" id="{5FB6E0B8-45B1-3748-88C2-4E472E47287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57826" y="10310592"/>
            <a:ext cx="3873500" cy="4546600"/>
          </a:xfrm>
          <a:prstGeom prst="rect">
            <a:avLst/>
          </a:prstGeom>
          <a:noFill/>
          <a:extLst>
            <a:ext uri="{909E8E84-426E-40DD-AFC4-6F175D3DCCD1}">
              <a14:hiddenFill xmlns:a14="http://schemas.microsoft.com/office/drawing/2010/main">
                <a:solidFill>
                  <a:srgbClr val="FFFFFF"/>
                </a:solidFill>
              </a14:hiddenFill>
            </a:ext>
          </a:extLst>
        </p:spPr>
      </p:pic>
      <p:sp>
        <p:nvSpPr>
          <p:cNvPr id="29" name="Tekstvak 28">
            <a:extLst>
              <a:ext uri="{FF2B5EF4-FFF2-40B4-BE49-F238E27FC236}">
                <a16:creationId xmlns:a16="http://schemas.microsoft.com/office/drawing/2014/main" id="{380567A5-0A34-B64A-A2FC-39449FC2F03F}"/>
              </a:ext>
            </a:extLst>
          </p:cNvPr>
          <p:cNvSpPr txBox="1"/>
          <p:nvPr/>
        </p:nvSpPr>
        <p:spPr>
          <a:xfrm>
            <a:off x="361361" y="9568489"/>
            <a:ext cx="3068084" cy="369332"/>
          </a:xfrm>
          <a:prstGeom prst="rect">
            <a:avLst/>
          </a:prstGeom>
          <a:noFill/>
        </p:spPr>
        <p:txBody>
          <a:bodyPr wrap="none" rtlCol="0">
            <a:spAutoFit/>
          </a:bodyPr>
          <a:lstStyle/>
          <a:p>
            <a:r>
              <a:rPr lang="nl-NL" sz="1800" dirty="0"/>
              <a:t>100 online ingevulde enquêtes</a:t>
            </a:r>
          </a:p>
        </p:txBody>
      </p:sp>
      <p:sp>
        <p:nvSpPr>
          <p:cNvPr id="30" name="Tekstvak 29">
            <a:extLst>
              <a:ext uri="{FF2B5EF4-FFF2-40B4-BE49-F238E27FC236}">
                <a16:creationId xmlns:a16="http://schemas.microsoft.com/office/drawing/2014/main" id="{F4D8E5D8-C1B7-A044-B73A-CCF3C7DF4C11}"/>
              </a:ext>
            </a:extLst>
          </p:cNvPr>
          <p:cNvSpPr txBox="1"/>
          <p:nvPr/>
        </p:nvSpPr>
        <p:spPr>
          <a:xfrm>
            <a:off x="385053" y="10261480"/>
            <a:ext cx="2498248" cy="1754326"/>
          </a:xfrm>
          <a:prstGeom prst="rect">
            <a:avLst/>
          </a:prstGeom>
          <a:noFill/>
        </p:spPr>
        <p:txBody>
          <a:bodyPr wrap="none" rtlCol="0">
            <a:spAutoFit/>
          </a:bodyPr>
          <a:lstStyle/>
          <a:p>
            <a:r>
              <a:rPr lang="nl-NL" sz="1800" dirty="0"/>
              <a:t>8 interview met </a:t>
            </a:r>
            <a:r>
              <a:rPr lang="nl-NL" sz="1800" dirty="0" err="1"/>
              <a:t>pm’ers</a:t>
            </a:r>
            <a:r>
              <a:rPr lang="nl-NL" sz="1800" dirty="0"/>
              <a:t>:</a:t>
            </a:r>
            <a:br>
              <a:rPr lang="nl-NL" sz="1800" dirty="0"/>
            </a:br>
            <a:r>
              <a:rPr lang="nl-NL" sz="1800" dirty="0"/>
              <a:t>1 in Utrecht</a:t>
            </a:r>
          </a:p>
          <a:p>
            <a:r>
              <a:rPr lang="nl-NL" sz="1800" dirty="0"/>
              <a:t>1 in Amsterdam</a:t>
            </a:r>
          </a:p>
          <a:p>
            <a:r>
              <a:rPr lang="nl-NL" sz="1800" dirty="0"/>
              <a:t>2 in Rotterdam</a:t>
            </a:r>
          </a:p>
          <a:p>
            <a:r>
              <a:rPr lang="nl-NL" sz="1800" dirty="0"/>
              <a:t>2 in Den Haag</a:t>
            </a:r>
          </a:p>
          <a:p>
            <a:r>
              <a:rPr lang="nl-NL" sz="1800" dirty="0"/>
              <a:t>2 in Leiden</a:t>
            </a:r>
          </a:p>
        </p:txBody>
      </p:sp>
      <p:sp>
        <p:nvSpPr>
          <p:cNvPr id="31" name="Zon 30">
            <a:extLst>
              <a:ext uri="{FF2B5EF4-FFF2-40B4-BE49-F238E27FC236}">
                <a16:creationId xmlns:a16="http://schemas.microsoft.com/office/drawing/2014/main" id="{3A45D305-930A-4843-8C44-B043F2A3F9C7}"/>
              </a:ext>
            </a:extLst>
          </p:cNvPr>
          <p:cNvSpPr/>
          <p:nvPr/>
        </p:nvSpPr>
        <p:spPr>
          <a:xfrm>
            <a:off x="2852432" y="12115751"/>
            <a:ext cx="277318" cy="279154"/>
          </a:xfrm>
          <a:prstGeom prst="sun">
            <a:avLst/>
          </a:prstGeom>
          <a:ln w="9525"/>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nl-NL" dirty="0"/>
          </a:p>
        </p:txBody>
      </p:sp>
      <p:sp>
        <p:nvSpPr>
          <p:cNvPr id="38" name="Zon 37">
            <a:extLst>
              <a:ext uri="{FF2B5EF4-FFF2-40B4-BE49-F238E27FC236}">
                <a16:creationId xmlns:a16="http://schemas.microsoft.com/office/drawing/2014/main" id="{A5783322-864A-5D46-9AA2-63C350367357}"/>
              </a:ext>
            </a:extLst>
          </p:cNvPr>
          <p:cNvSpPr/>
          <p:nvPr/>
        </p:nvSpPr>
        <p:spPr>
          <a:xfrm>
            <a:off x="2350923" y="12757188"/>
            <a:ext cx="397129" cy="382748"/>
          </a:xfrm>
          <a:prstGeom prst="su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nl-NL"/>
          </a:p>
        </p:txBody>
      </p:sp>
      <p:sp>
        <p:nvSpPr>
          <p:cNvPr id="39" name="Zon 38">
            <a:extLst>
              <a:ext uri="{FF2B5EF4-FFF2-40B4-BE49-F238E27FC236}">
                <a16:creationId xmlns:a16="http://schemas.microsoft.com/office/drawing/2014/main" id="{38C421C2-B171-AD48-810C-4AF9B75CF4F8}"/>
              </a:ext>
            </a:extLst>
          </p:cNvPr>
          <p:cNvSpPr/>
          <p:nvPr/>
        </p:nvSpPr>
        <p:spPr>
          <a:xfrm>
            <a:off x="2282149" y="12565814"/>
            <a:ext cx="397129" cy="382748"/>
          </a:xfrm>
          <a:prstGeom prst="su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nl-NL"/>
          </a:p>
        </p:txBody>
      </p:sp>
      <p:sp>
        <p:nvSpPr>
          <p:cNvPr id="40" name="Zon 39">
            <a:extLst>
              <a:ext uri="{FF2B5EF4-FFF2-40B4-BE49-F238E27FC236}">
                <a16:creationId xmlns:a16="http://schemas.microsoft.com/office/drawing/2014/main" id="{DF3D14A5-8EC2-6540-8A19-D37D25516C6A}"/>
              </a:ext>
            </a:extLst>
          </p:cNvPr>
          <p:cNvSpPr/>
          <p:nvPr/>
        </p:nvSpPr>
        <p:spPr>
          <a:xfrm>
            <a:off x="2515299" y="12374440"/>
            <a:ext cx="397129" cy="382748"/>
          </a:xfrm>
          <a:prstGeom prst="su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nl-NL"/>
          </a:p>
        </p:txBody>
      </p:sp>
      <p:sp>
        <p:nvSpPr>
          <p:cNvPr id="41" name="Zon 40">
            <a:extLst>
              <a:ext uri="{FF2B5EF4-FFF2-40B4-BE49-F238E27FC236}">
                <a16:creationId xmlns:a16="http://schemas.microsoft.com/office/drawing/2014/main" id="{ADD58F53-9EC9-704B-9EF3-87958BAC72D0}"/>
              </a:ext>
            </a:extLst>
          </p:cNvPr>
          <p:cNvSpPr/>
          <p:nvPr/>
        </p:nvSpPr>
        <p:spPr>
          <a:xfrm>
            <a:off x="3169763" y="12549627"/>
            <a:ext cx="277318" cy="279154"/>
          </a:xfrm>
          <a:prstGeom prst="sun">
            <a:avLst/>
          </a:prstGeom>
          <a:ln w="9525"/>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nl-NL" dirty="0"/>
          </a:p>
        </p:txBody>
      </p:sp>
      <p:sp>
        <p:nvSpPr>
          <p:cNvPr id="32" name="Tekstvak 31">
            <a:extLst>
              <a:ext uri="{FF2B5EF4-FFF2-40B4-BE49-F238E27FC236}">
                <a16:creationId xmlns:a16="http://schemas.microsoft.com/office/drawing/2014/main" id="{B55FC208-3869-EC43-AB3B-2DCE18095F52}"/>
              </a:ext>
            </a:extLst>
          </p:cNvPr>
          <p:cNvSpPr txBox="1"/>
          <p:nvPr/>
        </p:nvSpPr>
        <p:spPr>
          <a:xfrm>
            <a:off x="6854768" y="1455761"/>
            <a:ext cx="2216056" cy="584775"/>
          </a:xfrm>
          <a:prstGeom prst="rect">
            <a:avLst/>
          </a:prstGeom>
          <a:noFill/>
        </p:spPr>
        <p:txBody>
          <a:bodyPr wrap="none" rtlCol="0">
            <a:spAutoFit/>
          </a:bodyPr>
          <a:lstStyle/>
          <a:p>
            <a:r>
              <a:rPr lang="nl-NL" sz="3200" b="1" dirty="0">
                <a:solidFill>
                  <a:srgbClr val="EB2B31"/>
                </a:solidFill>
                <a:latin typeface="Avenir Roman" panose="02000503020000020003" pitchFamily="2" charset="0"/>
              </a:rPr>
              <a:t>Resultaten</a:t>
            </a:r>
            <a:endParaRPr lang="nl-NL" sz="3600" b="1" dirty="0">
              <a:solidFill>
                <a:srgbClr val="EB2B31"/>
              </a:solidFill>
              <a:latin typeface="Avenir Roman" panose="02000503020000020003" pitchFamily="2" charset="0"/>
            </a:endParaRPr>
          </a:p>
        </p:txBody>
      </p:sp>
      <p:sp>
        <p:nvSpPr>
          <p:cNvPr id="43" name="Rechthoek 42">
            <a:extLst>
              <a:ext uri="{FF2B5EF4-FFF2-40B4-BE49-F238E27FC236}">
                <a16:creationId xmlns:a16="http://schemas.microsoft.com/office/drawing/2014/main" id="{90179926-4E22-884E-ACAC-2942D23C1B1E}"/>
              </a:ext>
            </a:extLst>
          </p:cNvPr>
          <p:cNvSpPr/>
          <p:nvPr/>
        </p:nvSpPr>
        <p:spPr>
          <a:xfrm>
            <a:off x="6854768" y="2614793"/>
            <a:ext cx="3613838" cy="923330"/>
          </a:xfrm>
          <a:prstGeom prst="rect">
            <a:avLst/>
          </a:prstGeom>
        </p:spPr>
        <p:txBody>
          <a:bodyPr wrap="square">
            <a:spAutoFit/>
          </a:bodyPr>
          <a:lstStyle/>
          <a:p>
            <a:r>
              <a:rPr lang="nl-NL" sz="1800" b="1" dirty="0">
                <a:solidFill>
                  <a:srgbClr val="00A0D4"/>
                </a:solidFill>
                <a:latin typeface="Avenir Roman" panose="02000503020000020003" pitchFamily="2" charset="0"/>
                <a:ea typeface="Calibri" panose="020F0502020204030204" pitchFamily="34" charset="0"/>
                <a:cs typeface="Arial" panose="020B0604020202020204" pitchFamily="34" charset="0"/>
              </a:rPr>
              <a:t>Ervaar</a:t>
            </a:r>
            <a:r>
              <a:rPr lang="nl-NL" sz="1800" b="1" dirty="0">
                <a:solidFill>
                  <a:srgbClr val="00A0D4"/>
                </a:solidFill>
                <a:effectLst/>
                <a:latin typeface="Avenir Roman" panose="02000503020000020003" pitchFamily="2" charset="0"/>
                <a:ea typeface="Calibri" panose="020F0502020204030204" pitchFamily="34" charset="0"/>
                <a:cs typeface="Arial" panose="020B0604020202020204" pitchFamily="34" charset="0"/>
              </a:rPr>
              <a:t>t u problemen bij het begeleiden van sociaal kwetsbare </a:t>
            </a:r>
            <a:r>
              <a:rPr lang="nl-NL" sz="1800" b="1" i="1" dirty="0">
                <a:solidFill>
                  <a:srgbClr val="00A0D4"/>
                </a:solidFill>
                <a:effectLst/>
                <a:latin typeface="Avenir Roman" panose="02000503020000020003" pitchFamily="2" charset="0"/>
                <a:ea typeface="Calibri" panose="020F0502020204030204" pitchFamily="34" charset="0"/>
                <a:cs typeface="Arial" panose="020B0604020202020204" pitchFamily="34" charset="0"/>
              </a:rPr>
              <a:t>kinderen</a:t>
            </a:r>
            <a:r>
              <a:rPr lang="nl-NL" sz="1800" b="1" dirty="0">
                <a:solidFill>
                  <a:srgbClr val="00A0D4"/>
                </a:solidFill>
                <a:effectLst/>
                <a:latin typeface="Avenir Roman" panose="02000503020000020003" pitchFamily="2" charset="0"/>
                <a:ea typeface="Calibri" panose="020F0502020204030204" pitchFamily="34" charset="0"/>
                <a:cs typeface="Arial" panose="020B0604020202020204" pitchFamily="34" charset="0"/>
              </a:rPr>
              <a:t>?</a:t>
            </a:r>
            <a:r>
              <a:rPr lang="nl-NL" sz="1800" dirty="0">
                <a:solidFill>
                  <a:srgbClr val="00A0D4"/>
                </a:solidFill>
                <a:effectLst/>
                <a:latin typeface="Avenir Roman" panose="02000503020000020003" pitchFamily="2" charset="0"/>
              </a:rPr>
              <a:t> </a:t>
            </a:r>
            <a:endParaRPr lang="nl-NL" sz="1800" dirty="0">
              <a:solidFill>
                <a:srgbClr val="00A0D4"/>
              </a:solidFill>
              <a:latin typeface="Avenir Roman" panose="02000503020000020003" pitchFamily="2" charset="0"/>
            </a:endParaRPr>
          </a:p>
        </p:txBody>
      </p:sp>
      <p:pic>
        <p:nvPicPr>
          <p:cNvPr id="46" name="Afbeelding 45">
            <a:extLst>
              <a:ext uri="{FF2B5EF4-FFF2-40B4-BE49-F238E27FC236}">
                <a16:creationId xmlns:a16="http://schemas.microsoft.com/office/drawing/2014/main" id="{C9C65CB0-BB00-A943-A0F3-2F0E4861DCAC}"/>
              </a:ext>
            </a:extLst>
          </p:cNvPr>
          <p:cNvPicPr>
            <a:picLocks noChangeAspect="1"/>
          </p:cNvPicPr>
          <p:nvPr/>
        </p:nvPicPr>
        <p:blipFill rotWithShape="1">
          <a:blip r:embed="rId8">
            <a:extLst>
              <a:ext uri="{BEBA8EAE-BF5A-486C-A8C5-ECC9F3942E4B}">
                <a14:imgProps xmlns:a14="http://schemas.microsoft.com/office/drawing/2010/main">
                  <a14:imgLayer>
                    <a14:imgEffect>
                      <a14:backgroundRemoval t="33333" b="63889" l="32250" r="50438"/>
                    </a14:imgEffect>
                  </a14:imgLayer>
                </a14:imgProps>
              </a:ext>
            </a:extLst>
          </a:blip>
          <a:srcRect l="33907" t="35674" r="52103" b="39551"/>
          <a:stretch/>
        </p:blipFill>
        <p:spPr bwMode="auto">
          <a:xfrm>
            <a:off x="6879219" y="3813104"/>
            <a:ext cx="2274214" cy="2265426"/>
          </a:xfrm>
          <a:prstGeom prst="rect">
            <a:avLst/>
          </a:prstGeom>
          <a:ln>
            <a:noFill/>
          </a:ln>
          <a:extLst>
            <a:ext uri="{53640926-AAD7-44D8-BBD7-CCE9431645EC}">
              <a14:shadowObscured xmlns:a14="http://schemas.microsoft.com/office/drawing/2010/main"/>
            </a:ext>
          </a:extLst>
        </p:spPr>
      </p:pic>
      <p:pic>
        <p:nvPicPr>
          <p:cNvPr id="47" name="Afbeelding 46">
            <a:extLst>
              <a:ext uri="{FF2B5EF4-FFF2-40B4-BE49-F238E27FC236}">
                <a16:creationId xmlns:a16="http://schemas.microsoft.com/office/drawing/2014/main" id="{9CA2760E-9BC6-3E47-9B7C-D874BBEE34F1}"/>
              </a:ext>
            </a:extLst>
          </p:cNvPr>
          <p:cNvPicPr>
            <a:picLocks noChangeAspect="1"/>
          </p:cNvPicPr>
          <p:nvPr/>
        </p:nvPicPr>
        <p:blipFill rotWithShape="1">
          <a:blip r:embed="rId9">
            <a:extLst>
              <a:ext uri="{BEBA8EAE-BF5A-486C-A8C5-ECC9F3942E4B}">
                <a14:imgProps xmlns:a14="http://schemas.microsoft.com/office/drawing/2010/main">
                  <a14:imgLayer>
                    <a14:imgEffect>
                      <a14:backgroundRemoval t="35000" b="63889" l="32375" r="49625">
                        <a14:foregroundMark x1="34250" y1="49111" x2="34563" y2="49111"/>
                        <a14:foregroundMark x1="34313" y1="50556" x2="34688" y2="50556"/>
                        <a14:foregroundMark x1="40250" y1="50667" x2="40875" y2="49667"/>
                        <a14:foregroundMark x1="41063" y1="49889" x2="47375" y2="49889"/>
                        <a14:foregroundMark x1="44688" y1="59222" x2="44813" y2="59444"/>
                        <a14:foregroundMark x1="47563" y1="49889" x2="47563" y2="50000"/>
                        <a14:foregroundMark x1="37313" y1="39778" x2="37438" y2="40222"/>
                      </a14:backgroundRemoval>
                    </a14:imgEffect>
                  </a14:imgLayer>
                </a14:imgProps>
              </a:ext>
            </a:extLst>
          </a:blip>
          <a:srcRect l="33894" t="37551" r="52113" b="37901"/>
          <a:stretch/>
        </p:blipFill>
        <p:spPr bwMode="auto">
          <a:xfrm>
            <a:off x="10561385" y="3813103"/>
            <a:ext cx="2274702" cy="2244669"/>
          </a:xfrm>
          <a:prstGeom prst="rect">
            <a:avLst/>
          </a:prstGeom>
          <a:ln>
            <a:noFill/>
          </a:ln>
          <a:extLst>
            <a:ext uri="{53640926-AAD7-44D8-BBD7-CCE9431645EC}">
              <a14:shadowObscured xmlns:a14="http://schemas.microsoft.com/office/drawing/2010/main"/>
            </a:ext>
          </a:extLst>
        </p:spPr>
      </p:pic>
      <p:sp>
        <p:nvSpPr>
          <p:cNvPr id="48" name="Rechthoek 47">
            <a:extLst>
              <a:ext uri="{FF2B5EF4-FFF2-40B4-BE49-F238E27FC236}">
                <a16:creationId xmlns:a16="http://schemas.microsoft.com/office/drawing/2014/main" id="{EC9CB56B-1FC5-274C-A0FC-760693D3B6AF}"/>
              </a:ext>
            </a:extLst>
          </p:cNvPr>
          <p:cNvSpPr/>
          <p:nvPr/>
        </p:nvSpPr>
        <p:spPr>
          <a:xfrm>
            <a:off x="10440662" y="2614793"/>
            <a:ext cx="3613838" cy="923330"/>
          </a:xfrm>
          <a:prstGeom prst="rect">
            <a:avLst/>
          </a:prstGeom>
        </p:spPr>
        <p:txBody>
          <a:bodyPr wrap="square">
            <a:spAutoFit/>
          </a:bodyPr>
          <a:lstStyle/>
          <a:p>
            <a:r>
              <a:rPr lang="nl-NL" sz="1800" b="1" dirty="0">
                <a:solidFill>
                  <a:srgbClr val="00A0D4"/>
                </a:solidFill>
                <a:effectLst/>
                <a:latin typeface="Avenir Roman" panose="02000503020000020003" pitchFamily="2" charset="0"/>
                <a:ea typeface="Calibri" panose="020F0502020204030204" pitchFamily="34" charset="0"/>
                <a:cs typeface="Arial" panose="020B0604020202020204" pitchFamily="34" charset="0"/>
              </a:rPr>
              <a:t>Ervaart u problemen bij het begeleiden van sociaal kwetsbare </a:t>
            </a:r>
            <a:r>
              <a:rPr lang="nl-NL" sz="1800" b="1" i="1" dirty="0">
                <a:solidFill>
                  <a:srgbClr val="00A0D4"/>
                </a:solidFill>
                <a:effectLst/>
                <a:latin typeface="Avenir Roman" panose="02000503020000020003" pitchFamily="2" charset="0"/>
                <a:ea typeface="Calibri" panose="020F0502020204030204" pitchFamily="34" charset="0"/>
                <a:cs typeface="Arial" panose="020B0604020202020204" pitchFamily="34" charset="0"/>
              </a:rPr>
              <a:t>ouders</a:t>
            </a:r>
            <a:r>
              <a:rPr lang="nl-NL" sz="1800" b="1" dirty="0">
                <a:solidFill>
                  <a:srgbClr val="00A0D4"/>
                </a:solidFill>
                <a:effectLst/>
                <a:latin typeface="Avenir Roman" panose="02000503020000020003" pitchFamily="2" charset="0"/>
                <a:ea typeface="Calibri" panose="020F0502020204030204" pitchFamily="34" charset="0"/>
                <a:cs typeface="Arial" panose="020B0604020202020204" pitchFamily="34" charset="0"/>
              </a:rPr>
              <a:t>?</a:t>
            </a:r>
            <a:r>
              <a:rPr lang="nl-NL" sz="1800" dirty="0">
                <a:solidFill>
                  <a:srgbClr val="00A0D4"/>
                </a:solidFill>
                <a:effectLst/>
                <a:latin typeface="Avenir Roman" panose="02000503020000020003" pitchFamily="2" charset="0"/>
              </a:rPr>
              <a:t> </a:t>
            </a:r>
            <a:endParaRPr lang="nl-NL" sz="1800" dirty="0">
              <a:solidFill>
                <a:srgbClr val="00A0D4"/>
              </a:solidFill>
              <a:latin typeface="Avenir Roman" panose="02000503020000020003" pitchFamily="2" charset="0"/>
            </a:endParaRPr>
          </a:p>
        </p:txBody>
      </p:sp>
      <p:graphicFrame>
        <p:nvGraphicFramePr>
          <p:cNvPr id="44" name="Tabel 43">
            <a:extLst>
              <a:ext uri="{FF2B5EF4-FFF2-40B4-BE49-F238E27FC236}">
                <a16:creationId xmlns:a16="http://schemas.microsoft.com/office/drawing/2014/main" id="{12440364-5912-3147-890E-B6FEBB600702}"/>
              </a:ext>
            </a:extLst>
          </p:cNvPr>
          <p:cNvGraphicFramePr>
            <a:graphicFrameLocks noGrp="1"/>
          </p:cNvGraphicFramePr>
          <p:nvPr>
            <p:extLst>
              <p:ext uri="{D42A27DB-BD31-4B8C-83A1-F6EECF244321}">
                <p14:modId xmlns:p14="http://schemas.microsoft.com/office/powerpoint/2010/main" val="956549761"/>
              </p:ext>
            </p:extLst>
          </p:nvPr>
        </p:nvGraphicFramePr>
        <p:xfrm>
          <a:off x="6886217" y="6098080"/>
          <a:ext cx="6828050" cy="498720"/>
        </p:xfrm>
        <a:graphic>
          <a:graphicData uri="http://schemas.openxmlformats.org/drawingml/2006/table">
            <a:tbl>
              <a:tblPr firstRow="1" bandRow="1">
                <a:tableStyleId>{2D5ABB26-0587-4C30-8999-92F81FD0307C}</a:tableStyleId>
              </a:tblPr>
              <a:tblGrid>
                <a:gridCol w="1385408">
                  <a:extLst>
                    <a:ext uri="{9D8B030D-6E8A-4147-A177-3AD203B41FA5}">
                      <a16:colId xmlns:a16="http://schemas.microsoft.com/office/drawing/2014/main" val="223721099"/>
                    </a:ext>
                  </a:extLst>
                </a:gridCol>
                <a:gridCol w="1877640">
                  <a:extLst>
                    <a:ext uri="{9D8B030D-6E8A-4147-A177-3AD203B41FA5}">
                      <a16:colId xmlns:a16="http://schemas.microsoft.com/office/drawing/2014/main" val="583008753"/>
                    </a:ext>
                  </a:extLst>
                </a:gridCol>
                <a:gridCol w="1887537">
                  <a:extLst>
                    <a:ext uri="{9D8B030D-6E8A-4147-A177-3AD203B41FA5}">
                      <a16:colId xmlns:a16="http://schemas.microsoft.com/office/drawing/2014/main" val="3441370570"/>
                    </a:ext>
                  </a:extLst>
                </a:gridCol>
                <a:gridCol w="1677465">
                  <a:extLst>
                    <a:ext uri="{9D8B030D-6E8A-4147-A177-3AD203B41FA5}">
                      <a16:colId xmlns:a16="http://schemas.microsoft.com/office/drawing/2014/main" val="1081091962"/>
                    </a:ext>
                  </a:extLst>
                </a:gridCol>
              </a:tblGrid>
              <a:tr h="0">
                <a:tc>
                  <a:txBody>
                    <a:bodyPr/>
                    <a:lstStyle/>
                    <a:p>
                      <a:r>
                        <a:rPr lang="nl-NL" sz="1400" dirty="0">
                          <a:solidFill>
                            <a:srgbClr val="5EAA33"/>
                          </a:solidFill>
                        </a:rPr>
                        <a:t>◉</a:t>
                      </a:r>
                      <a:r>
                        <a:rPr lang="nl-NL" sz="1400" dirty="0"/>
                        <a:t>  Nee</a:t>
                      </a:r>
                    </a:p>
                  </a:txBody>
                  <a:tcPr marL="72000" marR="72000" marT="0" marB="36000"/>
                </a:tc>
                <a:tc>
                  <a:txBody>
                    <a:bodyPr/>
                    <a:lstStyle/>
                    <a:p>
                      <a:r>
                        <a:rPr lang="nl-NL" sz="1400" dirty="0">
                          <a:solidFill>
                            <a:srgbClr val="E13620"/>
                          </a:solidFill>
                        </a:rPr>
                        <a:t>◉</a:t>
                      </a:r>
                      <a:r>
                        <a:rPr lang="nl-NL" sz="1400" dirty="0"/>
                        <a:t>  Ja, elke week</a:t>
                      </a:r>
                    </a:p>
                  </a:txBody>
                  <a:tcPr marL="72000" marR="72000" marT="0" marB="36000"/>
                </a:tc>
                <a:tc>
                  <a:txBody>
                    <a:bodyPr/>
                    <a:lstStyle/>
                    <a:p>
                      <a:r>
                        <a:rPr lang="nl-NL" sz="1400" dirty="0">
                          <a:solidFill>
                            <a:srgbClr val="009632"/>
                          </a:solidFill>
                        </a:rPr>
                        <a:t>◉</a:t>
                      </a:r>
                      <a:r>
                        <a:rPr lang="nl-NL" sz="1400" dirty="0"/>
                        <a:t>  Ja, elke maand</a:t>
                      </a:r>
                    </a:p>
                  </a:txBody>
                  <a:tcPr marL="72000" marR="72000" marT="0" marB="36000"/>
                </a:tc>
                <a:tc>
                  <a:txBody>
                    <a:bodyPr/>
                    <a:lstStyle/>
                    <a:p>
                      <a:r>
                        <a:rPr lang="nl-NL" sz="1400" dirty="0">
                          <a:solidFill>
                            <a:srgbClr val="009AC2"/>
                          </a:solidFill>
                        </a:rPr>
                        <a:t>◉</a:t>
                      </a:r>
                      <a:r>
                        <a:rPr lang="nl-NL" sz="1400" dirty="0"/>
                        <a:t>  Ja, elk half jaar</a:t>
                      </a:r>
                    </a:p>
                  </a:txBody>
                  <a:tcPr marL="72000" marR="72000" marT="0" marB="36000"/>
                </a:tc>
                <a:extLst>
                  <a:ext uri="{0D108BD9-81ED-4DB2-BD59-A6C34878D82A}">
                    <a16:rowId xmlns:a16="http://schemas.microsoft.com/office/drawing/2014/main" val="2506144353"/>
                  </a:ext>
                </a:extLst>
              </a:tr>
              <a:tr h="0">
                <a:tc>
                  <a:txBody>
                    <a:bodyPr/>
                    <a:lstStyle/>
                    <a:p>
                      <a:r>
                        <a:rPr lang="nl-NL" sz="1400" dirty="0">
                          <a:solidFill>
                            <a:srgbClr val="3368C6"/>
                          </a:solidFill>
                        </a:rPr>
                        <a:t>◉</a:t>
                      </a:r>
                      <a:r>
                        <a:rPr lang="nl-NL" sz="1400" dirty="0"/>
                        <a:t>  Ja, elke dag</a:t>
                      </a:r>
                    </a:p>
                  </a:txBody>
                  <a:tcPr marL="72000" marR="72000" marT="0" marB="36000"/>
                </a:tc>
                <a:tc>
                  <a:txBody>
                    <a:bodyPr/>
                    <a:lstStyle/>
                    <a:p>
                      <a:r>
                        <a:rPr lang="nl-NL" sz="1400" dirty="0">
                          <a:solidFill>
                            <a:srgbClr val="FF9833"/>
                          </a:solidFill>
                        </a:rPr>
                        <a:t>◉</a:t>
                      </a:r>
                      <a:r>
                        <a:rPr lang="nl-NL" sz="1400" dirty="0"/>
                        <a:t>  Ja, elke twee weken</a:t>
                      </a:r>
                    </a:p>
                  </a:txBody>
                  <a:tcPr marL="72000" marR="72000" marT="0" marB="36000"/>
                </a:tc>
                <a:tc>
                  <a:txBody>
                    <a:bodyPr/>
                    <a:lstStyle/>
                    <a:p>
                      <a:r>
                        <a:rPr lang="nl-NL" sz="1400" dirty="0">
                          <a:solidFill>
                            <a:srgbClr val="9E0493"/>
                          </a:solidFill>
                        </a:rPr>
                        <a:t>◉</a:t>
                      </a:r>
                      <a:r>
                        <a:rPr lang="nl-NL" sz="1400" dirty="0"/>
                        <a:t>  Ja, elke 3 maanden</a:t>
                      </a:r>
                    </a:p>
                  </a:txBody>
                  <a:tcPr marL="72000" marR="72000" marT="0" marB="36000"/>
                </a:tc>
                <a:tc>
                  <a:txBody>
                    <a:bodyPr/>
                    <a:lstStyle/>
                    <a:p>
                      <a:r>
                        <a:rPr lang="nl-NL" sz="1400" dirty="0">
                          <a:solidFill>
                            <a:srgbClr val="E24375"/>
                          </a:solidFill>
                        </a:rPr>
                        <a:t>◉</a:t>
                      </a:r>
                      <a:r>
                        <a:rPr lang="nl-NL" sz="1400" dirty="0"/>
                        <a:t>  Ja, elk jaar</a:t>
                      </a:r>
                    </a:p>
                  </a:txBody>
                  <a:tcPr marL="72000" marR="72000" marT="0" marB="36000"/>
                </a:tc>
                <a:extLst>
                  <a:ext uri="{0D108BD9-81ED-4DB2-BD59-A6C34878D82A}">
                    <a16:rowId xmlns:a16="http://schemas.microsoft.com/office/drawing/2014/main" val="4247376215"/>
                  </a:ext>
                </a:extLst>
              </a:tr>
            </a:tbl>
          </a:graphicData>
        </a:graphic>
      </p:graphicFrame>
      <p:pic>
        <p:nvPicPr>
          <p:cNvPr id="55" name="Afbeelding 54">
            <a:extLst>
              <a:ext uri="{FF2B5EF4-FFF2-40B4-BE49-F238E27FC236}">
                <a16:creationId xmlns:a16="http://schemas.microsoft.com/office/drawing/2014/main" id="{40C06DE9-1428-2949-A5D6-BC54B58A0C3F}"/>
              </a:ext>
            </a:extLst>
          </p:cNvPr>
          <p:cNvPicPr>
            <a:picLocks noChangeAspect="1"/>
          </p:cNvPicPr>
          <p:nvPr/>
        </p:nvPicPr>
        <p:blipFill rotWithShape="1">
          <a:blip r:embed="rId10"/>
          <a:srcRect l="24305" t="31746" r="22784" b="35920"/>
          <a:stretch/>
        </p:blipFill>
        <p:spPr bwMode="auto">
          <a:xfrm>
            <a:off x="14054500" y="3932889"/>
            <a:ext cx="6997908" cy="2392540"/>
          </a:xfrm>
          <a:prstGeom prst="rect">
            <a:avLst/>
          </a:prstGeom>
          <a:ln>
            <a:noFill/>
          </a:ln>
          <a:extLst>
            <a:ext uri="{53640926-AAD7-44D8-BBD7-CCE9431645EC}">
              <a14:shadowObscured xmlns:a14="http://schemas.microsoft.com/office/drawing/2010/main"/>
            </a:ext>
          </a:extLst>
        </p:spPr>
      </p:pic>
      <p:sp>
        <p:nvSpPr>
          <p:cNvPr id="56" name="Rechthoek 55">
            <a:extLst>
              <a:ext uri="{FF2B5EF4-FFF2-40B4-BE49-F238E27FC236}">
                <a16:creationId xmlns:a16="http://schemas.microsoft.com/office/drawing/2014/main" id="{3A131989-6F23-A849-BDDA-719AB8C90A72}"/>
              </a:ext>
            </a:extLst>
          </p:cNvPr>
          <p:cNvSpPr/>
          <p:nvPr/>
        </p:nvSpPr>
        <p:spPr>
          <a:xfrm>
            <a:off x="14054500" y="2587734"/>
            <a:ext cx="5765360" cy="646331"/>
          </a:xfrm>
          <a:prstGeom prst="rect">
            <a:avLst/>
          </a:prstGeom>
        </p:spPr>
        <p:txBody>
          <a:bodyPr wrap="square">
            <a:spAutoFit/>
          </a:bodyPr>
          <a:lstStyle/>
          <a:p>
            <a:r>
              <a:rPr lang="nl-NL" sz="1800" b="1" dirty="0">
                <a:solidFill>
                  <a:srgbClr val="00A0D4"/>
                </a:solidFill>
                <a:latin typeface="Avenir Roman" panose="02000503020000020003" pitchFamily="2" charset="0"/>
              </a:rPr>
              <a:t>Krijgt u voldoende ondersteuning bij het begeleiden van sociaal kwetsbare kinderen en hun ouders?</a:t>
            </a:r>
          </a:p>
        </p:txBody>
      </p:sp>
      <p:sp>
        <p:nvSpPr>
          <p:cNvPr id="62" name="Tekstvak 61">
            <a:extLst>
              <a:ext uri="{FF2B5EF4-FFF2-40B4-BE49-F238E27FC236}">
                <a16:creationId xmlns:a16="http://schemas.microsoft.com/office/drawing/2014/main" id="{1A62C36F-4705-DC4C-BC6C-6B8D80EC7BF3}"/>
              </a:ext>
            </a:extLst>
          </p:cNvPr>
          <p:cNvSpPr txBox="1"/>
          <p:nvPr/>
        </p:nvSpPr>
        <p:spPr>
          <a:xfrm>
            <a:off x="6846680" y="2137717"/>
            <a:ext cx="1527982" cy="461665"/>
          </a:xfrm>
          <a:prstGeom prst="rect">
            <a:avLst/>
          </a:prstGeom>
          <a:noFill/>
        </p:spPr>
        <p:txBody>
          <a:bodyPr wrap="none" rtlCol="0">
            <a:spAutoFit/>
          </a:bodyPr>
          <a:lstStyle/>
          <a:p>
            <a:r>
              <a:rPr lang="nl-NL" sz="2400" b="1" i="1" dirty="0">
                <a:solidFill>
                  <a:srgbClr val="EB2B31"/>
                </a:solidFill>
                <a:latin typeface="Avenir Roman" panose="02000503020000020003" pitchFamily="2" charset="0"/>
              </a:rPr>
              <a:t>Enquêtes</a:t>
            </a:r>
            <a:endParaRPr lang="nl-NL" sz="3600" b="1" i="1" dirty="0">
              <a:solidFill>
                <a:srgbClr val="EB2B31"/>
              </a:solidFill>
              <a:latin typeface="Avenir Roman" panose="02000503020000020003" pitchFamily="2" charset="0"/>
            </a:endParaRPr>
          </a:p>
        </p:txBody>
      </p:sp>
      <p:sp>
        <p:nvSpPr>
          <p:cNvPr id="69" name="Tekstvak 68">
            <a:extLst>
              <a:ext uri="{FF2B5EF4-FFF2-40B4-BE49-F238E27FC236}">
                <a16:creationId xmlns:a16="http://schemas.microsoft.com/office/drawing/2014/main" id="{55202C5E-D8D5-F349-86C6-AD1E83EE0001}"/>
              </a:ext>
            </a:extLst>
          </p:cNvPr>
          <p:cNvSpPr txBox="1"/>
          <p:nvPr/>
        </p:nvSpPr>
        <p:spPr>
          <a:xfrm>
            <a:off x="6854768" y="6929676"/>
            <a:ext cx="1661032" cy="461665"/>
          </a:xfrm>
          <a:prstGeom prst="rect">
            <a:avLst/>
          </a:prstGeom>
          <a:noFill/>
        </p:spPr>
        <p:txBody>
          <a:bodyPr wrap="none" rtlCol="0">
            <a:spAutoFit/>
          </a:bodyPr>
          <a:lstStyle/>
          <a:p>
            <a:r>
              <a:rPr lang="nl-NL" sz="2400" b="1" i="1" dirty="0">
                <a:solidFill>
                  <a:srgbClr val="EB2B31"/>
                </a:solidFill>
                <a:latin typeface="Avenir Roman" panose="02000503020000020003" pitchFamily="2" charset="0"/>
              </a:rPr>
              <a:t>Interviews</a:t>
            </a:r>
            <a:endParaRPr lang="nl-NL" sz="3600" b="1" i="1" dirty="0">
              <a:solidFill>
                <a:srgbClr val="EB2B31"/>
              </a:solidFill>
              <a:latin typeface="Avenir Roman" panose="02000503020000020003" pitchFamily="2" charset="0"/>
            </a:endParaRPr>
          </a:p>
        </p:txBody>
      </p:sp>
      <p:pic>
        <p:nvPicPr>
          <p:cNvPr id="1032" name="Picture 8" descr="Afbeeldingsresultaat voor interview">
            <a:extLst>
              <a:ext uri="{FF2B5EF4-FFF2-40B4-BE49-F238E27FC236}">
                <a16:creationId xmlns:a16="http://schemas.microsoft.com/office/drawing/2014/main" id="{C1D9EEBD-DE20-7A4F-9AC9-2C01E2958D25}"/>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l="4401" t="11284" r="50779" b="9225"/>
          <a:stretch/>
        </p:blipFill>
        <p:spPr bwMode="auto">
          <a:xfrm>
            <a:off x="6890813" y="11836997"/>
            <a:ext cx="2917738" cy="2587432"/>
          </a:xfrm>
          <a:prstGeom prst="rect">
            <a:avLst/>
          </a:prstGeom>
          <a:noFill/>
          <a:extLst>
            <a:ext uri="{909E8E84-426E-40DD-AFC4-6F175D3DCCD1}">
              <a14:hiddenFill xmlns:a14="http://schemas.microsoft.com/office/drawing/2010/main">
                <a:solidFill>
                  <a:srgbClr val="FFFFFF"/>
                </a:solidFill>
              </a14:hiddenFill>
            </a:ext>
          </a:extLst>
        </p:spPr>
      </p:pic>
      <p:sp>
        <p:nvSpPr>
          <p:cNvPr id="67" name="Tekstvak 66">
            <a:extLst>
              <a:ext uri="{FF2B5EF4-FFF2-40B4-BE49-F238E27FC236}">
                <a16:creationId xmlns:a16="http://schemas.microsoft.com/office/drawing/2014/main" id="{9E9D204C-50DE-4247-BDEB-58F95AC5114B}"/>
              </a:ext>
            </a:extLst>
          </p:cNvPr>
          <p:cNvSpPr txBox="1"/>
          <p:nvPr/>
        </p:nvSpPr>
        <p:spPr>
          <a:xfrm>
            <a:off x="6846680" y="7361880"/>
            <a:ext cx="4593630" cy="646331"/>
          </a:xfrm>
          <a:prstGeom prst="rect">
            <a:avLst/>
          </a:prstGeom>
          <a:noFill/>
        </p:spPr>
        <p:txBody>
          <a:bodyPr wrap="none" rtlCol="0">
            <a:spAutoFit/>
          </a:bodyPr>
          <a:lstStyle/>
          <a:p>
            <a:r>
              <a:rPr lang="nl-NL" sz="1800" b="1" dirty="0">
                <a:solidFill>
                  <a:srgbClr val="00A0D4"/>
                </a:solidFill>
                <a:latin typeface="Avenir Roman" panose="02000503020000020003" pitchFamily="2" charset="0"/>
              </a:rPr>
              <a:t>Problemen volgens pedagogisch medewerkers</a:t>
            </a:r>
          </a:p>
          <a:p>
            <a:endParaRPr lang="nl-NL" sz="1800" b="1" dirty="0">
              <a:solidFill>
                <a:srgbClr val="00A0D4"/>
              </a:solidFill>
              <a:latin typeface="Avenir Roman" panose="02000503020000020003" pitchFamily="2" charset="0"/>
            </a:endParaRPr>
          </a:p>
        </p:txBody>
      </p:sp>
      <p:sp>
        <p:nvSpPr>
          <p:cNvPr id="68" name="Tekstvak 67">
            <a:extLst>
              <a:ext uri="{FF2B5EF4-FFF2-40B4-BE49-F238E27FC236}">
                <a16:creationId xmlns:a16="http://schemas.microsoft.com/office/drawing/2014/main" id="{9B196E40-DDA5-7F45-925A-929473FBAC15}"/>
              </a:ext>
            </a:extLst>
          </p:cNvPr>
          <p:cNvSpPr txBox="1"/>
          <p:nvPr/>
        </p:nvSpPr>
        <p:spPr>
          <a:xfrm>
            <a:off x="6854768" y="7724218"/>
            <a:ext cx="6835050" cy="3970318"/>
          </a:xfrm>
          <a:prstGeom prst="rect">
            <a:avLst/>
          </a:prstGeom>
          <a:noFill/>
        </p:spPr>
        <p:txBody>
          <a:bodyPr wrap="square" rtlCol="0">
            <a:spAutoFit/>
          </a:bodyPr>
          <a:lstStyle/>
          <a:p>
            <a:r>
              <a:rPr lang="nl-NL" sz="1400" dirty="0">
                <a:solidFill>
                  <a:srgbClr val="00A0D4"/>
                </a:solidFill>
                <a:latin typeface="Avenir Light" panose="020B0402020203020204" pitchFamily="34" charset="77"/>
              </a:rPr>
              <a:t>Met sociaal kwetsbare ouders:                                                                                                                                                        </a:t>
            </a:r>
          </a:p>
          <a:p>
            <a:pPr marL="285750" indent="-285750">
              <a:buFont typeface="Arial" panose="020B0604020202020204" pitchFamily="34" charset="0"/>
              <a:buChar char="•"/>
            </a:pPr>
            <a:r>
              <a:rPr lang="nl-NL" sz="1400" dirty="0">
                <a:latin typeface="Avenir Light" panose="020B0402020203020204" pitchFamily="34" charset="77"/>
              </a:rPr>
              <a:t>Er worden problemen ervaren in de taal/communicatie</a:t>
            </a:r>
          </a:p>
          <a:p>
            <a:pPr marL="285750" indent="-285750">
              <a:buFont typeface="Arial" panose="020B0604020202020204" pitchFamily="34" charset="0"/>
              <a:buChar char="•"/>
            </a:pPr>
            <a:r>
              <a:rPr lang="nl-NL" sz="1400" dirty="0">
                <a:latin typeface="Avenir Light" panose="020B0402020203020204" pitchFamily="34" charset="77"/>
              </a:rPr>
              <a:t>Onwetendheid van ouders over de opvoeding: veel opvoedingsvragen</a:t>
            </a:r>
          </a:p>
          <a:p>
            <a:pPr marL="285750" indent="-285750">
              <a:buFont typeface="Arial" panose="020B0604020202020204" pitchFamily="34" charset="0"/>
              <a:buChar char="•"/>
            </a:pPr>
            <a:r>
              <a:rPr lang="nl-NL" sz="1400" dirty="0">
                <a:latin typeface="Avenir Light" panose="020B0402020203020204" pitchFamily="34" charset="77"/>
              </a:rPr>
              <a:t>Ouders zijn bang voor een label of voor instanties</a:t>
            </a:r>
          </a:p>
          <a:p>
            <a:pPr marL="285750" indent="-285750">
              <a:buFont typeface="Arial" panose="020B0604020202020204" pitchFamily="34" charset="0"/>
              <a:buChar char="•"/>
            </a:pPr>
            <a:r>
              <a:rPr lang="nl-NL" sz="1400" dirty="0">
                <a:latin typeface="Avenir Light" panose="020B0402020203020204" pitchFamily="34" charset="77"/>
              </a:rPr>
              <a:t>Pedagogisch medewerkers hebben moeite om de ouders te bereiken</a:t>
            </a:r>
          </a:p>
          <a:p>
            <a:pPr marL="285750" indent="-285750">
              <a:buFont typeface="Arial" panose="020B0604020202020204" pitchFamily="34" charset="0"/>
              <a:buChar char="•"/>
            </a:pPr>
            <a:r>
              <a:rPr lang="nl-NL" sz="1400" dirty="0">
                <a:latin typeface="Avenir Light" panose="020B0402020203020204" pitchFamily="34" charset="77"/>
              </a:rPr>
              <a:t>Voorzichtige benadering van de ouders is belangrijk voor de vertrouwensband</a:t>
            </a:r>
          </a:p>
          <a:p>
            <a:r>
              <a:rPr lang="nl-NL" sz="1400" dirty="0">
                <a:latin typeface="Avenir Light" panose="020B0402020203020204" pitchFamily="34" charset="77"/>
              </a:rPr>
              <a:t> </a:t>
            </a:r>
          </a:p>
          <a:p>
            <a:r>
              <a:rPr lang="nl-NL" sz="1400" dirty="0">
                <a:solidFill>
                  <a:srgbClr val="00A0D4"/>
                </a:solidFill>
                <a:latin typeface="Avenir Light" panose="020B0402020203020204" pitchFamily="34" charset="77"/>
              </a:rPr>
              <a:t>Met sociaal kwetsbare kinderen:</a:t>
            </a:r>
          </a:p>
          <a:p>
            <a:pPr marL="285750" indent="-285750">
              <a:buFont typeface="Arial" panose="020B0604020202020204" pitchFamily="34" charset="0"/>
              <a:buChar char="•"/>
            </a:pPr>
            <a:r>
              <a:rPr lang="nl-NL" sz="1400" dirty="0">
                <a:latin typeface="Avenir Light" panose="020B0402020203020204" pitchFamily="34" charset="77"/>
              </a:rPr>
              <a:t>Kinderen hebben een taalachterstand</a:t>
            </a:r>
          </a:p>
          <a:p>
            <a:pPr marL="285750" indent="-285750">
              <a:buFont typeface="Arial" panose="020B0604020202020204" pitchFamily="34" charset="0"/>
              <a:buChar char="•"/>
            </a:pPr>
            <a:r>
              <a:rPr lang="nl-NL" sz="1400" dirty="0">
                <a:latin typeface="Avenir Light" panose="020B0402020203020204" pitchFamily="34" charset="77"/>
              </a:rPr>
              <a:t>Kinderen uiten zich verbaal moeilijker</a:t>
            </a:r>
          </a:p>
          <a:p>
            <a:pPr marL="285750" indent="-285750">
              <a:buFont typeface="Arial" panose="020B0604020202020204" pitchFamily="34" charset="0"/>
              <a:buChar char="•"/>
            </a:pPr>
            <a:r>
              <a:rPr lang="nl-NL" sz="1400" dirty="0">
                <a:latin typeface="Avenir Light" panose="020B0402020203020204" pitchFamily="34" charset="77"/>
              </a:rPr>
              <a:t>Kinderen hebben gedragsproblemen</a:t>
            </a:r>
          </a:p>
          <a:p>
            <a:r>
              <a:rPr lang="nl-NL" sz="1400" dirty="0">
                <a:latin typeface="Avenir Light" panose="020B0402020203020204" pitchFamily="34" charset="77"/>
              </a:rPr>
              <a:t>                                                                                                                                                           </a:t>
            </a:r>
          </a:p>
          <a:p>
            <a:r>
              <a:rPr lang="nl-NL" sz="1400" dirty="0">
                <a:solidFill>
                  <a:srgbClr val="00A0D4"/>
                </a:solidFill>
                <a:latin typeface="Avenir Light" panose="020B0402020203020204" pitchFamily="34" charset="77"/>
              </a:rPr>
              <a:t>Overige problemen:</a:t>
            </a:r>
          </a:p>
          <a:p>
            <a:pPr marL="285750" indent="-285750">
              <a:buFont typeface="Arial" panose="020B0604020202020204" pitchFamily="34" charset="0"/>
              <a:buChar char="•"/>
            </a:pPr>
            <a:r>
              <a:rPr lang="nl-NL" sz="1400" dirty="0">
                <a:latin typeface="Avenir Light" panose="020B0402020203020204" pitchFamily="34" charset="77"/>
              </a:rPr>
              <a:t>Samenwerking met andere organisaties: geen korte lijnen, weinig overleg</a:t>
            </a:r>
          </a:p>
          <a:p>
            <a:pPr marL="285750" indent="-285750">
              <a:buFont typeface="Arial" panose="020B0604020202020204" pitchFamily="34" charset="0"/>
              <a:buChar char="•"/>
            </a:pPr>
            <a:r>
              <a:rPr lang="nl-NL" sz="1400" dirty="0">
                <a:latin typeface="Avenir Light" panose="020B0402020203020204" pitchFamily="34" charset="77"/>
              </a:rPr>
              <a:t>Te weinig tijd voor alle taken: er is behoefte aan extra handen op de groep!</a:t>
            </a:r>
          </a:p>
          <a:p>
            <a:pPr marL="285750" indent="-285750">
              <a:buFont typeface="Arial" panose="020B0604020202020204" pitchFamily="34" charset="0"/>
              <a:buChar char="•"/>
            </a:pPr>
            <a:r>
              <a:rPr lang="nl-NL" sz="1400" dirty="0">
                <a:latin typeface="Avenir Light" panose="020B0402020203020204" pitchFamily="34" charset="77"/>
              </a:rPr>
              <a:t>Helft van de respondenten uit de interviews geeft aan dat zij beter kunnen werken als ze meer ondersteuning zouden krijgen.</a:t>
            </a:r>
          </a:p>
          <a:p>
            <a:endParaRPr lang="nl-NL" sz="1400" dirty="0">
              <a:latin typeface="Avenir Light" panose="020B0402020203020204" pitchFamily="34" charset="77"/>
            </a:endParaRPr>
          </a:p>
        </p:txBody>
      </p:sp>
      <p:sp>
        <p:nvSpPr>
          <p:cNvPr id="70" name="Rechthoek 69">
            <a:extLst>
              <a:ext uri="{FF2B5EF4-FFF2-40B4-BE49-F238E27FC236}">
                <a16:creationId xmlns:a16="http://schemas.microsoft.com/office/drawing/2014/main" id="{D94F96A2-B76A-4B42-BB76-9E77CF11D4DD}"/>
              </a:ext>
            </a:extLst>
          </p:cNvPr>
          <p:cNvSpPr/>
          <p:nvPr/>
        </p:nvSpPr>
        <p:spPr>
          <a:xfrm>
            <a:off x="14063068" y="6820211"/>
            <a:ext cx="5748224" cy="646331"/>
          </a:xfrm>
          <a:prstGeom prst="rect">
            <a:avLst/>
          </a:prstGeom>
        </p:spPr>
        <p:txBody>
          <a:bodyPr wrap="square">
            <a:spAutoFit/>
          </a:bodyPr>
          <a:lstStyle/>
          <a:p>
            <a:pPr>
              <a:spcAft>
                <a:spcPts val="0"/>
              </a:spcAft>
            </a:pPr>
            <a:r>
              <a:rPr lang="nl-NL" sz="1800" b="1" dirty="0">
                <a:solidFill>
                  <a:srgbClr val="00B050"/>
                </a:solidFill>
                <a:effectLst/>
                <a:latin typeface="Avenir Roman" panose="02000503020000020003" pitchFamily="2" charset="0"/>
                <a:ea typeface="Calibri" panose="020F0502020204030204" pitchFamily="34" charset="0"/>
                <a:cs typeface="Arial" panose="020B0604020202020204" pitchFamily="34" charset="0"/>
              </a:rPr>
              <a:t>Belangrijke competenties voor de pedagogisch medewerker in een achterstandswijk</a:t>
            </a:r>
            <a:endParaRPr lang="nl-NL" sz="3200" b="1" dirty="0">
              <a:effectLst/>
              <a:latin typeface="Avenir Roman" panose="02000503020000020003" pitchFamily="2" charset="0"/>
              <a:ea typeface="Calibri" panose="020F0502020204030204" pitchFamily="34" charset="0"/>
              <a:cs typeface="Arial" panose="020B0604020202020204" pitchFamily="34" charset="0"/>
            </a:endParaRPr>
          </a:p>
        </p:txBody>
      </p:sp>
      <p:sp>
        <p:nvSpPr>
          <p:cNvPr id="71" name="Tekstvak 70">
            <a:extLst>
              <a:ext uri="{FF2B5EF4-FFF2-40B4-BE49-F238E27FC236}">
                <a16:creationId xmlns:a16="http://schemas.microsoft.com/office/drawing/2014/main" id="{3208F8BC-FAA7-B944-A939-E1BACE6C2AB8}"/>
              </a:ext>
            </a:extLst>
          </p:cNvPr>
          <p:cNvSpPr txBox="1"/>
          <p:nvPr/>
        </p:nvSpPr>
        <p:spPr>
          <a:xfrm>
            <a:off x="14054500" y="7447890"/>
            <a:ext cx="6792398" cy="6678751"/>
          </a:xfrm>
          <a:prstGeom prst="rect">
            <a:avLst/>
          </a:prstGeom>
          <a:noFill/>
        </p:spPr>
        <p:txBody>
          <a:bodyPr wrap="square" rtlCol="0">
            <a:spAutoFit/>
          </a:bodyPr>
          <a:lstStyle/>
          <a:p>
            <a:pPr marL="285750" indent="-285750">
              <a:buFont typeface="Arial" panose="020B0604020202020204" pitchFamily="34" charset="0"/>
              <a:buChar char="•"/>
            </a:pPr>
            <a:r>
              <a:rPr lang="nl-NL" sz="1400" dirty="0">
                <a:latin typeface="Avenir Light" panose="020B0402020203020204" pitchFamily="34" charset="77"/>
              </a:rPr>
              <a:t>Praktijkgericht werken</a:t>
            </a:r>
          </a:p>
          <a:p>
            <a:pPr marL="285750" indent="-285750">
              <a:buFont typeface="Arial" panose="020B0604020202020204" pitchFamily="34" charset="0"/>
              <a:buChar char="•"/>
            </a:pPr>
            <a:r>
              <a:rPr lang="nl-NL" sz="1400" dirty="0">
                <a:latin typeface="Avenir Light" panose="020B0402020203020204" pitchFamily="34" charset="77"/>
              </a:rPr>
              <a:t>Communicatievaardigheden </a:t>
            </a:r>
          </a:p>
          <a:p>
            <a:pPr marL="285750" indent="-285750">
              <a:buFont typeface="Arial" panose="020B0604020202020204" pitchFamily="34" charset="0"/>
              <a:buChar char="•"/>
            </a:pPr>
            <a:r>
              <a:rPr lang="nl-NL" sz="1400" dirty="0">
                <a:latin typeface="Avenir Light" panose="020B0402020203020204" pitchFamily="34" charset="77"/>
              </a:rPr>
              <a:t>Samenwerken </a:t>
            </a:r>
          </a:p>
          <a:p>
            <a:pPr marL="285750" indent="-285750">
              <a:buFont typeface="Arial" panose="020B0604020202020204" pitchFamily="34" charset="0"/>
              <a:buChar char="•"/>
            </a:pPr>
            <a:r>
              <a:rPr lang="nl-NL" sz="1400" dirty="0">
                <a:latin typeface="Avenir Light" panose="020B0402020203020204" pitchFamily="34" charset="77"/>
              </a:rPr>
              <a:t>Empathie/inlevingsvermogen</a:t>
            </a:r>
          </a:p>
          <a:p>
            <a:pPr marL="285750" indent="-285750">
              <a:buFont typeface="Arial" panose="020B0604020202020204" pitchFamily="34" charset="0"/>
              <a:buChar char="•"/>
            </a:pPr>
            <a:r>
              <a:rPr lang="nl-NL" sz="1400" dirty="0">
                <a:latin typeface="Avenir Light" panose="020B0402020203020204" pitchFamily="34" charset="77"/>
              </a:rPr>
              <a:t>Geduld</a:t>
            </a:r>
          </a:p>
          <a:p>
            <a:pPr marL="285750" indent="-285750">
              <a:buFont typeface="Arial" panose="020B0604020202020204" pitchFamily="34" charset="0"/>
              <a:buChar char="•"/>
            </a:pPr>
            <a:r>
              <a:rPr lang="nl-NL" sz="1400" dirty="0">
                <a:latin typeface="Avenir Light" panose="020B0402020203020204" pitchFamily="34" charset="77"/>
              </a:rPr>
              <a:t>Inzicht in de ontwikkeling van een kind</a:t>
            </a:r>
          </a:p>
          <a:p>
            <a:pPr marL="285750" indent="-285750">
              <a:buFont typeface="Arial" panose="020B0604020202020204" pitchFamily="34" charset="0"/>
              <a:buChar char="•"/>
            </a:pPr>
            <a:r>
              <a:rPr lang="nl-NL" sz="1400" dirty="0">
                <a:latin typeface="Avenir Light" panose="020B0402020203020204" pitchFamily="34" charset="77"/>
              </a:rPr>
              <a:t>Respect vóór en interesse ín andere culturen</a:t>
            </a:r>
          </a:p>
          <a:p>
            <a:pPr marL="285750" indent="-285750">
              <a:buFont typeface="Arial" panose="020B0604020202020204" pitchFamily="34" charset="0"/>
              <a:buChar char="•"/>
            </a:pPr>
            <a:r>
              <a:rPr lang="nl-NL" sz="1400" dirty="0">
                <a:latin typeface="Avenir Light" panose="020B0402020203020204" pitchFamily="34" charset="77"/>
              </a:rPr>
              <a:t>Vindingrijkheid</a:t>
            </a:r>
          </a:p>
          <a:p>
            <a:pPr marL="285750" indent="-285750">
              <a:buFont typeface="Arial" panose="020B0604020202020204" pitchFamily="34" charset="0"/>
              <a:buChar char="•"/>
            </a:pPr>
            <a:r>
              <a:rPr lang="nl-NL" sz="1400" dirty="0">
                <a:latin typeface="Avenir Light" panose="020B0402020203020204" pitchFamily="34" charset="77"/>
              </a:rPr>
              <a:t>Betrokkenheid</a:t>
            </a:r>
          </a:p>
          <a:p>
            <a:pPr marL="285750" indent="-285750">
              <a:buFont typeface="Arial" panose="020B0604020202020204" pitchFamily="34" charset="0"/>
              <a:buChar char="•"/>
            </a:pPr>
            <a:r>
              <a:rPr lang="nl-NL" sz="1400" dirty="0">
                <a:latin typeface="Avenir Light" panose="020B0402020203020204" pitchFamily="34" charset="77"/>
              </a:rPr>
              <a:t>Fysieke en emotionele veiligheid kunnen creëren voor de kinderen</a:t>
            </a:r>
          </a:p>
          <a:p>
            <a:r>
              <a:rPr lang="nl-NL" sz="1400" dirty="0">
                <a:latin typeface="Avenir Light" panose="020B0402020203020204" pitchFamily="34" charset="77"/>
              </a:rPr>
              <a:t> </a:t>
            </a:r>
          </a:p>
          <a:p>
            <a:endParaRPr lang="nl-NL" sz="1400" dirty="0">
              <a:latin typeface="Avenir Light" panose="020B0402020203020204" pitchFamily="34" charset="77"/>
            </a:endParaRPr>
          </a:p>
          <a:p>
            <a:endParaRPr lang="nl-NL" sz="1400" dirty="0">
              <a:latin typeface="Avenir Light" panose="020B0402020203020204" pitchFamily="34" charset="77"/>
            </a:endParaRPr>
          </a:p>
          <a:p>
            <a:r>
              <a:rPr lang="nl-NL" sz="1800" b="1" dirty="0">
                <a:solidFill>
                  <a:srgbClr val="00B050"/>
                </a:solidFill>
                <a:latin typeface="Avenir Light" panose="020B0402020203020204" pitchFamily="34" charset="77"/>
              </a:rPr>
              <a:t>Wat pedagogisch medewerkers extra nodig hebben:</a:t>
            </a:r>
            <a:endParaRPr lang="nl-NL" sz="1400" b="1" dirty="0">
              <a:solidFill>
                <a:srgbClr val="00B050"/>
              </a:solidFill>
              <a:latin typeface="Avenir Light" panose="020B0402020203020204" pitchFamily="34" charset="77"/>
            </a:endParaRPr>
          </a:p>
          <a:p>
            <a:pPr marL="285750" indent="-285750">
              <a:buFont typeface="Arial" panose="020B0604020202020204" pitchFamily="34" charset="0"/>
              <a:buChar char="•"/>
            </a:pPr>
            <a:r>
              <a:rPr lang="nl-NL" sz="1400" dirty="0">
                <a:latin typeface="Avenir Light" panose="020B0402020203020204" pitchFamily="34" charset="77"/>
              </a:rPr>
              <a:t>Theorie/trainingen/cursussen over hoe om te gaan met peuters in achterstandssituaties</a:t>
            </a:r>
          </a:p>
          <a:p>
            <a:pPr marL="285750" indent="-285750">
              <a:buFont typeface="Arial" panose="020B0604020202020204" pitchFamily="34" charset="0"/>
              <a:buChar char="•"/>
            </a:pPr>
            <a:r>
              <a:rPr lang="nl-NL" sz="1400" dirty="0">
                <a:latin typeface="Avenir Light" panose="020B0402020203020204" pitchFamily="34" charset="77"/>
              </a:rPr>
              <a:t>Kennis/vaardigheden over hoe om te gaan met de ouders van deze peuters</a:t>
            </a:r>
          </a:p>
          <a:p>
            <a:pPr marL="285750" indent="-285750">
              <a:buFont typeface="Arial" panose="020B0604020202020204" pitchFamily="34" charset="0"/>
              <a:buChar char="•"/>
            </a:pPr>
            <a:r>
              <a:rPr lang="nl-NL" sz="1400" dirty="0">
                <a:latin typeface="Avenir Light" panose="020B0402020203020204" pitchFamily="34" charset="77"/>
              </a:rPr>
              <a:t>Duidelijk takenpakket</a:t>
            </a:r>
          </a:p>
          <a:p>
            <a:pPr marL="285750" indent="-285750">
              <a:buFont typeface="Arial" panose="020B0604020202020204" pitchFamily="34" charset="0"/>
              <a:buChar char="•"/>
            </a:pPr>
            <a:r>
              <a:rPr lang="nl-NL" sz="1400" dirty="0">
                <a:latin typeface="Avenir Light" panose="020B0402020203020204" pitchFamily="34" charset="77"/>
              </a:rPr>
              <a:t>Inzicht in wat er speelt in de wijk</a:t>
            </a:r>
          </a:p>
          <a:p>
            <a:pPr marL="285750" indent="-285750">
              <a:buFont typeface="Arial" panose="020B0604020202020204" pitchFamily="34" charset="0"/>
              <a:buChar char="•"/>
            </a:pPr>
            <a:r>
              <a:rPr lang="nl-NL" sz="1400" dirty="0">
                <a:latin typeface="Avenir Light" panose="020B0402020203020204" pitchFamily="34" charset="77"/>
              </a:rPr>
              <a:t>Kennis van de sociale kaart en hoe deze te gebruiken</a:t>
            </a:r>
          </a:p>
          <a:p>
            <a:pPr marL="285750" indent="-285750">
              <a:buFont typeface="Arial" panose="020B0604020202020204" pitchFamily="34" charset="0"/>
              <a:buChar char="•"/>
            </a:pPr>
            <a:r>
              <a:rPr lang="nl-NL" sz="1400" dirty="0">
                <a:latin typeface="Avenir Light" panose="020B0402020203020204" pitchFamily="34" charset="77"/>
              </a:rPr>
              <a:t>Werkervaring</a:t>
            </a:r>
          </a:p>
          <a:p>
            <a:endParaRPr lang="nl-NL" sz="1400" dirty="0">
              <a:latin typeface="Avenir Light" panose="020B0402020203020204" pitchFamily="34" charset="77"/>
            </a:endParaRPr>
          </a:p>
          <a:p>
            <a:endParaRPr lang="nl-NL" sz="1400" dirty="0">
              <a:latin typeface="Avenir Light" panose="020B0402020203020204" pitchFamily="34" charset="77"/>
            </a:endParaRPr>
          </a:p>
          <a:p>
            <a:endParaRPr lang="nl-NL" sz="1400" dirty="0">
              <a:latin typeface="Avenir Light" panose="020B0402020203020204" pitchFamily="34" charset="77"/>
            </a:endParaRPr>
          </a:p>
          <a:p>
            <a:r>
              <a:rPr lang="nl-NL" sz="1800" b="1" dirty="0">
                <a:solidFill>
                  <a:srgbClr val="00B050"/>
                </a:solidFill>
                <a:latin typeface="Avenir Light" panose="020B0402020203020204" pitchFamily="34" charset="77"/>
              </a:rPr>
              <a:t>Extra taken pedagogisch medewerkers</a:t>
            </a:r>
          </a:p>
          <a:p>
            <a:pPr marL="285750" indent="-285750">
              <a:buFont typeface="Arial" panose="020B0604020202020204" pitchFamily="34" charset="0"/>
              <a:buChar char="•"/>
            </a:pPr>
            <a:r>
              <a:rPr lang="nl-NL" sz="1400" dirty="0">
                <a:latin typeface="Avenir Light" panose="020B0402020203020204" pitchFamily="34" charset="77"/>
              </a:rPr>
              <a:t>Veel (extra) uitleggen aan de kinderen, waarbij zij korte zinnen gebruiken en herhalen</a:t>
            </a:r>
          </a:p>
          <a:p>
            <a:pPr marL="285750" indent="-285750">
              <a:buFont typeface="Arial" panose="020B0604020202020204" pitchFamily="34" charset="0"/>
              <a:buChar char="•"/>
            </a:pPr>
            <a:r>
              <a:rPr lang="nl-NL" sz="1400" dirty="0">
                <a:latin typeface="Avenir Light" panose="020B0402020203020204" pitchFamily="34" charset="77"/>
              </a:rPr>
              <a:t>Een tolk of een collega inzetten om de taalbarrière te doorbreken</a:t>
            </a:r>
          </a:p>
          <a:p>
            <a:pPr marL="285750" indent="-285750">
              <a:buFont typeface="Arial" panose="020B0604020202020204" pitchFamily="34" charset="0"/>
              <a:buChar char="•"/>
            </a:pPr>
            <a:r>
              <a:rPr lang="nl-NL" sz="1400" dirty="0">
                <a:latin typeface="Avenir Light" panose="020B0402020203020204" pitchFamily="34" charset="77"/>
              </a:rPr>
              <a:t>Ouders helpen met het invullen van formulieren, het doorverwijzen naar hulp en het beantwoorden van vragen op allerlei levensgebieden </a:t>
            </a:r>
          </a:p>
          <a:p>
            <a:endParaRPr lang="nl-NL" sz="1400" dirty="0">
              <a:latin typeface="Avenir Light" panose="020B0402020203020204" pitchFamily="34" charset="77"/>
            </a:endParaRPr>
          </a:p>
        </p:txBody>
      </p:sp>
      <p:sp>
        <p:nvSpPr>
          <p:cNvPr id="76" name="Tekstvak 75">
            <a:extLst>
              <a:ext uri="{FF2B5EF4-FFF2-40B4-BE49-F238E27FC236}">
                <a16:creationId xmlns:a16="http://schemas.microsoft.com/office/drawing/2014/main" id="{99FDCEF4-EFC4-AD4B-A755-A624E41576E7}"/>
              </a:ext>
            </a:extLst>
          </p:cNvPr>
          <p:cNvSpPr txBox="1"/>
          <p:nvPr/>
        </p:nvSpPr>
        <p:spPr>
          <a:xfrm>
            <a:off x="10099339" y="12041290"/>
            <a:ext cx="2016899" cy="584775"/>
          </a:xfrm>
          <a:prstGeom prst="rect">
            <a:avLst/>
          </a:prstGeom>
          <a:noFill/>
        </p:spPr>
        <p:txBody>
          <a:bodyPr wrap="none" rtlCol="0">
            <a:spAutoFit/>
          </a:bodyPr>
          <a:lstStyle/>
          <a:p>
            <a:r>
              <a:rPr lang="nl-NL" sz="3200" b="1" dirty="0">
                <a:solidFill>
                  <a:srgbClr val="EB2B31"/>
                </a:solidFill>
                <a:latin typeface="Avenir Roman" panose="02000503020000020003" pitchFamily="2" charset="0"/>
              </a:rPr>
              <a:t>Conclusie</a:t>
            </a:r>
            <a:endParaRPr lang="nl-NL" sz="3600" b="1" dirty="0">
              <a:solidFill>
                <a:srgbClr val="EB2B31"/>
              </a:solidFill>
              <a:latin typeface="Avenir Roman" panose="02000503020000020003" pitchFamily="2" charset="0"/>
            </a:endParaRPr>
          </a:p>
        </p:txBody>
      </p:sp>
      <p:sp>
        <p:nvSpPr>
          <p:cNvPr id="73" name="Tekstvak 72">
            <a:extLst>
              <a:ext uri="{FF2B5EF4-FFF2-40B4-BE49-F238E27FC236}">
                <a16:creationId xmlns:a16="http://schemas.microsoft.com/office/drawing/2014/main" id="{2ABCC76F-4258-6B44-BF7C-D4ED1C01B5AF}"/>
              </a:ext>
            </a:extLst>
          </p:cNvPr>
          <p:cNvSpPr txBox="1"/>
          <p:nvPr/>
        </p:nvSpPr>
        <p:spPr>
          <a:xfrm>
            <a:off x="10104365" y="12626065"/>
            <a:ext cx="3863897" cy="1815882"/>
          </a:xfrm>
          <a:prstGeom prst="rect">
            <a:avLst/>
          </a:prstGeom>
          <a:noFill/>
        </p:spPr>
        <p:txBody>
          <a:bodyPr wrap="square" rtlCol="0">
            <a:spAutoFit/>
          </a:bodyPr>
          <a:lstStyle/>
          <a:p>
            <a:r>
              <a:rPr lang="nl-NL" sz="1600" dirty="0">
                <a:latin typeface="Avenir Roman" panose="02000503020000020003" pitchFamily="2" charset="0"/>
              </a:rPr>
              <a:t>Pedagogisch medewerkers in deze wijken hebben veel extra taken. Naast hun pedagogische functie vervullen ze ook de rol van sociaal werkers. Om hun werk goed te kunnen doen hebben ze extra ondersteuning nodig.</a:t>
            </a:r>
          </a:p>
          <a:p>
            <a:endParaRPr lang="nl-NL" sz="1600" dirty="0">
              <a:latin typeface="Avenir Roman" panose="02000503020000020003" pitchFamily="2" charset="0"/>
            </a:endParaRPr>
          </a:p>
        </p:txBody>
      </p:sp>
      <p:sp>
        <p:nvSpPr>
          <p:cNvPr id="2" name="Tekstvak 1">
            <a:extLst>
              <a:ext uri="{FF2B5EF4-FFF2-40B4-BE49-F238E27FC236}">
                <a16:creationId xmlns:a16="http://schemas.microsoft.com/office/drawing/2014/main" id="{55225D87-6DF0-9743-A424-E702DDFD6B2A}"/>
              </a:ext>
            </a:extLst>
          </p:cNvPr>
          <p:cNvSpPr txBox="1"/>
          <p:nvPr/>
        </p:nvSpPr>
        <p:spPr>
          <a:xfrm>
            <a:off x="14063068" y="1292192"/>
            <a:ext cx="9130509" cy="400110"/>
          </a:xfrm>
          <a:prstGeom prst="rect">
            <a:avLst/>
          </a:prstGeom>
          <a:noFill/>
        </p:spPr>
        <p:txBody>
          <a:bodyPr wrap="square" rtlCol="0">
            <a:spAutoFit/>
          </a:bodyPr>
          <a:lstStyle/>
          <a:p>
            <a:r>
              <a:rPr lang="nl-NL" sz="2000" i="1" dirty="0">
                <a:latin typeface="Avenir Light Oblique" panose="020B0402020203090204" pitchFamily="34" charset="77"/>
              </a:rPr>
              <a:t>Nina </a:t>
            </a:r>
            <a:r>
              <a:rPr lang="nl-NL" sz="2000" i="1" dirty="0" err="1">
                <a:latin typeface="Avenir Light Oblique" panose="020B0402020203090204" pitchFamily="34" charset="77"/>
              </a:rPr>
              <a:t>Smaling</a:t>
            </a:r>
            <a:r>
              <a:rPr lang="nl-NL" sz="2000" i="1" dirty="0">
                <a:latin typeface="Avenir Light Oblique" panose="020B0402020203090204" pitchFamily="34" charset="77"/>
              </a:rPr>
              <a:t>, Floor Links, </a:t>
            </a:r>
            <a:r>
              <a:rPr lang="nl-NL" sz="2000" i="1" dirty="0" err="1">
                <a:latin typeface="Avenir Light Oblique" panose="020B0402020203090204" pitchFamily="34" charset="77"/>
              </a:rPr>
              <a:t>Ezrah</a:t>
            </a:r>
            <a:r>
              <a:rPr lang="nl-NL" sz="2000" i="1" dirty="0">
                <a:latin typeface="Avenir Light Oblique" panose="020B0402020203090204" pitchFamily="34" charset="77"/>
              </a:rPr>
              <a:t> van Terwisga &amp; Isabelle de Beere</a:t>
            </a:r>
          </a:p>
        </p:txBody>
      </p:sp>
    </p:spTree>
    <p:extLst>
      <p:ext uri="{BB962C8B-B14F-4D97-AF65-F5344CB8AC3E}">
        <p14:creationId xmlns:p14="http://schemas.microsoft.com/office/powerpoint/2010/main" val="3446101626"/>
      </p:ext>
    </p:extLst>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7570</TotalTime>
  <Words>301</Words>
  <Application>Microsoft Office PowerPoint</Application>
  <PresentationFormat>Aangepast</PresentationFormat>
  <Paragraphs>83</Paragraphs>
  <Slides>1</Slides>
  <Notes>0</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1</vt:i4>
      </vt:variant>
    </vt:vector>
  </HeadingPairs>
  <TitlesOfParts>
    <vt:vector size="10" baseType="lpstr">
      <vt:lpstr>Apple Color Emoji</vt:lpstr>
      <vt:lpstr>Arial</vt:lpstr>
      <vt:lpstr>Arial Hebrew</vt:lpstr>
      <vt:lpstr>Avenir Light</vt:lpstr>
      <vt:lpstr>Avenir Light Oblique</vt:lpstr>
      <vt:lpstr>Avenir Roman</vt:lpstr>
      <vt:lpstr>Calibri</vt:lpstr>
      <vt:lpstr>Calibri Light</vt:lpstr>
      <vt:lpstr>Kantoorthema</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Britt Links</dc:creator>
  <cp:lastModifiedBy>Stephanie Gross</cp:lastModifiedBy>
  <cp:revision>41</cp:revision>
  <dcterms:created xsi:type="dcterms:W3CDTF">2018-06-05T15:23:21Z</dcterms:created>
  <dcterms:modified xsi:type="dcterms:W3CDTF">2018-07-17T12:06:09Z</dcterms:modified>
</cp:coreProperties>
</file>