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4"/>
  </p:sldMasterIdLst>
  <p:sldIdLst>
    <p:sldId id="262" r:id="rId5"/>
    <p:sldId id="263" r:id="rId6"/>
    <p:sldId id="264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1A57B05-DAFB-46B1-A544-A5C4A601BCA4}">
          <p14:sldIdLst>
            <p14:sldId id="262"/>
            <p14:sldId id="263"/>
            <p14:sldId id="264"/>
            <p14:sldId id="272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Naamloze sectie" id="{57CCA675-2C8F-4C79-94B9-68C2D938BA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87186" autoAdjust="0"/>
  </p:normalViewPr>
  <p:slideViewPr>
    <p:cSldViewPr snapToGrid="0">
      <p:cViewPr varScale="1">
        <p:scale>
          <a:sx n="56" d="100"/>
          <a:sy n="56" d="100"/>
        </p:scale>
        <p:origin x="9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https://verweyjonker.sharepoint.com/ozk1/118048/Werk/Data/excel%20tabellen%20jongerenwerk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verweyjonker.sharepoint.com/ozk1/118048/Werk/Data/excel%20tabellen%20jongerenwerk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../embeddings/oleObject3.bin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../embeddings/oleObject4.bin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A0-44C2-A8D1-D6354CD5A15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A0-44C2-A8D1-D6354CD5A156}"/>
              </c:ext>
            </c:extLst>
          </c:dPt>
          <c:cat>
            <c:strRef>
              <c:f>'Q33-34'!$B$4:$B$5</c:f>
              <c:strCache>
                <c:ptCount val="2"/>
                <c:pt idx="0">
                  <c:v>Ja, aantal</c:v>
                </c:pt>
                <c:pt idx="1">
                  <c:v>Nee</c:v>
                </c:pt>
              </c:strCache>
            </c:strRef>
          </c:cat>
          <c:val>
            <c:numRef>
              <c:f>'Q33-34'!$D$4:$D$5</c:f>
              <c:numCache>
                <c:formatCode>###0.0</c:formatCode>
                <c:ptCount val="2"/>
                <c:pt idx="0">
                  <c:v>12.173913043478262</c:v>
                </c:pt>
                <c:pt idx="1">
                  <c:v>81.739130434782609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A0-44C2-A8D1-D6354CD5A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NL" sz="2400" b="0" i="0" baseline="0" dirty="0">
                <a:effectLst/>
              </a:rPr>
              <a:t>Welke doelstellingen</a:t>
            </a:r>
            <a:endParaRPr lang="nl-NL" sz="2400" dirty="0">
              <a:effectLst/>
            </a:endParaRPr>
          </a:p>
        </c:rich>
      </c:tx>
      <c:layout>
        <c:manualLayout>
          <c:xMode val="edge"/>
          <c:yMode val="edge"/>
          <c:x val="0.14855160312649546"/>
          <c:y val="1.60436116738540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>
        <c:manualLayout>
          <c:layoutTarget val="inner"/>
          <c:xMode val="edge"/>
          <c:yMode val="edge"/>
          <c:x val="0.41496273685044427"/>
          <c:y val="0.24329465474605291"/>
          <c:w val="0.5292575771494259"/>
          <c:h val="0.668448667618278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doelen!$A$5:$A$11</c:f>
              <c:strCache>
                <c:ptCount val="7"/>
                <c:pt idx="0">
                  <c:v>Binding aan de samenleving</c:v>
                </c:pt>
                <c:pt idx="1">
                  <c:v>Vorming/ talentontwikkeling (perspectief)</c:v>
                </c:pt>
                <c:pt idx="2">
                  <c:v>Ontspanning</c:v>
                </c:pt>
                <c:pt idx="3">
                  <c:v>Ontmoeting</c:v>
                </c:pt>
                <c:pt idx="4">
                  <c:v>Verantwoordelijkheid/ zelfregie (perspectief)</c:v>
                </c:pt>
                <c:pt idx="5">
                  <c:v>Bijdragen aan het verminderen en voorkomen van overlast</c:v>
                </c:pt>
                <c:pt idx="6">
                  <c:v>Anderszins:</c:v>
                </c:pt>
              </c:strCache>
            </c:strRef>
          </c:cat>
          <c:val>
            <c:numRef>
              <c:f>doelen!$E$5:$E$11</c:f>
              <c:numCache>
                <c:formatCode>0%</c:formatCode>
                <c:ptCount val="7"/>
                <c:pt idx="0">
                  <c:v>0.87499999999999989</c:v>
                </c:pt>
                <c:pt idx="1">
                  <c:v>0.89423076923076927</c:v>
                </c:pt>
                <c:pt idx="2">
                  <c:v>0.46634615384615397</c:v>
                </c:pt>
                <c:pt idx="3">
                  <c:v>0.77884615384615385</c:v>
                </c:pt>
                <c:pt idx="4">
                  <c:v>0.85096153846153832</c:v>
                </c:pt>
                <c:pt idx="5">
                  <c:v>0.90865384615384592</c:v>
                </c:pt>
                <c:pt idx="6">
                  <c:v>0.20192307692307698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13-4E87-A584-590DFB505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84031720"/>
        <c:axId val="582582640"/>
      </c:barChart>
      <c:catAx>
        <c:axId val="484031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582582640"/>
        <c:crosses val="autoZero"/>
        <c:auto val="1"/>
        <c:lblAlgn val="ctr"/>
        <c:lblOffset val="100"/>
        <c:noMultiLvlLbl val="0"/>
      </c:catAx>
      <c:valAx>
        <c:axId val="582582640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4031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313956956709946"/>
          <c:y val="0.10701373825018075"/>
          <c:w val="0.87475005795215766"/>
          <c:h val="0.5512608104030379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'achtergrond jongerenwerk q28'!$A$104:$A$109</c:f>
              <c:strCache>
                <c:ptCount val="6"/>
                <c:pt idx="0">
                  <c:v>Ambulant jongerenwerk</c:v>
                </c:pt>
                <c:pt idx="1">
                  <c:v>Accommodatiegebonden jongerenwerk</c:v>
                </c:pt>
                <c:pt idx="2">
                  <c:v>Individueel jongerenwerk</c:v>
                </c:pt>
                <c:pt idx="3">
                  <c:v>Groepsgebonden jongerenwerk</c:v>
                </c:pt>
                <c:pt idx="4">
                  <c:v>Meidenwerk</c:v>
                </c:pt>
                <c:pt idx="5">
                  <c:v>Anders, namelijk:</c:v>
                </c:pt>
              </c:strCache>
            </c:strRef>
          </c:cat>
          <c:val>
            <c:numRef>
              <c:f>'achtergrond jongerenwerk q28'!$E$104:$E$109</c:f>
              <c:numCache>
                <c:formatCode>0%</c:formatCode>
                <c:ptCount val="6"/>
                <c:pt idx="0">
                  <c:v>0.90384615384615374</c:v>
                </c:pt>
                <c:pt idx="1">
                  <c:v>0.69711538461538491</c:v>
                </c:pt>
                <c:pt idx="2">
                  <c:v>0.78365384615384626</c:v>
                </c:pt>
                <c:pt idx="3">
                  <c:v>0.73557692307692313</c:v>
                </c:pt>
                <c:pt idx="4">
                  <c:v>0.51442307692307654</c:v>
                </c:pt>
                <c:pt idx="5">
                  <c:v>0.25480769230769224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A-4932-9831-DB0FFB0908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5483912"/>
        <c:axId val="575484568"/>
      </c:barChart>
      <c:catAx>
        <c:axId val="575483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  <c:crossAx val="575484568"/>
        <c:crosses val="autoZero"/>
        <c:auto val="1"/>
        <c:lblAlgn val="ctr"/>
        <c:lblOffset val="100"/>
        <c:noMultiLvlLbl val="0"/>
      </c:catAx>
      <c:valAx>
        <c:axId val="5754845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  <c:crossAx val="575483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'partners(q11,)'!$A$34:$A$48</c:f>
              <c:strCache>
                <c:ptCount val="15"/>
                <c:pt idx="0">
                  <c:v>gemeentelijke diensten</c:v>
                </c:pt>
                <c:pt idx="1">
                  <c:v>onderwijsinstellingen</c:v>
                </c:pt>
                <c:pt idx="2">
                  <c:v>jeugdzorg</c:v>
                </c:pt>
                <c:pt idx="3">
                  <c:v>kerken</c:v>
                </c:pt>
                <c:pt idx="4">
                  <c:v>sportverenigingen</c:v>
                </c:pt>
                <c:pt idx="5">
                  <c:v>cultuur</c:v>
                </c:pt>
                <c:pt idx="6">
                  <c:v>opbouwwerk</c:v>
                </c:pt>
                <c:pt idx="7">
                  <c:v>bedrijfsleven</c:v>
                </c:pt>
                <c:pt idx="8">
                  <c:v>politie</c:v>
                </c:pt>
                <c:pt idx="9">
                  <c:v>sociale wijkteams</c:v>
                </c:pt>
                <c:pt idx="10">
                  <c:v>vrijwilligers</c:v>
                </c:pt>
                <c:pt idx="11">
                  <c:v>dummy woningbouw</c:v>
                </c:pt>
                <c:pt idx="12">
                  <c:v>dummy CJG</c:v>
                </c:pt>
                <c:pt idx="13">
                  <c:v>dummy Novadic-Kentron en andere</c:v>
                </c:pt>
                <c:pt idx="14">
                  <c:v> dummy overig</c:v>
                </c:pt>
              </c:strCache>
            </c:strRef>
          </c:cat>
          <c:val>
            <c:numRef>
              <c:f>'partners(q11,)'!$D$34:$D$48</c:f>
              <c:numCache>
                <c:formatCode>0%</c:formatCode>
                <c:ptCount val="15"/>
                <c:pt idx="0">
                  <c:v>0.85096153846153855</c:v>
                </c:pt>
                <c:pt idx="1">
                  <c:v>0.90865384615384592</c:v>
                </c:pt>
                <c:pt idx="2">
                  <c:v>0.57692307692307676</c:v>
                </c:pt>
                <c:pt idx="3">
                  <c:v>0.13461538461538458</c:v>
                </c:pt>
                <c:pt idx="4">
                  <c:v>0.61057692307692335</c:v>
                </c:pt>
                <c:pt idx="5">
                  <c:v>0.32692307692307665</c:v>
                </c:pt>
                <c:pt idx="6">
                  <c:v>0.50000000000000011</c:v>
                </c:pt>
                <c:pt idx="7">
                  <c:v>0.11538461538461535</c:v>
                </c:pt>
                <c:pt idx="8">
                  <c:v>0.89423076923076872</c:v>
                </c:pt>
                <c:pt idx="9">
                  <c:v>0.71153846153846112</c:v>
                </c:pt>
                <c:pt idx="10">
                  <c:v>0.71153846153846134</c:v>
                </c:pt>
                <c:pt idx="11">
                  <c:v>1.9230769230769249E-2</c:v>
                </c:pt>
                <c:pt idx="12">
                  <c:v>2.4038461538461519E-2</c:v>
                </c:pt>
                <c:pt idx="13">
                  <c:v>2.4038461538461519E-2</c:v>
                </c:pt>
                <c:pt idx="14">
                  <c:v>0.13461538461538458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7F-4535-B692-4AD27EF84A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0482016"/>
        <c:axId val="740784512"/>
      </c:barChart>
      <c:catAx>
        <c:axId val="48048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40784512"/>
        <c:crosses val="autoZero"/>
        <c:auto val="1"/>
        <c:lblAlgn val="ctr"/>
        <c:lblOffset val="100"/>
        <c:noMultiLvlLbl val="0"/>
      </c:catAx>
      <c:valAx>
        <c:axId val="74078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8048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952953838281654E-2"/>
          <c:y val="3.3408670987022444E-2"/>
          <c:w val="0.9416289114755193"/>
          <c:h val="0.900585884925205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'provincie-fte-aantal JW'!$Y$2</c:f>
              <c:strCache>
                <c:ptCount val="1"/>
                <c:pt idx="0">
                  <c:v>Sum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'provincie-fte-aantal JW'!$V$3:$V$26</c:f>
              <c:strCache>
                <c:ptCount val="23"/>
                <c:pt idx="0">
                  <c:v>Drenthe</c:v>
                </c:pt>
                <c:pt idx="2">
                  <c:v>Flevoland</c:v>
                </c:pt>
                <c:pt idx="4">
                  <c:v>Friesland</c:v>
                </c:pt>
                <c:pt idx="6">
                  <c:v>Gelderland</c:v>
                </c:pt>
                <c:pt idx="8">
                  <c:v>Groningen</c:v>
                </c:pt>
                <c:pt idx="10">
                  <c:v>Limburg</c:v>
                </c:pt>
                <c:pt idx="12">
                  <c:v>Noord-Brabant</c:v>
                </c:pt>
                <c:pt idx="14">
                  <c:v>Noord-Holland</c:v>
                </c:pt>
                <c:pt idx="16">
                  <c:v>Overijssel</c:v>
                </c:pt>
                <c:pt idx="18">
                  <c:v>Utrecht</c:v>
                </c:pt>
                <c:pt idx="20">
                  <c:v>Zeeland</c:v>
                </c:pt>
                <c:pt idx="22">
                  <c:v>Zuid-Holland</c:v>
                </c:pt>
              </c:strCache>
            </c:strRef>
          </c:cat>
          <c:val>
            <c:numRef>
              <c:f>'provincie-fte-aantal JW'!$Y$3:$Y$26</c:f>
              <c:numCache>
                <c:formatCode>General</c:formatCode>
                <c:ptCount val="24"/>
                <c:pt idx="0" formatCode="###0">
                  <c:v>31.21</c:v>
                </c:pt>
                <c:pt idx="2" formatCode="###0">
                  <c:v>21.25</c:v>
                </c:pt>
                <c:pt idx="4" formatCode="###0">
                  <c:v>38.729999999999997</c:v>
                </c:pt>
                <c:pt idx="6" formatCode="###0">
                  <c:v>96.25</c:v>
                </c:pt>
                <c:pt idx="8" formatCode="###0">
                  <c:v>17.02</c:v>
                </c:pt>
                <c:pt idx="10" formatCode="###0">
                  <c:v>49.56</c:v>
                </c:pt>
                <c:pt idx="12" formatCode="###0">
                  <c:v>177.93</c:v>
                </c:pt>
                <c:pt idx="14" formatCode="###0">
                  <c:v>225.96</c:v>
                </c:pt>
                <c:pt idx="16" formatCode="###0">
                  <c:v>59.26</c:v>
                </c:pt>
                <c:pt idx="18" formatCode="###0">
                  <c:v>145.97999999999999</c:v>
                </c:pt>
                <c:pt idx="20" formatCode="###0">
                  <c:v>19.05</c:v>
                </c:pt>
                <c:pt idx="22" formatCode="###0">
                  <c:v>316.60000000000002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2-48CC-B21C-772FA83B1D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16133664"/>
        <c:axId val="716137272"/>
      </c:barChart>
      <c:catAx>
        <c:axId val="716133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16137272"/>
        <c:crosses val="autoZero"/>
        <c:auto val="1"/>
        <c:lblAlgn val="ctr"/>
        <c:lblOffset val="100"/>
        <c:noMultiLvlLbl val="0"/>
      </c:catAx>
      <c:valAx>
        <c:axId val="716137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716133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59495264304754E-2"/>
          <c:y val="9.1651361131821554E-2"/>
          <c:w val="0.87129396325459318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'achtergrond jongerenwerk'!$A$13:$A$16</c:f>
              <c:strCache>
                <c:ptCount val="4"/>
                <c:pt idx="0">
                  <c:v>minder dan 20 000 inwoners</c:v>
                </c:pt>
                <c:pt idx="1">
                  <c:v>20 000 tot 50 000 inwoners</c:v>
                </c:pt>
                <c:pt idx="2">
                  <c:v>50 000 tot 100 000</c:v>
                </c:pt>
                <c:pt idx="3">
                  <c:v>100 000 of meer inwoners</c:v>
                </c:pt>
              </c:strCache>
            </c:strRef>
          </c:cat>
          <c:val>
            <c:numRef>
              <c:f>'achtergrond jongerenwerk'!$C$13:$C$16</c:f>
              <c:numCache>
                <c:formatCode>###0.00</c:formatCode>
                <c:ptCount val="4"/>
                <c:pt idx="0">
                  <c:v>5.5267647058823517</c:v>
                </c:pt>
                <c:pt idx="1">
                  <c:v>3.8662280701754392</c:v>
                </c:pt>
                <c:pt idx="2">
                  <c:v>4.4445161290322588</c:v>
                </c:pt>
                <c:pt idx="3">
                  <c:v>15.28206896551724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A86-42EC-B1F6-5960B791C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658464"/>
        <c:axId val="473655840"/>
      </c:lineChart>
      <c:catAx>
        <c:axId val="47365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3655840"/>
        <c:crosses val="autoZero"/>
        <c:auto val="1"/>
        <c:lblAlgn val="ctr"/>
        <c:lblOffset val="100"/>
        <c:noMultiLvlLbl val="0"/>
      </c:catAx>
      <c:valAx>
        <c:axId val="473655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365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701386417105801E-2"/>
          <c:y val="7.5276405551634909E-2"/>
          <c:w val="0.92652527585099276"/>
          <c:h val="0.5438023846172368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budget!$A$5:$A$11</c:f>
              <c:strCache>
                <c:ptCount val="7"/>
                <c:pt idx="0">
                  <c:v>via de gemeente</c:v>
                </c:pt>
                <c:pt idx="1">
                  <c:v>via de politie</c:v>
                </c:pt>
                <c:pt idx="2">
                  <c:v>via het onderwijs</c:v>
                </c:pt>
                <c:pt idx="3">
                  <c:v>via jeugdzorg</c:v>
                </c:pt>
                <c:pt idx="4">
                  <c:v>via een woningcorporatie</c:v>
                </c:pt>
                <c:pt idx="5">
                  <c:v>via fondsen</c:v>
                </c:pt>
                <c:pt idx="6">
                  <c:v>anderszins;</c:v>
                </c:pt>
              </c:strCache>
            </c:strRef>
          </c:cat>
          <c:val>
            <c:numRef>
              <c:f>budget!$D$5:$D$11</c:f>
              <c:numCache>
                <c:formatCode>0%</c:formatCode>
                <c:ptCount val="7"/>
                <c:pt idx="0">
                  <c:v>0.99038461538461531</c:v>
                </c:pt>
                <c:pt idx="1">
                  <c:v>0</c:v>
                </c:pt>
                <c:pt idx="2">
                  <c:v>6.2500000000000014E-2</c:v>
                </c:pt>
                <c:pt idx="3">
                  <c:v>4.8076923076923062E-3</c:v>
                </c:pt>
                <c:pt idx="4">
                  <c:v>1.9230769230769228E-2</c:v>
                </c:pt>
                <c:pt idx="5">
                  <c:v>0.22596153846153849</c:v>
                </c:pt>
                <c:pt idx="6">
                  <c:v>9.1346153846153938E-2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F2-4EA2-B04F-EFDF3C552F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3659120"/>
        <c:axId val="473661088"/>
      </c:barChart>
      <c:catAx>
        <c:axId val="47365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473661088"/>
        <c:crosses val="autoZero"/>
        <c:auto val="1"/>
        <c:lblAlgn val="ctr"/>
        <c:lblOffset val="100"/>
        <c:noMultiLvlLbl val="0"/>
      </c:catAx>
      <c:valAx>
        <c:axId val="473661088"/>
        <c:scaling>
          <c:orientation val="minMax"/>
          <c:max val="1"/>
        </c:scaling>
        <c:delete val="1"/>
        <c:axPos val="l"/>
        <c:numFmt formatCode="0%" sourceLinked="1"/>
        <c:majorTickMark val="none"/>
        <c:minorTickMark val="none"/>
        <c:tickLblPos val="nextTo"/>
        <c:crossAx val="47365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mbohbo!$J$24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mbohbo!$K$23:$L$23</c:f>
              <c:strCache>
                <c:ptCount val="2"/>
                <c:pt idx="0">
                  <c:v>mbo</c:v>
                </c:pt>
                <c:pt idx="1">
                  <c:v>hbo</c:v>
                </c:pt>
              </c:strCache>
            </c:strRef>
          </c:cat>
          <c:val>
            <c:numRef>
              <c:f>mbohbo!$K$24:$L$24</c:f>
              <c:numCache>
                <c:formatCode>0%</c:formatCode>
                <c:ptCount val="2"/>
                <c:pt idx="0">
                  <c:v>0.45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2C-4BE4-AA93-17B6A3BC00C8}"/>
            </c:ext>
          </c:extLst>
        </c:ser>
        <c:ser>
          <c:idx val="1"/>
          <c:order val="1"/>
          <c:tx>
            <c:strRef>
              <c:f>mbohbo!$J$25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mbohbo!$K$23:$L$23</c:f>
              <c:strCache>
                <c:ptCount val="2"/>
                <c:pt idx="0">
                  <c:v>mbo</c:v>
                </c:pt>
                <c:pt idx="1">
                  <c:v>hbo</c:v>
                </c:pt>
              </c:strCache>
            </c:strRef>
          </c:cat>
          <c:val>
            <c:numRef>
              <c:f>mbohbo!$K$25:$L$25</c:f>
              <c:numCache>
                <c:formatCode>0%</c:formatCode>
                <c:ptCount val="2"/>
                <c:pt idx="0">
                  <c:v>0.34590163934426227</c:v>
                </c:pt>
                <c:pt idx="1">
                  <c:v>0.65409836065573768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B2C-4BE4-AA93-17B6A3BC0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50779568"/>
        <c:axId val="650776944"/>
      </c:barChart>
      <c:catAx>
        <c:axId val="6507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  <c:crossAx val="650776944"/>
        <c:crosses val="autoZero"/>
        <c:auto val="1"/>
        <c:lblAlgn val="ctr"/>
        <c:lblOffset val="100"/>
        <c:noMultiLvlLbl val="0"/>
      </c:catAx>
      <c:valAx>
        <c:axId val="6507769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65077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'achtergrond jongerenwerk q28'!$S$76</c:f>
              <c:strCache>
                <c:ptCount val="1"/>
                <c:pt idx="0">
                  <c:v>Opleidingsrichting professionals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nl-N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'achtergrond jongerenwerk q28'!$R$77:$R$86</c:f>
              <c:strCache>
                <c:ptCount val="10"/>
                <c:pt idx="0">
                  <c:v>Een andere hbo-opleiding, namelijk</c:v>
                </c:pt>
                <c:pt idx="1">
                  <c:v>hbo Sociaal Werk/ Social Work</c:v>
                </c:pt>
                <c:pt idx="2">
                  <c:v>hbo-Social Work (Sociaal Pedagogische Hulpverlening (SPH))</c:v>
                </c:pt>
                <c:pt idx="3">
                  <c:v>hbo-Social Work (Maatschappelijk Werk en Dienstverlening (MWD)</c:v>
                </c:pt>
                <c:pt idx="4">
                  <c:v>hbo-Culturele en Maatschappelijke Vorming (CMV)</c:v>
                </c:pt>
                <c:pt idx="5">
                  <c:v>Een andere mbo-opleiding, namelijk;</c:v>
                </c:pt>
                <c:pt idx="6">
                  <c:v>mbo- sociaal-maatschappelijk dienstverlener</c:v>
                </c:pt>
                <c:pt idx="7">
                  <c:v>mbo- Sociaal Pedagogisch Werk (SPW)</c:v>
                </c:pt>
                <c:pt idx="8">
                  <c:v>mbo-opleiding sociaal werk</c:v>
                </c:pt>
                <c:pt idx="9">
                  <c:v>mbo-sociaal cultureel werker</c:v>
                </c:pt>
              </c:strCache>
            </c:strRef>
          </c:cat>
          <c:val>
            <c:numRef>
              <c:f>'achtergrond jongerenwerk q28'!$S$77:$S$86</c:f>
              <c:numCache>
                <c:formatCode>0%</c:formatCode>
                <c:ptCount val="10"/>
                <c:pt idx="0">
                  <c:v>0.25961538461538464</c:v>
                </c:pt>
                <c:pt idx="1">
                  <c:v>0.36057692307692296</c:v>
                </c:pt>
                <c:pt idx="2">
                  <c:v>0.36538461538461531</c:v>
                </c:pt>
                <c:pt idx="3">
                  <c:v>0.40865384615384603</c:v>
                </c:pt>
                <c:pt idx="4">
                  <c:v>0.52403846153846145</c:v>
                </c:pt>
                <c:pt idx="5">
                  <c:v>0.12980769230769224</c:v>
                </c:pt>
                <c:pt idx="6">
                  <c:v>9.1346153846153813E-2</c:v>
                </c:pt>
                <c:pt idx="7">
                  <c:v>0.18269230769230771</c:v>
                </c:pt>
                <c:pt idx="8">
                  <c:v>0.24038461538461536</c:v>
                </c:pt>
                <c:pt idx="9">
                  <c:v>0.37019230769230771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92-46DC-83C0-B696198EA4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60941904"/>
        <c:axId val="660938296"/>
      </c:barChart>
      <c:catAx>
        <c:axId val="660941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nl-NL"/>
          </a:p>
        </c:txPr>
        <c:crossAx val="660938296"/>
        <c:crosses val="autoZero"/>
        <c:auto val="1"/>
        <c:lblAlgn val="ctr"/>
        <c:lblOffset val="100"/>
        <c:noMultiLvlLbl val="0"/>
      </c:catAx>
      <c:valAx>
        <c:axId val="66093829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660941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0.01263</cdr:y>
    </cdr:from>
    <cdr:to>
      <cdr:x>0.22994</cdr:x>
      <cdr:y>0.16201</cdr:y>
    </cdr:to>
    <cdr:sp macro="" textlink="">
      <cdr:nvSpPr>
        <cdr:cNvPr id="2" name="Rectangle 2">
          <a:extLst xmlns:a="http://schemas.openxmlformats.org/drawingml/2006/main">
            <a:ext uri="{FF2B5EF4-FFF2-40B4-BE49-F238E27FC236}">
              <a16:creationId xmlns:a16="http://schemas.microsoft.com/office/drawing/2014/main" id="{F70637BE-587E-4A6E-B396-67E373FFFE55}"/>
            </a:ext>
          </a:extLst>
        </cdr:cNvPr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62468"/>
          <a:ext cx="2127057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none" lIns="91440" tIns="45720" rIns="91440" bIns="45720" numCol="1" anchor="ctr" anchorCtr="0" compatLnSpc="1">
          <a:prstTxWarp prst="textNoShape">
            <a:avLst/>
          </a:prstTxWarp>
          <a:spAutoFit/>
        </a:bodyPr>
        <a:lstStyle xmlns:a="http://schemas.openxmlformats.org/drawingml/2006/main">
          <a:defPPr>
            <a:defRPr lang="nl-NL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nl-NL" altLang="nl-NL" sz="24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Type functies </a:t>
          </a:r>
          <a:endParaRPr kumimoji="0" lang="nl-NL" altLang="nl-NL" sz="24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</a:endParaRPr>
        </a:p>
        <a:p xmlns:a="http://schemas.openxmlformats.org/drawingml/2006/main"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nl-NL" altLang="nl-NL" sz="18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508A6-AB10-429E-BB27-C7B34B8CDF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altLang="nl-NL" noProof="0" dirty="0"/>
              <a:t>Opleidingsachtergrond Jongerenwerkers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B1BB54-9946-44F8-93C7-C414B198821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2009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8A014EF-8B68-4A8F-BAF5-12248203E1E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Mbo – 45%</a:t>
            </a:r>
          </a:p>
          <a:p>
            <a:pPr lvl="0"/>
            <a:r>
              <a:rPr lang="nl-NL" dirty="0"/>
              <a:t>Hbo – 55%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BC8E9C4-FE98-49DE-B56B-7CF8D320EF3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7965" y="1681163"/>
            <a:ext cx="5192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2018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94D5F0C-70A7-4647-8170-BFD679A9E26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Mbo - 34%</a:t>
            </a:r>
          </a:p>
          <a:p>
            <a:pPr lvl="0"/>
            <a:r>
              <a:rPr lang="nl-NL" dirty="0"/>
              <a:t>Hbo - 66%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AD98A362-34D9-414E-A176-00542D468DCB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C99F468-0B68-4516-ACBC-98F88C56246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4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ECB9D5-06AA-45E9-A707-C3DAD47F4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384" y="404664"/>
            <a:ext cx="9215967" cy="13675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Budget 2019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46332A-BE7A-489D-8271-3D869BB72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84" y="1989027"/>
            <a:ext cx="9215967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EED80EF-02E1-426A-AA64-F37E3972ACF6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97CBCDE-BA6C-4397-9508-BBFC92AF5197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313AD0B7-65C5-47C1-AFEF-7D2FA670DDC3}"/>
              </a:ext>
            </a:extLst>
          </p:cNvPr>
          <p:cNvGraphicFramePr>
            <a:graphicFrameLocks noGrp="1"/>
          </p:cNvGraphicFramePr>
          <p:nvPr userDrawn="1"/>
        </p:nvGraphicFramePr>
        <p:xfrm>
          <a:off x="2783632" y="2276872"/>
          <a:ext cx="4824536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2591175">
                  <a:extLst>
                    <a:ext uri="{9D8B030D-6E8A-4147-A177-3AD203B41FA5}">
                      <a16:colId xmlns:a16="http://schemas.microsoft.com/office/drawing/2014/main" val="327443214"/>
                    </a:ext>
                  </a:extLst>
                </a:gridCol>
                <a:gridCol w="1025838">
                  <a:extLst>
                    <a:ext uri="{9D8B030D-6E8A-4147-A177-3AD203B41FA5}">
                      <a16:colId xmlns:a16="http://schemas.microsoft.com/office/drawing/2014/main" val="1061336972"/>
                    </a:ext>
                  </a:extLst>
                </a:gridCol>
                <a:gridCol w="1207523">
                  <a:extLst>
                    <a:ext uri="{9D8B030D-6E8A-4147-A177-3AD203B41FA5}">
                      <a16:colId xmlns:a16="http://schemas.microsoft.com/office/drawing/2014/main" val="903382796"/>
                    </a:ext>
                  </a:extLst>
                </a:gridCol>
              </a:tblGrid>
              <a:tr h="398288"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Welk budget (of naar schatting) is in 2019 beschikbaar voor het jongerenwerk? (N=141)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744604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/>
                      <a:endParaRPr lang="nl-NL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aantal 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7137356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 € 10.000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9977836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€ 10.000-€ 25.000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562954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€ 25.000- € 50.000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531147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€ 50.000- € 100.000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773534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€ 100.000- € 200.000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8857011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€ 200.000- € 300.000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83255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€ 300.000- € 500.000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192824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€ 500.000- € 900.000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7172329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€900.000- € 2.000.000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6469780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€ 2.000.000- €4.000.000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0150920"/>
                  </a:ext>
                </a:extLst>
              </a:tr>
              <a:tr h="2428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€ 4.000.000- € 6.500.000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000" dirty="0">
                          <a:effectLst/>
                          <a:latin typeface="Trebuchet MS" panose="020B0603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4%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2629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55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4E486-1DBB-43E8-9662-16F771563F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0633" y="404664"/>
            <a:ext cx="9215967" cy="136755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Vacatures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4A4B4C4-AC47-448A-98AA-0803D9DBC3A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00633" y="2002041"/>
            <a:ext cx="4506383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Heeft u op dit moment vacatures voor jongerenwerkers? (2018)</a:t>
            </a:r>
          </a:p>
          <a:p>
            <a:pPr lvl="0"/>
            <a:endParaRPr lang="nl-NL" dirty="0"/>
          </a:p>
          <a:p>
            <a:pPr lvl="0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2A286A8-4900-44D0-BB99-20891A153A2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510216" y="2004393"/>
            <a:ext cx="4506384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nl-NL" sz="2800" smtClean="0">
                <a:effectLst/>
              </a:defRPr>
            </a:lvl1pPr>
          </a:lstStyle>
          <a:p>
            <a:pPr lvl="0"/>
            <a:r>
              <a:rPr lang="nl-NL" dirty="0"/>
              <a:t>Openstaande vacatures</a:t>
            </a:r>
          </a:p>
          <a:p>
            <a:pPr lvl="0"/>
            <a:r>
              <a:rPr lang="nl-NL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2009 stonden bij meer dan de helft van de jongerenwerkaanbieders (55%) 3 of meer maanden de vacatures open.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nl-NL" sz="1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Gemiddeld staan de vacatures 7 weken open in 2018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93F29B0-AF8B-4610-B0F5-1BA86A49FE8F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66D6B29-9F5C-4443-A184-AD074074187D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  <p:graphicFrame>
        <p:nvGraphicFramePr>
          <p:cNvPr id="9" name="Grafiek 8">
            <a:extLst>
              <a:ext uri="{FF2B5EF4-FFF2-40B4-BE49-F238E27FC236}">
                <a16:creationId xmlns:a16="http://schemas.microsoft.com/office/drawing/2014/main" id="{648FA4C2-CE98-40B5-8426-48210267140D}"/>
              </a:ext>
            </a:extLst>
          </p:cNvPr>
          <p:cNvGraphicFramePr/>
          <p:nvPr userDrawn="1"/>
        </p:nvGraphicFramePr>
        <p:xfrm>
          <a:off x="1678431" y="3429000"/>
          <a:ext cx="2735580" cy="2413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115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E0EDE8ED-B971-491D-954D-E8DC101D7C6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24418" y="1773239"/>
            <a:ext cx="8449733" cy="14700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 lvl="0"/>
            <a:endParaRPr lang="nl-NL" altLang="nl-NL" noProof="0" dirty="0"/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A91C1FD4-E7AF-4B10-8776-C1C0EFFE5F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24418" y="3357563"/>
            <a:ext cx="8439149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200" i="1">
                <a:solidFill>
                  <a:srgbClr val="00487D"/>
                </a:solidFill>
              </a:defRPr>
            </a:lvl1pPr>
          </a:lstStyle>
          <a:p>
            <a:pPr lvl="0"/>
            <a:r>
              <a:rPr lang="nl-NL" altLang="nl-NL" noProof="0"/>
              <a:t>Klikken om de ondertitelstijl van het model te bewerken</a:t>
            </a:r>
            <a:endParaRPr lang="nl-NL" altLang="nl-NL" noProof="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EBD830E-8A7C-4B17-90B2-75AC408643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6349680"/>
            <a:ext cx="1319121" cy="33061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FAE084B4-DF45-4437-B2AE-C2C29F1F21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6349681"/>
            <a:ext cx="344145" cy="330617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E37DB29E-71F9-44FD-9688-39A18131DF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89" y="-5797"/>
            <a:ext cx="6058312" cy="49508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82C45283-2A9D-449C-8A8D-D2AE154391CA}"/>
              </a:ext>
            </a:extLst>
          </p:cNvPr>
          <p:cNvSpPr txBox="1"/>
          <p:nvPr userDrawn="1"/>
        </p:nvSpPr>
        <p:spPr>
          <a:xfrm>
            <a:off x="6960096" y="459826"/>
            <a:ext cx="53157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1300" i="1" dirty="0">
                <a:solidFill>
                  <a:srgbClr val="FF0000"/>
                </a:solidFill>
                <a:latin typeface="+mj-lt"/>
              </a:rPr>
              <a:t>Onderzoek naar maatschappelijke vraagstukken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058EC1A-7619-4374-B94B-AEC13531B7CB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E202FA6-9519-4A71-861A-F01DF7305EAC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7" y="241743"/>
            <a:ext cx="1224136" cy="810993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57E2220-1985-4A1C-AD28-9B6A880B4E82}"/>
              </a:ext>
            </a:extLst>
          </p:cNvPr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970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2BE567-7D57-4608-B1F3-57D10890E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276872"/>
            <a:ext cx="9215967" cy="136755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7163CEE-E8A0-49A2-8E67-8C5CFC121406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7E264E-4BAD-4A9D-AFE8-3A6B9516319D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262961"/>
            <a:ext cx="791063" cy="4325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92225A0A-4B0F-48A2-8CA4-D139EA1511B3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4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B8971B4-7EBC-4916-91FA-0899179CE351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1A5DD20-0F39-44EA-8D57-9A0F7280F87F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26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844FE-BF98-45BA-BFEA-9BF6EA22E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DA2A5AF-663D-4D62-A32A-D512EF73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E8F246-59C1-4A64-AC08-10A303300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69782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D9AC2B-0069-40FA-B8A5-F9636503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2276872"/>
            <a:ext cx="9215967" cy="1367557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60EB9D1-1EDE-4FF8-B9A3-5A58D28CA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12285" y="2204864"/>
            <a:ext cx="7776668" cy="258184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53659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>
            <a:extLst>
              <a:ext uri="{FF2B5EF4-FFF2-40B4-BE49-F238E27FC236}">
                <a16:creationId xmlns:a16="http://schemas.microsoft.com/office/drawing/2014/main" id="{7F3333C4-E07D-4EED-8621-F6D0A7A1D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1424" y="2276872"/>
            <a:ext cx="921596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De staat van professioneel Jongerenwerk in Nederland anno 2018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538ABF98-B818-41DF-B248-83FB22706188}"/>
              </a:ext>
            </a:extLst>
          </p:cNvPr>
          <p:cNvSpPr/>
          <p:nvPr userDrawn="1"/>
        </p:nvSpPr>
        <p:spPr>
          <a:xfrm>
            <a:off x="10992544" y="6262962"/>
            <a:ext cx="1056117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FE468D1-2DAD-47BF-A7CE-1E2AE3BB648E}"/>
              </a:ext>
            </a:extLst>
          </p:cNvPr>
          <p:cNvPicPr/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2927" y="6153882"/>
            <a:ext cx="895350" cy="526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800" b="1" i="1" kern="1200">
          <a:solidFill>
            <a:srgbClr val="004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rgbClr val="00487D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2"/>
        </a:buBlip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A664C-2605-4FFB-9E3D-C099C0167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De staat van professioneel Jongerenwerk in Nederland</a:t>
            </a:r>
          </a:p>
        </p:txBody>
      </p:sp>
      <p:pic>
        <p:nvPicPr>
          <p:cNvPr id="4" name="Afbeelding 3" descr="Afbeelding met buiten, lucht, gras, persoon&#10;&#10;Automatisch gegenereerde beschrijving">
            <a:extLst>
              <a:ext uri="{FF2B5EF4-FFF2-40B4-BE49-F238E27FC236}">
                <a16:creationId xmlns:a16="http://schemas.microsoft.com/office/drawing/2014/main" id="{A62A0D85-74AE-4486-8A05-551EC1655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717" y="3371979"/>
            <a:ext cx="3835153" cy="257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0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738EAB-A32A-4074-B8C8-A2F4889D0F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378" y="1863538"/>
            <a:ext cx="8449733" cy="1470025"/>
          </a:xfrm>
        </p:spPr>
        <p:txBody>
          <a:bodyPr/>
          <a:lstStyle/>
          <a:p>
            <a:r>
              <a:rPr lang="nl-NL" sz="3600" dirty="0"/>
              <a:t>Rapport op</a:t>
            </a:r>
            <a:br>
              <a:rPr lang="nl-NL" sz="3600" dirty="0"/>
            </a:br>
            <a:r>
              <a:rPr lang="nl-NL" sz="3600" dirty="0"/>
              <a:t>www.verwey-jonker.nl</a:t>
            </a:r>
          </a:p>
        </p:txBody>
      </p:sp>
      <p:pic>
        <p:nvPicPr>
          <p:cNvPr id="4" name="Afbeelding 3" descr="Afbeelding met buiten, lucht, gras, persoon&#10;&#10;Automatisch gegenereerde beschrijving">
            <a:extLst>
              <a:ext uri="{FF2B5EF4-FFF2-40B4-BE49-F238E27FC236}">
                <a16:creationId xmlns:a16="http://schemas.microsoft.com/office/drawing/2014/main" id="{3891B6FE-5098-484F-8AF1-4706CC0666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97" y="3333563"/>
            <a:ext cx="3867803" cy="259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63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8D577C0D-0CE6-4135-BCB3-79B00341F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4962561"/>
              </p:ext>
            </p:extLst>
          </p:nvPr>
        </p:nvGraphicFramePr>
        <p:xfrm>
          <a:off x="1981200" y="690880"/>
          <a:ext cx="8422640" cy="5374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1515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2F086D55-33AD-4D8A-AD3D-D755EAD60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753597"/>
              </p:ext>
            </p:extLst>
          </p:nvPr>
        </p:nvGraphicFramePr>
        <p:xfrm>
          <a:off x="1329946" y="1422578"/>
          <a:ext cx="9250532" cy="494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89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296947-BC56-454D-926A-D817A328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5273" y="-364356"/>
            <a:ext cx="1727151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NL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Samenwerkingspartners</a:t>
            </a:r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01BB77CE-088F-4F89-8760-9CD0826A10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3188118"/>
              </p:ext>
            </p:extLst>
          </p:nvPr>
        </p:nvGraphicFramePr>
        <p:xfrm>
          <a:off x="1016000" y="1459346"/>
          <a:ext cx="9202198" cy="4524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AAF4E435-37AE-49F5-9085-4D06CE2CA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3725862"/>
            <a:ext cx="1962679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614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1AEDC974-9D9B-446F-B082-5F24CDE7E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234613"/>
              </p:ext>
            </p:extLst>
          </p:nvPr>
        </p:nvGraphicFramePr>
        <p:xfrm>
          <a:off x="558800" y="1493531"/>
          <a:ext cx="10119359" cy="436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hthoek 3">
            <a:extLst>
              <a:ext uri="{FF2B5EF4-FFF2-40B4-BE49-F238E27FC236}">
                <a16:creationId xmlns:a16="http://schemas.microsoft.com/office/drawing/2014/main" id="{B7200C41-8A88-4E6E-9681-CD0263D44184}"/>
              </a:ext>
            </a:extLst>
          </p:cNvPr>
          <p:cNvSpPr/>
          <p:nvPr/>
        </p:nvSpPr>
        <p:spPr>
          <a:xfrm>
            <a:off x="1229360" y="1188722"/>
            <a:ext cx="67847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Formatie (fte) naar provincie 2018 </a:t>
            </a:r>
          </a:p>
        </p:txBody>
      </p:sp>
    </p:spTree>
    <p:extLst>
      <p:ext uri="{BB962C8B-B14F-4D97-AF65-F5344CB8AC3E}">
        <p14:creationId xmlns:p14="http://schemas.microsoft.com/office/powerpoint/2010/main" val="2778380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30E16E5B-91B7-424A-BC36-32489A3073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6436984"/>
              </p:ext>
            </p:extLst>
          </p:nvPr>
        </p:nvGraphicFramePr>
        <p:xfrm>
          <a:off x="2407920" y="944881"/>
          <a:ext cx="7741920" cy="49885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vak 10">
            <a:extLst>
              <a:ext uri="{FF2B5EF4-FFF2-40B4-BE49-F238E27FC236}">
                <a16:creationId xmlns:a16="http://schemas.microsoft.com/office/drawing/2014/main" id="{46C50C29-529E-4D06-AF88-D664AA75A3C0}"/>
              </a:ext>
            </a:extLst>
          </p:cNvPr>
          <p:cNvSpPr txBox="1"/>
          <p:nvPr/>
        </p:nvSpPr>
        <p:spPr>
          <a:xfrm>
            <a:off x="2550161" y="924563"/>
            <a:ext cx="4419600" cy="325118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1000"/>
              </a:spcAft>
            </a:pPr>
            <a:r>
              <a:rPr lang="nl-NL" sz="2400" i="1" dirty="0">
                <a:solidFill>
                  <a:srgbClr val="44546A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Aantal fte naar gemeente grote </a:t>
            </a:r>
            <a:endParaRPr lang="nl-NL" sz="2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504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84DB50A0-87F2-42CA-9D45-133C728B0F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5198538"/>
              </p:ext>
            </p:extLst>
          </p:nvPr>
        </p:nvGraphicFramePr>
        <p:xfrm>
          <a:off x="1737360" y="1422405"/>
          <a:ext cx="8595359" cy="433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AEC9F698-E61E-43D0-9523-1CA71022807A}"/>
              </a:ext>
            </a:extLst>
          </p:cNvPr>
          <p:cNvSpPr/>
          <p:nvPr/>
        </p:nvSpPr>
        <p:spPr>
          <a:xfrm>
            <a:off x="3098800" y="934723"/>
            <a:ext cx="51558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l-NL" sz="2400" i="1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Financering jongerenwerk</a:t>
            </a:r>
            <a:endParaRPr lang="nl-NL" sz="16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655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227C53E5-0DBB-49DD-92B8-18785C73FF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1846523"/>
              </p:ext>
            </p:extLst>
          </p:nvPr>
        </p:nvGraphicFramePr>
        <p:xfrm>
          <a:off x="975360" y="1844675"/>
          <a:ext cx="9337040" cy="4088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C60D2456-5664-4B1F-9A4E-CF394C604B87}"/>
              </a:ext>
            </a:extLst>
          </p:cNvPr>
          <p:cNvSpPr/>
          <p:nvPr/>
        </p:nvSpPr>
        <p:spPr>
          <a:xfrm>
            <a:off x="1595120" y="1371605"/>
            <a:ext cx="73311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nl-NL" sz="2400" i="1" dirty="0">
                <a:solidFill>
                  <a:srgbClr val="44546A"/>
                </a:solidFill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Opleidingsachtergrond jongerenwerkers 2009/2018</a:t>
            </a:r>
            <a:endParaRPr lang="nl-NL" sz="2400" i="1" dirty="0">
              <a:solidFill>
                <a:srgbClr val="44546A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18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AF0C44C6-1569-4C63-8D95-EAA159156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50133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graphicFrame>
        <p:nvGraphicFramePr>
          <p:cNvPr id="3" name="Grafiek 2">
            <a:extLst>
              <a:ext uri="{FF2B5EF4-FFF2-40B4-BE49-F238E27FC236}">
                <a16:creationId xmlns:a16="http://schemas.microsoft.com/office/drawing/2014/main" id="{17F4D452-B3D9-4467-864C-59E8102438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5645888"/>
              </p:ext>
            </p:extLst>
          </p:nvPr>
        </p:nvGraphicFramePr>
        <p:xfrm>
          <a:off x="1127760" y="1554487"/>
          <a:ext cx="9215120" cy="424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hthoek 1">
            <a:extLst>
              <a:ext uri="{FF2B5EF4-FFF2-40B4-BE49-F238E27FC236}">
                <a16:creationId xmlns:a16="http://schemas.microsoft.com/office/drawing/2014/main" id="{B7653F8B-95A6-4AE7-A94B-0589B75B491C}"/>
              </a:ext>
            </a:extLst>
          </p:cNvPr>
          <p:cNvSpPr/>
          <p:nvPr/>
        </p:nvSpPr>
        <p:spPr>
          <a:xfrm>
            <a:off x="2438400" y="1056643"/>
            <a:ext cx="574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Opleidingsrichtingen jongerenwerkers 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73957657"/>
      </p:ext>
    </p:extLst>
  </p:cSld>
  <p:clrMapOvr>
    <a:masterClrMapping/>
  </p:clrMapOvr>
</p:sld>
</file>

<file path=ppt/theme/theme1.xml><?xml version="1.0" encoding="utf-8"?>
<a:theme xmlns:a="http://schemas.openxmlformats.org/drawingml/2006/main" name="VJI-2011Blauwtest">
  <a:themeElements>
    <a:clrScheme name="VJI-2011Blauwtes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JI-2011Blauwtes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JI-2011Blauw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JI-2011Blauw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JI-2011Blauw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JI-2011Blauw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JI-2011Blauw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JI-2011Blauw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JI-2011Blauw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JI-2011Blauw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JI-2011Blauw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JI-2011Blauw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JI-2011Blauw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JI-2011Blauw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e Expertmeeting" id="{1775F0DB-9D03-4AE0-8BB0-575C367D338C}" vid="{2872B539-85A2-4AF3-9A13-652C3BEB81CC}"/>
    </a:ext>
  </a:extLst>
</a:theme>
</file>

<file path=ppt/theme/themeOverride1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3953181BE2C444AB8246EAD1531703" ma:contentTypeVersion="4" ma:contentTypeDescription="Een nieuw document maken." ma:contentTypeScope="" ma:versionID="627aee10a8b0826ad29ce9753b565858">
  <xsd:schema xmlns:xsd="http://www.w3.org/2001/XMLSchema" xmlns:xs="http://www.w3.org/2001/XMLSchema" xmlns:p="http://schemas.microsoft.com/office/2006/metadata/properties" xmlns:ns2="9F0EB9BF-0475-4D8D-AA29-A3DBF0A906D4" xmlns:ns3="9f0eb9bf-0475-4d8d-aa29-a3dbf0a906d4" xmlns:ns4="d55660b8-d104-43d9-a55a-6bf5ee589c5a" targetNamespace="http://schemas.microsoft.com/office/2006/metadata/properties" ma:root="true" ma:fieldsID="445b5dbeac29da4ab3d4a127a6a8d758" ns2:_="" ns3:_="" ns4:_="">
    <xsd:import namespace="9F0EB9BF-0475-4D8D-AA29-A3DBF0A906D4"/>
    <xsd:import namespace="9f0eb9bf-0475-4d8d-aa29-a3dbf0a906d4"/>
    <xsd:import namespace="d55660b8-d104-43d9-a55a-6bf5ee589c5a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B9BF-0475-4D8D-AA29-A3DBF0A906D4" elementFormDefault="qualified">
    <xsd:import namespace="http://schemas.microsoft.com/office/2006/documentManagement/types"/>
    <xsd:import namespace="http://schemas.microsoft.com/office/infopath/2007/PartnerControls"/>
    <xsd:element name="Status" ma:index="8" nillable="true" ma:displayName="Status" ma:default="Concept" ma:format="Dropdown" ma:internalName="Status">
      <xsd:simpleType>
        <xsd:restriction base="dms:Choice">
          <xsd:enumeration value="Concept"/>
          <xsd:enumeration value="Voltooi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eb9bf-0475-4d8d-aa29-a3dbf0a906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660b8-d104-43d9-a55a-6bf5ee589c5a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F0EB9BF-0475-4D8D-AA29-A3DBF0A906D4">Concept</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49B165-3A9D-4453-8707-A5673DE4F0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F0EB9BF-0475-4D8D-AA29-A3DBF0A906D4"/>
    <ds:schemaRef ds:uri="9f0eb9bf-0475-4d8d-aa29-a3dbf0a906d4"/>
    <ds:schemaRef ds:uri="d55660b8-d104-43d9-a55a-6bf5ee589c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D07E961-9FA8-491D-997C-947AC1971C9E}">
  <ds:schemaRefs>
    <ds:schemaRef ds:uri="http://purl.org/dc/dcmitype/"/>
    <ds:schemaRef ds:uri="http://purl.org/dc/elements/1.1/"/>
    <ds:schemaRef ds:uri="9F0EB9BF-0475-4D8D-AA29-A3DBF0A906D4"/>
    <ds:schemaRef ds:uri="http://schemas.microsoft.com/office/2006/metadata/properties"/>
    <ds:schemaRef ds:uri="http://schemas.microsoft.com/office/2006/documentManagement/types"/>
    <ds:schemaRef ds:uri="9f0eb9bf-0475-4d8d-aa29-a3dbf0a906d4"/>
    <ds:schemaRef ds:uri="http://purl.org/dc/terms/"/>
    <ds:schemaRef ds:uri="d55660b8-d104-43d9-a55a-6bf5ee589c5a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DAAAFD8-2316-4CC1-8997-25912D6F125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33</Words>
  <Application>Microsoft Office PowerPoint</Application>
  <PresentationFormat>Widescreen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Trebuchet MS</vt:lpstr>
      <vt:lpstr>VJI-2011Blauwtest</vt:lpstr>
      <vt:lpstr>De staat van professioneel Jongerenwerk in Nederland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Rapport op www.verwey-jonker.nl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staat van professioneel Jongerenwerk in Nederland anno 2018</dc:title>
  <dc:creator>Femke Stoutjesdijk</dc:creator>
  <cp:lastModifiedBy>A. Sarti</cp:lastModifiedBy>
  <cp:revision>16</cp:revision>
  <dcterms:created xsi:type="dcterms:W3CDTF">2019-05-20T12:09:12Z</dcterms:created>
  <dcterms:modified xsi:type="dcterms:W3CDTF">2019-06-18T07:33:23Z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0x0101008F3953181BE2C444AB8246EAD1531703</vt:lpwstr>
  </property>
</Properties>
</file>