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1" r:id="rId3"/>
    <p:sldMasterId id="2147483735" r:id="rId4"/>
    <p:sldMasterId id="2147483750" r:id="rId5"/>
    <p:sldMasterId id="2147483759" r:id="rId6"/>
  </p:sldMasterIdLst>
  <p:notesMasterIdLst>
    <p:notesMasterId r:id="rId32"/>
  </p:notesMasterIdLst>
  <p:handoutMasterIdLst>
    <p:handoutMasterId r:id="rId33"/>
  </p:handoutMasterIdLst>
  <p:sldIdLst>
    <p:sldId id="414" r:id="rId7"/>
    <p:sldId id="303" r:id="rId8"/>
    <p:sldId id="370" r:id="rId9"/>
    <p:sldId id="366" r:id="rId10"/>
    <p:sldId id="385" r:id="rId11"/>
    <p:sldId id="378" r:id="rId12"/>
    <p:sldId id="380" r:id="rId13"/>
    <p:sldId id="362" r:id="rId14"/>
    <p:sldId id="357" r:id="rId15"/>
    <p:sldId id="403" r:id="rId16"/>
    <p:sldId id="404" r:id="rId17"/>
    <p:sldId id="405" r:id="rId18"/>
    <p:sldId id="364" r:id="rId19"/>
    <p:sldId id="386" r:id="rId20"/>
    <p:sldId id="359" r:id="rId21"/>
    <p:sldId id="406" r:id="rId22"/>
    <p:sldId id="407" r:id="rId23"/>
    <p:sldId id="408" r:id="rId24"/>
    <p:sldId id="401" r:id="rId25"/>
    <p:sldId id="410" r:id="rId26"/>
    <p:sldId id="412" r:id="rId27"/>
    <p:sldId id="411" r:id="rId28"/>
    <p:sldId id="409" r:id="rId29"/>
    <p:sldId id="400" r:id="rId30"/>
    <p:sldId id="368" r:id="rId31"/>
  </p:sldIdLst>
  <p:sldSz cx="9144000" cy="6858000" type="screen4x3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m Rutgers" initials="WR" lastIdx="1" clrIdx="0">
    <p:extLst>
      <p:ext uri="{19B8F6BF-5375-455C-9EA6-DF929625EA0E}">
        <p15:presenceInfo xmlns:p15="http://schemas.microsoft.com/office/powerpoint/2012/main" userId="S-1-5-21-2484976490-2234750983-3523790238-1214" providerId="AD"/>
      </p:ext>
    </p:extLst>
  </p:cmAuthor>
  <p:cmAuthor id="2" name="Else Leih" initials="EL" lastIdx="9" clrIdx="1">
    <p:extLst>
      <p:ext uri="{19B8F6BF-5375-455C-9EA6-DF929625EA0E}">
        <p15:presenceInfo xmlns:p15="http://schemas.microsoft.com/office/powerpoint/2012/main" userId="S-1-5-21-1729015271-1075022632-698679557-1643" providerId="AD"/>
      </p:ext>
    </p:extLst>
  </p:cmAuthor>
  <p:cmAuthor id="3" name="J.J.J. Sonneveld" initials="JS" lastIdx="1" clrIdx="2">
    <p:extLst>
      <p:ext uri="{19B8F6BF-5375-455C-9EA6-DF929625EA0E}">
        <p15:presenceInfo xmlns:p15="http://schemas.microsoft.com/office/powerpoint/2012/main" userId="S-1-5-21-3155345856-3307655016-212666934-115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99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8150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C9D80-B295-4F04-AB61-97260D353B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028B80-129A-4F95-9A65-1726441A5AE5}">
      <dgm:prSet phldrT="[Tekst]"/>
      <dgm:spPr>
        <a:solidFill>
          <a:srgbClr val="00B050"/>
        </a:solidFill>
        <a:ln>
          <a:solidFill>
            <a:srgbClr val="238D50"/>
          </a:solidFill>
        </a:ln>
      </dgm:spPr>
      <dgm:t>
        <a:bodyPr/>
        <a:lstStyle/>
        <a:p>
          <a:r>
            <a:rPr lang="en-US" dirty="0" smtClean="0"/>
            <a:t>Meting 1</a:t>
          </a:r>
        </a:p>
        <a:p>
          <a:r>
            <a:rPr lang="nl-NL" dirty="0" smtClean="0"/>
            <a:t>N= 1616</a:t>
          </a:r>
          <a:endParaRPr lang="nl-NL" dirty="0"/>
        </a:p>
      </dgm:t>
    </dgm:pt>
    <dgm:pt modelId="{11B8BB95-7E46-4780-9B60-48DC1A471963}" type="parTrans" cxnId="{9738D9C7-4A36-417B-90AF-4911DFCBD8E8}">
      <dgm:prSet/>
      <dgm:spPr/>
      <dgm:t>
        <a:bodyPr/>
        <a:lstStyle/>
        <a:p>
          <a:endParaRPr lang="nl-NL"/>
        </a:p>
      </dgm:t>
    </dgm:pt>
    <dgm:pt modelId="{74F0EED5-260F-4E0C-BC03-293F3B1B2141}" type="sibTrans" cxnId="{9738D9C7-4A36-417B-90AF-4911DFCBD8E8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2F8BC3B4-10BB-4173-B503-229F01A5BFD2}">
      <dgm:prSet phldrT="[Teks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238D5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Meting 2</a:t>
          </a:r>
        </a:p>
        <a:p>
          <a:r>
            <a:rPr lang="en-US" dirty="0" smtClean="0">
              <a:solidFill>
                <a:schemeClr val="bg1"/>
              </a:solidFill>
            </a:rPr>
            <a:t>N=1068</a:t>
          </a:r>
        </a:p>
        <a:p>
          <a:r>
            <a:rPr lang="en-US" dirty="0" smtClean="0">
              <a:solidFill>
                <a:schemeClr val="bg1"/>
              </a:solidFill>
            </a:rPr>
            <a:t>66%</a:t>
          </a:r>
          <a:endParaRPr lang="nl-NL" dirty="0">
            <a:solidFill>
              <a:schemeClr val="bg1"/>
            </a:solidFill>
          </a:endParaRPr>
        </a:p>
      </dgm:t>
    </dgm:pt>
    <dgm:pt modelId="{E03AEE6D-A2F4-4775-ADD1-ABA2AD181AF4}" type="parTrans" cxnId="{0856EF23-2E07-48B7-84B3-80905CD98A5B}">
      <dgm:prSet/>
      <dgm:spPr/>
      <dgm:t>
        <a:bodyPr/>
        <a:lstStyle/>
        <a:p>
          <a:endParaRPr lang="nl-NL"/>
        </a:p>
      </dgm:t>
    </dgm:pt>
    <dgm:pt modelId="{2B5508EE-743D-4319-A925-CBEADEF34A8B}" type="sibTrans" cxnId="{0856EF23-2E07-48B7-84B3-80905CD98A5B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54791A6E-D672-40E5-B331-3F94D018620F}">
      <dgm:prSet phldrT="[Teks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Meting 3</a:t>
          </a:r>
        </a:p>
        <a:p>
          <a:r>
            <a:rPr lang="nl-NL" dirty="0" smtClean="0">
              <a:solidFill>
                <a:schemeClr val="bg1"/>
              </a:solidFill>
            </a:rPr>
            <a:t>N = 635</a:t>
          </a:r>
        </a:p>
        <a:p>
          <a:r>
            <a:rPr lang="nl-NL" dirty="0" smtClean="0">
              <a:solidFill>
                <a:schemeClr val="bg1"/>
              </a:solidFill>
            </a:rPr>
            <a:t>40%</a:t>
          </a:r>
          <a:endParaRPr lang="nl-NL" dirty="0">
            <a:solidFill>
              <a:schemeClr val="bg1"/>
            </a:solidFill>
          </a:endParaRPr>
        </a:p>
      </dgm:t>
    </dgm:pt>
    <dgm:pt modelId="{FB29FABA-BFF5-4D77-A65D-3678FE016428}" type="parTrans" cxnId="{33675410-8CF2-495B-96E0-572170510386}">
      <dgm:prSet/>
      <dgm:spPr/>
      <dgm:t>
        <a:bodyPr/>
        <a:lstStyle/>
        <a:p>
          <a:endParaRPr lang="nl-NL"/>
        </a:p>
      </dgm:t>
    </dgm:pt>
    <dgm:pt modelId="{039246C6-0FCC-40C0-8F93-8C42979156C7}" type="sibTrans" cxnId="{33675410-8CF2-495B-96E0-572170510386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D9520125-1DF7-4CD4-94F3-108DEB1BB36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Meting 4</a:t>
          </a:r>
        </a:p>
        <a:p>
          <a:r>
            <a:rPr lang="en-US" dirty="0" smtClean="0"/>
            <a:t>Sept-</a:t>
          </a:r>
          <a:r>
            <a:rPr lang="en-US" dirty="0" err="1" smtClean="0"/>
            <a:t>dec</a:t>
          </a:r>
          <a:endParaRPr lang="en-US" dirty="0" smtClean="0"/>
        </a:p>
        <a:p>
          <a:r>
            <a:rPr lang="en-US" dirty="0" smtClean="0">
              <a:solidFill>
                <a:srgbClr val="FF0000"/>
              </a:solidFill>
            </a:rPr>
            <a:t>N=570</a:t>
          </a:r>
          <a:endParaRPr lang="nl-NL" dirty="0">
            <a:solidFill>
              <a:srgbClr val="FF0000"/>
            </a:solidFill>
          </a:endParaRPr>
        </a:p>
      </dgm:t>
    </dgm:pt>
    <dgm:pt modelId="{E96DE40A-995D-4FCD-8606-AE8332C201E1}" type="parTrans" cxnId="{5416E4D6-5FC6-4348-8223-1CBFA146284F}">
      <dgm:prSet/>
      <dgm:spPr/>
      <dgm:t>
        <a:bodyPr/>
        <a:lstStyle/>
        <a:p>
          <a:endParaRPr lang="nl-NL"/>
        </a:p>
      </dgm:t>
    </dgm:pt>
    <dgm:pt modelId="{98540637-094F-45FA-9E46-C251BAF3FFDE}" type="sibTrans" cxnId="{5416E4D6-5FC6-4348-8223-1CBFA146284F}">
      <dgm:prSet/>
      <dgm:spPr/>
      <dgm:t>
        <a:bodyPr/>
        <a:lstStyle/>
        <a:p>
          <a:endParaRPr lang="nl-NL"/>
        </a:p>
      </dgm:t>
    </dgm:pt>
    <dgm:pt modelId="{7187F8CC-7B8B-4FCB-AF5E-36479DE51661}" type="pres">
      <dgm:prSet presAssocID="{156C9D80-B295-4F04-AB61-97260D353B42}" presName="Name0" presStyleCnt="0">
        <dgm:presLayoutVars>
          <dgm:dir/>
          <dgm:resizeHandles val="exact"/>
        </dgm:presLayoutVars>
      </dgm:prSet>
      <dgm:spPr/>
    </dgm:pt>
    <dgm:pt modelId="{563C95C3-3AF1-4FE3-843B-67CF53F4207C}" type="pres">
      <dgm:prSet presAssocID="{62028B80-129A-4F95-9A65-1726441A5AE5}" presName="node" presStyleLbl="node1" presStyleIdx="0" presStyleCnt="4" custLinFactNeighborX="-17809" custLinFactNeighborY="153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FFC600-A3E1-49C8-98FD-4AEBB1C73B0A}" type="pres">
      <dgm:prSet presAssocID="{74F0EED5-260F-4E0C-BC03-293F3B1B2141}" presName="sibTrans" presStyleLbl="sibTrans2D1" presStyleIdx="0" presStyleCnt="3"/>
      <dgm:spPr/>
      <dgm:t>
        <a:bodyPr/>
        <a:lstStyle/>
        <a:p>
          <a:endParaRPr lang="nl-NL"/>
        </a:p>
      </dgm:t>
    </dgm:pt>
    <dgm:pt modelId="{EA5A05E8-9B5B-414F-BE78-323CB685DEA6}" type="pres">
      <dgm:prSet presAssocID="{74F0EED5-260F-4E0C-BC03-293F3B1B2141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E32E2F44-D05D-4030-866B-8048500EE8D2}" type="pres">
      <dgm:prSet presAssocID="{2F8BC3B4-10BB-4173-B503-229F01A5BF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D7EA9E-93E9-483B-8726-C301F070CCFC}" type="pres">
      <dgm:prSet presAssocID="{2B5508EE-743D-4319-A925-CBEADEF34A8B}" presName="sibTrans" presStyleLbl="sibTrans2D1" presStyleIdx="1" presStyleCnt="3"/>
      <dgm:spPr/>
      <dgm:t>
        <a:bodyPr/>
        <a:lstStyle/>
        <a:p>
          <a:endParaRPr lang="nl-NL"/>
        </a:p>
      </dgm:t>
    </dgm:pt>
    <dgm:pt modelId="{FE40AA62-1ABC-4952-9EBE-32F9781079CE}" type="pres">
      <dgm:prSet presAssocID="{2B5508EE-743D-4319-A925-CBEADEF34A8B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8B85E3DB-AD01-427E-B273-5F4AC8FB893A}" type="pres">
      <dgm:prSet presAssocID="{54791A6E-D672-40E5-B331-3F94D01862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B888AD-66E4-4A75-96EB-1CE07DD23B28}" type="pres">
      <dgm:prSet presAssocID="{039246C6-0FCC-40C0-8F93-8C42979156C7}" presName="sibTrans" presStyleLbl="sibTrans2D1" presStyleIdx="2" presStyleCnt="3"/>
      <dgm:spPr/>
      <dgm:t>
        <a:bodyPr/>
        <a:lstStyle/>
        <a:p>
          <a:endParaRPr lang="nl-NL"/>
        </a:p>
      </dgm:t>
    </dgm:pt>
    <dgm:pt modelId="{DA6F4643-1036-4562-9566-1AE08C781BD0}" type="pres">
      <dgm:prSet presAssocID="{039246C6-0FCC-40C0-8F93-8C42979156C7}" presName="connectorText" presStyleLbl="sibTrans2D1" presStyleIdx="2" presStyleCnt="3"/>
      <dgm:spPr/>
      <dgm:t>
        <a:bodyPr/>
        <a:lstStyle/>
        <a:p>
          <a:endParaRPr lang="nl-NL"/>
        </a:p>
      </dgm:t>
    </dgm:pt>
    <dgm:pt modelId="{C660F0FE-33BB-4A8E-8A5E-5B4EE23B49EE}" type="pres">
      <dgm:prSet presAssocID="{D9520125-1DF7-4CD4-94F3-108DEB1BB3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84BC0D-E5E7-444A-9DF6-2AB556E7AD54}" type="presOf" srcId="{2F8BC3B4-10BB-4173-B503-229F01A5BFD2}" destId="{E32E2F44-D05D-4030-866B-8048500EE8D2}" srcOrd="0" destOrd="0" presId="urn:microsoft.com/office/officeart/2005/8/layout/process1"/>
    <dgm:cxn modelId="{A66F4273-B618-459B-83AB-A9FF8E16973D}" type="presOf" srcId="{2B5508EE-743D-4319-A925-CBEADEF34A8B}" destId="{FE40AA62-1ABC-4952-9EBE-32F9781079CE}" srcOrd="1" destOrd="0" presId="urn:microsoft.com/office/officeart/2005/8/layout/process1"/>
    <dgm:cxn modelId="{0856EF23-2E07-48B7-84B3-80905CD98A5B}" srcId="{156C9D80-B295-4F04-AB61-97260D353B42}" destId="{2F8BC3B4-10BB-4173-B503-229F01A5BFD2}" srcOrd="1" destOrd="0" parTransId="{E03AEE6D-A2F4-4775-ADD1-ABA2AD181AF4}" sibTransId="{2B5508EE-743D-4319-A925-CBEADEF34A8B}"/>
    <dgm:cxn modelId="{B65E553B-298A-4AC6-9FBF-34BE1EC2DB71}" type="presOf" srcId="{039246C6-0FCC-40C0-8F93-8C42979156C7}" destId="{DA6F4643-1036-4562-9566-1AE08C781BD0}" srcOrd="1" destOrd="0" presId="urn:microsoft.com/office/officeart/2005/8/layout/process1"/>
    <dgm:cxn modelId="{6FEC493E-B40B-43E0-923C-78A649F2E054}" type="presOf" srcId="{74F0EED5-260F-4E0C-BC03-293F3B1B2141}" destId="{0CFFC600-A3E1-49C8-98FD-4AEBB1C73B0A}" srcOrd="0" destOrd="0" presId="urn:microsoft.com/office/officeart/2005/8/layout/process1"/>
    <dgm:cxn modelId="{B73BE340-E2AC-4B9E-985E-B92D74EA7990}" type="presOf" srcId="{156C9D80-B295-4F04-AB61-97260D353B42}" destId="{7187F8CC-7B8B-4FCB-AF5E-36479DE51661}" srcOrd="0" destOrd="0" presId="urn:microsoft.com/office/officeart/2005/8/layout/process1"/>
    <dgm:cxn modelId="{5C7887F7-A8ED-47CA-925D-29E89E58D5C3}" type="presOf" srcId="{54791A6E-D672-40E5-B331-3F94D018620F}" destId="{8B85E3DB-AD01-427E-B273-5F4AC8FB893A}" srcOrd="0" destOrd="0" presId="urn:microsoft.com/office/officeart/2005/8/layout/process1"/>
    <dgm:cxn modelId="{33675410-8CF2-495B-96E0-572170510386}" srcId="{156C9D80-B295-4F04-AB61-97260D353B42}" destId="{54791A6E-D672-40E5-B331-3F94D018620F}" srcOrd="2" destOrd="0" parTransId="{FB29FABA-BFF5-4D77-A65D-3678FE016428}" sibTransId="{039246C6-0FCC-40C0-8F93-8C42979156C7}"/>
    <dgm:cxn modelId="{023B97EF-42B8-4EA6-80A0-57F71A106FAE}" type="presOf" srcId="{2B5508EE-743D-4319-A925-CBEADEF34A8B}" destId="{A0D7EA9E-93E9-483B-8726-C301F070CCFC}" srcOrd="0" destOrd="0" presId="urn:microsoft.com/office/officeart/2005/8/layout/process1"/>
    <dgm:cxn modelId="{9738D9C7-4A36-417B-90AF-4911DFCBD8E8}" srcId="{156C9D80-B295-4F04-AB61-97260D353B42}" destId="{62028B80-129A-4F95-9A65-1726441A5AE5}" srcOrd="0" destOrd="0" parTransId="{11B8BB95-7E46-4780-9B60-48DC1A471963}" sibTransId="{74F0EED5-260F-4E0C-BC03-293F3B1B2141}"/>
    <dgm:cxn modelId="{50A448F6-D5B0-4F7B-975A-33F0EB1F4FE2}" type="presOf" srcId="{62028B80-129A-4F95-9A65-1726441A5AE5}" destId="{563C95C3-3AF1-4FE3-843B-67CF53F4207C}" srcOrd="0" destOrd="0" presId="urn:microsoft.com/office/officeart/2005/8/layout/process1"/>
    <dgm:cxn modelId="{B4DA239A-CFE0-4946-89BC-1FC75F731F0C}" type="presOf" srcId="{039246C6-0FCC-40C0-8F93-8C42979156C7}" destId="{30B888AD-66E4-4A75-96EB-1CE07DD23B28}" srcOrd="0" destOrd="0" presId="urn:microsoft.com/office/officeart/2005/8/layout/process1"/>
    <dgm:cxn modelId="{5416E4D6-5FC6-4348-8223-1CBFA146284F}" srcId="{156C9D80-B295-4F04-AB61-97260D353B42}" destId="{D9520125-1DF7-4CD4-94F3-108DEB1BB366}" srcOrd="3" destOrd="0" parTransId="{E96DE40A-995D-4FCD-8606-AE8332C201E1}" sibTransId="{98540637-094F-45FA-9E46-C251BAF3FFDE}"/>
    <dgm:cxn modelId="{89DF683C-AA17-4807-AE83-43BE1B06113C}" type="presOf" srcId="{74F0EED5-260F-4E0C-BC03-293F3B1B2141}" destId="{EA5A05E8-9B5B-414F-BE78-323CB685DEA6}" srcOrd="1" destOrd="0" presId="urn:microsoft.com/office/officeart/2005/8/layout/process1"/>
    <dgm:cxn modelId="{E2807C20-E5FA-43F2-B51A-CCD8F357326B}" type="presOf" srcId="{D9520125-1DF7-4CD4-94F3-108DEB1BB366}" destId="{C660F0FE-33BB-4A8E-8A5E-5B4EE23B49EE}" srcOrd="0" destOrd="0" presId="urn:microsoft.com/office/officeart/2005/8/layout/process1"/>
    <dgm:cxn modelId="{044D429B-C009-4CA1-AEDD-674815930BE6}" type="presParOf" srcId="{7187F8CC-7B8B-4FCB-AF5E-36479DE51661}" destId="{563C95C3-3AF1-4FE3-843B-67CF53F4207C}" srcOrd="0" destOrd="0" presId="urn:microsoft.com/office/officeart/2005/8/layout/process1"/>
    <dgm:cxn modelId="{E8984C9C-F806-4FD1-9E8D-40A64438EEFD}" type="presParOf" srcId="{7187F8CC-7B8B-4FCB-AF5E-36479DE51661}" destId="{0CFFC600-A3E1-49C8-98FD-4AEBB1C73B0A}" srcOrd="1" destOrd="0" presId="urn:microsoft.com/office/officeart/2005/8/layout/process1"/>
    <dgm:cxn modelId="{122F472C-C3C3-400C-BDBD-010A43B6145D}" type="presParOf" srcId="{0CFFC600-A3E1-49C8-98FD-4AEBB1C73B0A}" destId="{EA5A05E8-9B5B-414F-BE78-323CB685DEA6}" srcOrd="0" destOrd="0" presId="urn:microsoft.com/office/officeart/2005/8/layout/process1"/>
    <dgm:cxn modelId="{B5CA8D9A-40EE-4647-8475-DBC3DBD4277C}" type="presParOf" srcId="{7187F8CC-7B8B-4FCB-AF5E-36479DE51661}" destId="{E32E2F44-D05D-4030-866B-8048500EE8D2}" srcOrd="2" destOrd="0" presId="urn:microsoft.com/office/officeart/2005/8/layout/process1"/>
    <dgm:cxn modelId="{9EB027F4-925F-4A94-AA3B-E73FD59752A2}" type="presParOf" srcId="{7187F8CC-7B8B-4FCB-AF5E-36479DE51661}" destId="{A0D7EA9E-93E9-483B-8726-C301F070CCFC}" srcOrd="3" destOrd="0" presId="urn:microsoft.com/office/officeart/2005/8/layout/process1"/>
    <dgm:cxn modelId="{3D0968EC-2C1B-4DB4-B32A-316EAFDCD86E}" type="presParOf" srcId="{A0D7EA9E-93E9-483B-8726-C301F070CCFC}" destId="{FE40AA62-1ABC-4952-9EBE-32F9781079CE}" srcOrd="0" destOrd="0" presId="urn:microsoft.com/office/officeart/2005/8/layout/process1"/>
    <dgm:cxn modelId="{A35F22CC-EF0B-455A-A7DC-3D9A6C3D24E2}" type="presParOf" srcId="{7187F8CC-7B8B-4FCB-AF5E-36479DE51661}" destId="{8B85E3DB-AD01-427E-B273-5F4AC8FB893A}" srcOrd="4" destOrd="0" presId="urn:microsoft.com/office/officeart/2005/8/layout/process1"/>
    <dgm:cxn modelId="{3D8B912B-BBA7-4C53-B60F-01592ED8EE9B}" type="presParOf" srcId="{7187F8CC-7B8B-4FCB-AF5E-36479DE51661}" destId="{30B888AD-66E4-4A75-96EB-1CE07DD23B28}" srcOrd="5" destOrd="0" presId="urn:microsoft.com/office/officeart/2005/8/layout/process1"/>
    <dgm:cxn modelId="{D29217B3-C54C-4D69-96F2-6E70059CC5E6}" type="presParOf" srcId="{30B888AD-66E4-4A75-96EB-1CE07DD23B28}" destId="{DA6F4643-1036-4562-9566-1AE08C781BD0}" srcOrd="0" destOrd="0" presId="urn:microsoft.com/office/officeart/2005/8/layout/process1"/>
    <dgm:cxn modelId="{96642A42-4196-4073-AD7B-7091AD2BE385}" type="presParOf" srcId="{7187F8CC-7B8B-4FCB-AF5E-36479DE51661}" destId="{C660F0FE-33BB-4A8E-8A5E-5B4EE23B49E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C95C3-3AF1-4FE3-843B-67CF53F4207C}">
      <dsp:nvSpPr>
        <dsp:cNvPr id="0" name=""/>
        <dsp:cNvSpPr/>
      </dsp:nvSpPr>
      <dsp:spPr>
        <a:xfrm>
          <a:off x="0" y="946904"/>
          <a:ext cx="1581224" cy="11710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238D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Meting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N= 1616</a:t>
          </a:r>
          <a:endParaRPr lang="nl-NL" sz="1800" kern="1200" dirty="0"/>
        </a:p>
      </dsp:txBody>
      <dsp:txXfrm>
        <a:off x="34300" y="981204"/>
        <a:ext cx="1512624" cy="1102494"/>
      </dsp:txXfrm>
    </dsp:sp>
    <dsp:sp modelId="{0CFFC600-A3E1-49C8-98FD-4AEBB1C73B0A}">
      <dsp:nvSpPr>
        <dsp:cNvPr id="0" name=""/>
        <dsp:cNvSpPr/>
      </dsp:nvSpPr>
      <dsp:spPr>
        <a:xfrm rot="21572130">
          <a:off x="1740245" y="1327313"/>
          <a:ext cx="337147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1740247" y="1406152"/>
        <a:ext cx="236003" cy="235285"/>
      </dsp:txXfrm>
    </dsp:sp>
    <dsp:sp modelId="{E32E2F44-D05D-4030-866B-8048500EE8D2}">
      <dsp:nvSpPr>
        <dsp:cNvPr id="0" name=""/>
        <dsp:cNvSpPr/>
      </dsp:nvSpPr>
      <dsp:spPr>
        <a:xfrm>
          <a:off x="2217330" y="928927"/>
          <a:ext cx="1581224" cy="1171094"/>
        </a:xfrm>
        <a:prstGeom prst="roundRect">
          <a:avLst>
            <a:gd name="adj" fmla="val 10000"/>
          </a:avLst>
        </a:prstGeom>
        <a:solidFill>
          <a:srgbClr val="00B050"/>
        </a:solidFill>
        <a:ln w="9525" cap="flat" cmpd="sng" algn="ctr">
          <a:solidFill>
            <a:srgbClr val="238D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Meting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N=1068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66%</a:t>
          </a:r>
          <a:endParaRPr lang="nl-NL" sz="1800" kern="1200" dirty="0">
            <a:solidFill>
              <a:schemeClr val="bg1"/>
            </a:solidFill>
          </a:endParaRPr>
        </a:p>
      </dsp:txBody>
      <dsp:txXfrm>
        <a:off x="2251630" y="963227"/>
        <a:ext cx="1512624" cy="1102494"/>
      </dsp:txXfrm>
    </dsp:sp>
    <dsp:sp modelId="{A0D7EA9E-93E9-483B-8726-C301F070CCFC}">
      <dsp:nvSpPr>
        <dsp:cNvPr id="0" name=""/>
        <dsp:cNvSpPr/>
      </dsp:nvSpPr>
      <dsp:spPr>
        <a:xfrm>
          <a:off x="3956677" y="1318403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3956677" y="1396832"/>
        <a:ext cx="234653" cy="235285"/>
      </dsp:txXfrm>
    </dsp:sp>
    <dsp:sp modelId="{8B85E3DB-AD01-427E-B273-5F4AC8FB893A}">
      <dsp:nvSpPr>
        <dsp:cNvPr id="0" name=""/>
        <dsp:cNvSpPr/>
      </dsp:nvSpPr>
      <dsp:spPr>
        <a:xfrm>
          <a:off x="4431044" y="928927"/>
          <a:ext cx="1581224" cy="1171094"/>
        </a:xfrm>
        <a:prstGeom prst="roundRect">
          <a:avLst>
            <a:gd name="adj" fmla="val 10000"/>
          </a:avLst>
        </a:prstGeom>
        <a:solidFill>
          <a:srgbClr val="00B05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Meting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bg1"/>
              </a:solidFill>
            </a:rPr>
            <a:t>N = 635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bg1"/>
              </a:solidFill>
            </a:rPr>
            <a:t>40%</a:t>
          </a:r>
          <a:endParaRPr lang="nl-NL" sz="1800" kern="1200" dirty="0">
            <a:solidFill>
              <a:schemeClr val="bg1"/>
            </a:solidFill>
          </a:endParaRPr>
        </a:p>
      </dsp:txBody>
      <dsp:txXfrm>
        <a:off x="4465344" y="963227"/>
        <a:ext cx="1512624" cy="1102494"/>
      </dsp:txXfrm>
    </dsp:sp>
    <dsp:sp modelId="{30B888AD-66E4-4A75-96EB-1CE07DD23B28}">
      <dsp:nvSpPr>
        <dsp:cNvPr id="0" name=""/>
        <dsp:cNvSpPr/>
      </dsp:nvSpPr>
      <dsp:spPr>
        <a:xfrm>
          <a:off x="6170391" y="1318403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6170391" y="1396832"/>
        <a:ext cx="234653" cy="235285"/>
      </dsp:txXfrm>
    </dsp:sp>
    <dsp:sp modelId="{C660F0FE-33BB-4A8E-8A5E-5B4EE23B49EE}">
      <dsp:nvSpPr>
        <dsp:cNvPr id="0" name=""/>
        <dsp:cNvSpPr/>
      </dsp:nvSpPr>
      <dsp:spPr>
        <a:xfrm>
          <a:off x="6644759" y="928927"/>
          <a:ext cx="1581224" cy="1171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Meting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Sept-</a:t>
          </a:r>
          <a:r>
            <a:rPr lang="en-US" sz="1800" kern="1200" dirty="0" err="1" smtClean="0"/>
            <a:t>dec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N=570</a:t>
          </a:r>
          <a:endParaRPr lang="nl-NL" sz="1800" kern="1200" dirty="0">
            <a:solidFill>
              <a:srgbClr val="FF0000"/>
            </a:solidFill>
          </a:endParaRPr>
        </a:p>
      </dsp:txBody>
      <dsp:txXfrm>
        <a:off x="6679059" y="963227"/>
        <a:ext cx="1512624" cy="1102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3FF27DB1-FEAE-4FAF-8D6F-FC02DD02D225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4B236D1A-FF0D-405F-88C0-58B31BD105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6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1344" y="2"/>
            <a:ext cx="3037840" cy="46697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7C084023-E7F8-4F0B-8F43-062B4301849C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84650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73895"/>
            <a:ext cx="5608320" cy="3660457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D38BCB4B-3AE6-49D5-AE72-A55F7AA86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17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slide" Target="../slides/slide25.xml"/><Relationship Id="rId4" Type="http://schemas.openxmlformats.org/officeDocument/2006/relationships/slide" Target="../slides/slide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slide" Target="../slides/slide25.xml"/><Relationship Id="rId4" Type="http://schemas.openxmlformats.org/officeDocument/2006/relationships/slide" Target="../slides/slide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slide" Target="../slides/slide25.xml"/><Relationship Id="rId4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21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Casus 1: Samenwerking jongerenwerk en zorg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2: Individuele begeleiding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3: Alcoholpreventie</a:t>
            </a: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Besparingspotentieel in euro’s bij 5% groep lichte hulpverlening</a:t>
            </a:r>
          </a:p>
          <a:p>
            <a:pPr algn="just">
              <a:defRPr/>
            </a:pPr>
            <a:r>
              <a:rPr lang="nl-NL" dirty="0">
                <a:solidFill>
                  <a:srgbClr val="000066"/>
                </a:solidFill>
              </a:rPr>
              <a:t>Het besparingspotentieel door de inzet van het jongerenwerk zit bij de groep die gebruik maakt van lichte hulpverlening en/of zorg (</a:t>
            </a:r>
            <a:r>
              <a:rPr lang="nl-NL" dirty="0">
                <a:solidFill>
                  <a:srgbClr val="000066"/>
                </a:solidFill>
                <a:hlinkClick r:id="rId4" action="ppaction://hlinksldjump"/>
              </a:rPr>
              <a:t>zie toelichting</a:t>
            </a:r>
            <a:r>
              <a:rPr lang="nl-NL" dirty="0">
                <a:solidFill>
                  <a:srgbClr val="000066"/>
                </a:solidFill>
              </a:rPr>
              <a:t>). Als we aannemen dat met inzet van jongerenwerk kosten van 1</a:t>
            </a:r>
            <a:r>
              <a:rPr lang="nl-NL" baseline="30000" dirty="0">
                <a:solidFill>
                  <a:srgbClr val="000066"/>
                </a:solidFill>
              </a:rPr>
              <a:t>e</a:t>
            </a:r>
            <a:r>
              <a:rPr lang="nl-NL" dirty="0">
                <a:solidFill>
                  <a:srgbClr val="000066"/>
                </a:solidFill>
              </a:rPr>
              <a:t>lijnszorg en/of basis GGZ kan worden </a:t>
            </a:r>
            <a:r>
              <a:rPr lang="nl-NL" dirty="0">
                <a:solidFill>
                  <a:srgbClr val="000066"/>
                </a:solidFill>
                <a:hlinkClick r:id="rId5" action="ppaction://hlinksldjump"/>
              </a:rPr>
              <a:t>voorkomen in 1/3 van de gevallen</a:t>
            </a:r>
            <a:r>
              <a:rPr lang="nl-NL" dirty="0">
                <a:solidFill>
                  <a:srgbClr val="000066"/>
                </a:solidFill>
              </a:rPr>
              <a:t>, resulteert dit in een: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maximaal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b="1" dirty="0">
                <a:solidFill>
                  <a:srgbClr val="000066"/>
                </a:solidFill>
              </a:rPr>
              <a:t>besparingspotentieel van € 45.202.000 totaal in Nederland</a:t>
            </a:r>
            <a:r>
              <a:rPr lang="nl-NL" dirty="0">
                <a:solidFill>
                  <a:srgbClr val="000066"/>
                </a:solidFill>
              </a:rPr>
              <a:t>*</a:t>
            </a:r>
            <a:r>
              <a:rPr lang="nl-NL" b="1" dirty="0">
                <a:solidFill>
                  <a:srgbClr val="000066"/>
                </a:solidFill>
              </a:rPr>
              <a:t> </a:t>
            </a:r>
            <a:endParaRPr lang="nl-NL" dirty="0">
              <a:solidFill>
                <a:srgbClr val="000066"/>
              </a:solidFill>
            </a:endParaRPr>
          </a:p>
          <a:p>
            <a:pPr algn="just">
              <a:defRPr/>
            </a:pPr>
            <a:endParaRPr lang="nl-NL" sz="600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i="1" dirty="0">
                <a:solidFill>
                  <a:srgbClr val="000066"/>
                </a:solidFill>
              </a:rPr>
              <a:t>*Berekening: (€1.000 - €267) * 1/3 * 185.000 jongeren = € 45.202.000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Casus 1: Samenwerking jongerenwerk en zorg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2: Individuele begeleiding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3: Alcoholpreventie</a:t>
            </a: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Besparingspotentieel in euro’s bij 5% groep lichte hulpverlening</a:t>
            </a:r>
          </a:p>
          <a:p>
            <a:pPr algn="just">
              <a:defRPr/>
            </a:pPr>
            <a:r>
              <a:rPr lang="nl-NL" dirty="0">
                <a:solidFill>
                  <a:srgbClr val="000066"/>
                </a:solidFill>
              </a:rPr>
              <a:t>Het besparingspotentieel door de inzet van het jongerenwerk zit bij de groep die gebruik maakt van lichte hulpverlening en/of zorg (</a:t>
            </a:r>
            <a:r>
              <a:rPr lang="nl-NL" dirty="0">
                <a:solidFill>
                  <a:srgbClr val="000066"/>
                </a:solidFill>
                <a:hlinkClick r:id="rId4" action="ppaction://hlinksldjump"/>
              </a:rPr>
              <a:t>zie toelichting</a:t>
            </a:r>
            <a:r>
              <a:rPr lang="nl-NL" dirty="0">
                <a:solidFill>
                  <a:srgbClr val="000066"/>
                </a:solidFill>
              </a:rPr>
              <a:t>). Als we aannemen dat met inzet van jongerenwerk kosten van 1</a:t>
            </a:r>
            <a:r>
              <a:rPr lang="nl-NL" baseline="30000" dirty="0">
                <a:solidFill>
                  <a:srgbClr val="000066"/>
                </a:solidFill>
              </a:rPr>
              <a:t>e</a:t>
            </a:r>
            <a:r>
              <a:rPr lang="nl-NL" dirty="0">
                <a:solidFill>
                  <a:srgbClr val="000066"/>
                </a:solidFill>
              </a:rPr>
              <a:t>lijnszorg en/of basis GGZ kan worden </a:t>
            </a:r>
            <a:r>
              <a:rPr lang="nl-NL" dirty="0">
                <a:solidFill>
                  <a:srgbClr val="000066"/>
                </a:solidFill>
                <a:hlinkClick r:id="rId5" action="ppaction://hlinksldjump"/>
              </a:rPr>
              <a:t>voorkomen in 1/3 van de gevallen</a:t>
            </a:r>
            <a:r>
              <a:rPr lang="nl-NL" dirty="0">
                <a:solidFill>
                  <a:srgbClr val="000066"/>
                </a:solidFill>
              </a:rPr>
              <a:t>, resulteert dit in een: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maximaal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b="1" dirty="0">
                <a:solidFill>
                  <a:srgbClr val="000066"/>
                </a:solidFill>
              </a:rPr>
              <a:t>besparingspotentieel van € 45.202.000 totaal in Nederland</a:t>
            </a:r>
            <a:r>
              <a:rPr lang="nl-NL" dirty="0">
                <a:solidFill>
                  <a:srgbClr val="000066"/>
                </a:solidFill>
              </a:rPr>
              <a:t>*</a:t>
            </a:r>
            <a:r>
              <a:rPr lang="nl-NL" b="1" dirty="0">
                <a:solidFill>
                  <a:srgbClr val="000066"/>
                </a:solidFill>
              </a:rPr>
              <a:t> </a:t>
            </a:r>
            <a:endParaRPr lang="nl-NL" dirty="0">
              <a:solidFill>
                <a:srgbClr val="000066"/>
              </a:solidFill>
            </a:endParaRPr>
          </a:p>
          <a:p>
            <a:pPr algn="just">
              <a:defRPr/>
            </a:pPr>
            <a:endParaRPr lang="nl-NL" sz="600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i="1" dirty="0">
                <a:solidFill>
                  <a:srgbClr val="000066"/>
                </a:solidFill>
              </a:rPr>
              <a:t>*Berekening: (€1.000 - €267) * 1/3 * 185.000 jongeren = € 45.202.000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2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201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4888" y="476250"/>
            <a:ext cx="3176587" cy="2381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/>
              <a:t>Eigen voorbeeld geven</a:t>
            </a:r>
          </a:p>
          <a:p>
            <a:r>
              <a:rPr lang="nl-NL" altLang="nl-NL" dirty="0" smtClean="0"/>
              <a:t>Voorkomen van criminaliteit,</a:t>
            </a:r>
            <a:r>
              <a:rPr lang="nl-NL" altLang="nl-NL" baseline="0" dirty="0" smtClean="0"/>
              <a:t> ook voor broertjes en zusjes</a:t>
            </a:r>
            <a:endParaRPr lang="nl-NL" altLang="nl-NL" dirty="0" smtClean="0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448" indent="-2844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612" indent="-2275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657" indent="-2275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702" indent="-2275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747" indent="-227522" defTabSz="455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791" indent="-227522" defTabSz="455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836" indent="-227522" defTabSz="455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882" indent="-227522" defTabSz="455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60172" fontAlgn="base">
              <a:spcBef>
                <a:spcPct val="0"/>
              </a:spcBef>
              <a:spcAft>
                <a:spcPct val="0"/>
              </a:spcAft>
              <a:defRPr/>
            </a:pPr>
            <a:fld id="{5EF7B295-76CF-4F7E-9A11-B146084D13D4}" type="slidenum">
              <a:rPr lang="nl-NL" altLang="nl-NL">
                <a:solidFill>
                  <a:prstClr val="black"/>
                </a:solidFill>
              </a:rPr>
              <a:pPr defTabSz="460172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85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4: Zelforganisatie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  <a:hlinkClick r:id="" action="ppaction://noaction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5: Buurtbemiddeling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74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4: Zelforganisatie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  <a:hlinkClick r:id="" action="ppaction://noaction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5: Buurtbemiddeling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00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4: Zelforganisatie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  <a:hlinkClick r:id="" action="ppaction://noaction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5: Buurtbemiddeling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6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4: Zelforganisatie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  <a:hlinkClick r:id="" action="ppaction://noaction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5: Buurtbemiddeling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81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4C60F-4984-4BA6-B12E-C3DB2BC71982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07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-57634" y="4524975"/>
            <a:ext cx="6726722" cy="4607243"/>
          </a:xfrm>
        </p:spPr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C8B4B-D6BD-304E-92C0-53B97E7CBA5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Draagvlak voor het onderzoek onder betrokken partijen;</a:t>
            </a:r>
          </a:p>
          <a:p>
            <a:pPr lvl="0"/>
            <a:r>
              <a:rPr lang="nl-NL" dirty="0"/>
              <a:t>Inzicht in voorhanden data op het gebied van Jeugd- en Jongerenwerk;</a:t>
            </a:r>
          </a:p>
          <a:p>
            <a:r>
              <a:rPr lang="nl-NL" dirty="0"/>
              <a:t>Vastgestelde kaders voor fase 2. Kader stellend is in ieder geval een omvang inzet vanuit Participe Advies van 28 dagen voor fase 2 en 3.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6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44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4C60F-4984-4BA6-B12E-C3DB2BC71982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64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81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89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4888" y="476250"/>
            <a:ext cx="3176587" cy="2382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173" indent="-2831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573" indent="-2265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5603" indent="-2265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8633" indent="-2265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1661" indent="-226515" defTabSz="453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4691" indent="-226515" defTabSz="453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7720" indent="-226515" defTabSz="453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0749" indent="-226515" defTabSz="4530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60172" fontAlgn="base">
              <a:spcBef>
                <a:spcPct val="0"/>
              </a:spcBef>
              <a:spcAft>
                <a:spcPct val="0"/>
              </a:spcAft>
              <a:defRPr/>
            </a:pPr>
            <a:fld id="{5EF7B295-76CF-4F7E-9A11-B146084D13D4}" type="slidenum">
              <a:rPr lang="nl-NL" altLang="nl-NL">
                <a:solidFill>
                  <a:prstClr val="black"/>
                </a:solidFill>
              </a:rPr>
              <a:pPr defTabSz="460172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02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27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0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rId2" action="ppaction://hlinksldjump"/>
              </a:rPr>
              <a:t>Casus 1: Samenwerking jongerenwerk en zorg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2: Individuele begeleiding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3: Alcoholpreventie</a:t>
            </a: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Besparingspotentieel in euro’s bij 5% groep lichte hulpverlening</a:t>
            </a:r>
          </a:p>
          <a:p>
            <a:pPr algn="just">
              <a:defRPr/>
            </a:pPr>
            <a:r>
              <a:rPr lang="nl-NL" dirty="0">
                <a:solidFill>
                  <a:srgbClr val="000066"/>
                </a:solidFill>
              </a:rPr>
              <a:t>Het besparingspotentieel door de inzet van het jongerenwerk zit bij de groep die gebruik maakt van lichte hulpverlening en/of zorg (</a:t>
            </a:r>
            <a:r>
              <a:rPr lang="nl-NL" dirty="0">
                <a:solidFill>
                  <a:srgbClr val="000066"/>
                </a:solidFill>
                <a:hlinkClick r:id="rId3" action="ppaction://hlinksldjump"/>
              </a:rPr>
              <a:t>zie toelichting</a:t>
            </a:r>
            <a:r>
              <a:rPr lang="nl-NL" dirty="0">
                <a:solidFill>
                  <a:srgbClr val="000066"/>
                </a:solidFill>
              </a:rPr>
              <a:t>). Als we aannemen dat met inzet van jongerenwerk kosten van 1</a:t>
            </a:r>
            <a:r>
              <a:rPr lang="nl-NL" baseline="30000" dirty="0">
                <a:solidFill>
                  <a:srgbClr val="000066"/>
                </a:solidFill>
              </a:rPr>
              <a:t>e</a:t>
            </a:r>
            <a:r>
              <a:rPr lang="nl-NL" dirty="0">
                <a:solidFill>
                  <a:srgbClr val="000066"/>
                </a:solidFill>
              </a:rPr>
              <a:t>lijnszorg en/of basis GGZ kan worden </a:t>
            </a:r>
            <a:r>
              <a:rPr lang="nl-NL" dirty="0">
                <a:solidFill>
                  <a:srgbClr val="000066"/>
                </a:solidFill>
                <a:hlinkClick r:id="rId4" action="ppaction://hlinksldjump"/>
              </a:rPr>
              <a:t>voorkomen in 1/3 van de gevallen</a:t>
            </a:r>
            <a:r>
              <a:rPr lang="nl-NL" dirty="0">
                <a:solidFill>
                  <a:srgbClr val="000066"/>
                </a:solidFill>
              </a:rPr>
              <a:t>, resulteert dit in een: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maximaal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b="1" dirty="0">
                <a:solidFill>
                  <a:srgbClr val="000066"/>
                </a:solidFill>
              </a:rPr>
              <a:t>besparingspotentieel van € 45.202.000 totaal in Nederland</a:t>
            </a:r>
            <a:r>
              <a:rPr lang="nl-NL" dirty="0">
                <a:solidFill>
                  <a:srgbClr val="000066"/>
                </a:solidFill>
              </a:rPr>
              <a:t>*</a:t>
            </a:r>
            <a:r>
              <a:rPr lang="nl-NL" b="1" dirty="0">
                <a:solidFill>
                  <a:srgbClr val="000066"/>
                </a:solidFill>
              </a:rPr>
              <a:t> </a:t>
            </a:r>
            <a:endParaRPr lang="nl-NL" dirty="0">
              <a:solidFill>
                <a:srgbClr val="000066"/>
              </a:solidFill>
            </a:endParaRPr>
          </a:p>
          <a:p>
            <a:pPr algn="just">
              <a:defRPr/>
            </a:pPr>
            <a:endParaRPr lang="nl-NL" sz="600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i="1" dirty="0">
                <a:solidFill>
                  <a:srgbClr val="000066"/>
                </a:solidFill>
              </a:rPr>
              <a:t>*Berekening: (€1.000 - €267) * 1/3 * 185.000 jongeren = € 45.202.000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05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Casus 1: Samenwerking jongerenwerk en zorg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2: Individuele begeleiding</a:t>
            </a: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  <a:ea typeface="Segoe UI" panose="020B0502040204020203" pitchFamily="34" charset="0"/>
                <a:cs typeface="Segoe UI" panose="020B0502040204020203" pitchFamily="34" charset="0"/>
                <a:hlinkClick r:id="" action="ppaction://noaction"/>
              </a:rPr>
              <a:t>Casus 3: Alcoholpreventie</a:t>
            </a:r>
            <a:endParaRPr lang="nl-NL" b="1" dirty="0">
              <a:solidFill>
                <a:srgbClr val="0000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nl-NL" b="1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Besparingspotentieel in euro’s bij 5% groep lichte hulpverlening</a:t>
            </a:r>
          </a:p>
          <a:p>
            <a:pPr algn="just">
              <a:defRPr/>
            </a:pPr>
            <a:r>
              <a:rPr lang="nl-NL" dirty="0">
                <a:solidFill>
                  <a:srgbClr val="000066"/>
                </a:solidFill>
              </a:rPr>
              <a:t>Het besparingspotentieel door de inzet van het jongerenwerk zit bij de groep die gebruik maakt van lichte hulpverlening en/of zorg (</a:t>
            </a:r>
            <a:r>
              <a:rPr lang="nl-NL" dirty="0">
                <a:solidFill>
                  <a:srgbClr val="000066"/>
                </a:solidFill>
                <a:hlinkClick r:id="rId4" action="ppaction://hlinksldjump"/>
              </a:rPr>
              <a:t>zie toelichting</a:t>
            </a:r>
            <a:r>
              <a:rPr lang="nl-NL" dirty="0">
                <a:solidFill>
                  <a:srgbClr val="000066"/>
                </a:solidFill>
              </a:rPr>
              <a:t>). Als we aannemen dat met inzet van jongerenwerk kosten van 1</a:t>
            </a:r>
            <a:r>
              <a:rPr lang="nl-NL" baseline="30000" dirty="0">
                <a:solidFill>
                  <a:srgbClr val="000066"/>
                </a:solidFill>
              </a:rPr>
              <a:t>e</a:t>
            </a:r>
            <a:r>
              <a:rPr lang="nl-NL" dirty="0">
                <a:solidFill>
                  <a:srgbClr val="000066"/>
                </a:solidFill>
              </a:rPr>
              <a:t>lijnszorg en/of basis GGZ kan worden </a:t>
            </a:r>
            <a:r>
              <a:rPr lang="nl-NL" dirty="0">
                <a:solidFill>
                  <a:srgbClr val="000066"/>
                </a:solidFill>
                <a:hlinkClick r:id="rId5" action="ppaction://hlinksldjump"/>
              </a:rPr>
              <a:t>voorkomen in 1/3 van de gevallen</a:t>
            </a:r>
            <a:r>
              <a:rPr lang="nl-NL" dirty="0">
                <a:solidFill>
                  <a:srgbClr val="000066"/>
                </a:solidFill>
              </a:rPr>
              <a:t>, resulteert dit in een: </a:t>
            </a:r>
          </a:p>
          <a:p>
            <a:pPr algn="just">
              <a:defRPr/>
            </a:pPr>
            <a:r>
              <a:rPr lang="nl-NL" b="1" dirty="0">
                <a:solidFill>
                  <a:srgbClr val="000066"/>
                </a:solidFill>
              </a:rPr>
              <a:t>maximaal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b="1" dirty="0">
                <a:solidFill>
                  <a:srgbClr val="000066"/>
                </a:solidFill>
              </a:rPr>
              <a:t>besparingspotentieel van € 45.202.000 totaal in Nederland</a:t>
            </a:r>
            <a:r>
              <a:rPr lang="nl-NL" dirty="0">
                <a:solidFill>
                  <a:srgbClr val="000066"/>
                </a:solidFill>
              </a:rPr>
              <a:t>*</a:t>
            </a:r>
            <a:r>
              <a:rPr lang="nl-NL" b="1" dirty="0">
                <a:solidFill>
                  <a:srgbClr val="000066"/>
                </a:solidFill>
              </a:rPr>
              <a:t> </a:t>
            </a:r>
            <a:endParaRPr lang="nl-NL" dirty="0">
              <a:solidFill>
                <a:srgbClr val="000066"/>
              </a:solidFill>
            </a:endParaRPr>
          </a:p>
          <a:p>
            <a:pPr algn="just">
              <a:defRPr/>
            </a:pPr>
            <a:endParaRPr lang="nl-NL" sz="600" dirty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nl-NL" i="1" dirty="0">
                <a:solidFill>
                  <a:srgbClr val="000066"/>
                </a:solidFill>
              </a:rPr>
              <a:t>*Berekening: (€1.000 - €267) * 1/3 * 185.000 jongeren = € 45.202.000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CB4B-3AE6-49D5-AE72-A55F7AA86BF0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83769" y="2060850"/>
            <a:ext cx="5972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03849" y="3645024"/>
            <a:ext cx="468052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1E7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05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7920880" cy="77809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3568" y="1421086"/>
            <a:ext cx="388843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3568" y="2070000"/>
            <a:ext cx="3888432" cy="3807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16016" y="1421086"/>
            <a:ext cx="388843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6016" y="2070000"/>
            <a:ext cx="3888432" cy="3807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684213" y="6453188"/>
            <a:ext cx="51117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6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31224" cy="77809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4213" y="6453188"/>
            <a:ext cx="53276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16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684213" y="6448425"/>
            <a:ext cx="56165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33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486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760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>
          <a:xfrm>
            <a:off x="611188" y="6448425"/>
            <a:ext cx="54006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35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7931224" cy="77809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3"/>
          </p:nvPr>
        </p:nvSpPr>
        <p:spPr>
          <a:xfrm>
            <a:off x="755576" y="1413793"/>
            <a:ext cx="7919914" cy="446347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l-NL" noProof="0" smtClean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>
          <a:xfrm>
            <a:off x="755650" y="6464300"/>
            <a:ext cx="482441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52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77809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/>
          </p:nvPr>
        </p:nvSpPr>
        <p:spPr>
          <a:xfrm>
            <a:off x="683568" y="1412776"/>
            <a:ext cx="7992690" cy="439248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l-NL" noProof="0" smtClean="0"/>
              <a:t>Klik op het pictogram als u een tabel wilt toevoegen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>
          <a:xfrm>
            <a:off x="684213" y="6464300"/>
            <a:ext cx="482441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11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4E94-641E-40A2-BCB7-3308969212F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5F01-DAE5-42BA-BF24-15A45A6245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49806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C6FA-5080-4D68-BBE6-8E2727D0D615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C979-2B11-4823-A6CD-677BD72244E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4610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2BE2-3A2E-498F-B169-AC7DEC74FE5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3AAC-A0D3-4AFD-8731-C795941912C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661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14D2-0C72-45C5-A7F4-F1DD8C67F5E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40EA-3715-4664-97F7-5B311F8D4F5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391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3" y="1119882"/>
            <a:ext cx="5904656" cy="79695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9793" y="2060848"/>
            <a:ext cx="5915000" cy="36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12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1557-1637-4CE2-AC73-911D28531C5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C97E-CAC1-4118-BFBB-90CA01D600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870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CEEA-961A-4DA9-A0B9-BC2C01BA825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2D90-3DF3-4F05-81ED-797A5C56935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8403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2F7C-77DC-4118-AC9B-6D5C93E7BD2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0DFB-1094-4F57-8B8A-58F6BB185B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0985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2673-C07C-4F6B-A59C-0C018FE7D83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2BF9-47D1-48E9-8D03-A71B0A231D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2845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0681-7F1E-45AC-A45B-0E87A9FEF48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32DD-4B39-40AF-9840-D60FB6E352F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2698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4BA-A72A-45D7-9C74-1DE6EF458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3236-B006-49C0-AC6C-E039C14DE6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5767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9BE3-E7D6-4152-A210-426D6EBBBDB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E88D-5015-46B1-AE6D-EB97E100C15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2480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22041">
              <a:defRPr/>
            </a:pPr>
            <a:fld id="{F50D3E80-388E-4800-9880-FF142CA2B86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22041">
                <a:defRPr/>
              </a:pPr>
              <a:t>11-12-2018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22041"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22041" fontAlgn="base">
              <a:spcBef>
                <a:spcPct val="0"/>
              </a:spcBef>
              <a:spcAft>
                <a:spcPct val="0"/>
              </a:spcAft>
              <a:defRPr/>
            </a:pPr>
            <a:fld id="{6FCFABE0-C8E1-4751-9F96-6E08B4FA0F93}" type="slidenum">
              <a:rPr lang="nl-NL" altLang="nl-NL" smtClean="0">
                <a:cs typeface="Arial" panose="020B0604020202020204" pitchFamily="34" charset="0"/>
              </a:rPr>
              <a:pPr defTabSz="42204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47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1470025"/>
          </a:xfrm>
        </p:spPr>
        <p:txBody>
          <a:bodyPr anchor="b" anchorCtr="0"/>
          <a:lstStyle>
            <a:lvl1pPr>
              <a:defRPr>
                <a:solidFill>
                  <a:srgbClr val="7B144A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076" y="2626084"/>
            <a:ext cx="7762303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2F2D2-6CB0-6E4C-B07B-174CD1C20DA2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1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all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69D-FFA0-B149-B0CE-C20BB893522D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7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1191890"/>
            <a:ext cx="6264696" cy="79695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17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996000-640F-ED41-AD4F-E86A01714A1A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0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tekststijl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van het model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bewerken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tekststijl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van het model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bewerken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085D-38F4-454B-B03A-D5C0B0BC4087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6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tekststijl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van het model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bewerken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DAE1-16C2-DC40-A5B7-137D00476874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08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890359-8D0B-3C4E-9000-206353513EA2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1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AD5873F-9361-414B-B932-600E79CEC787}" type="datetimeFigureOut">
              <a:rPr lang="nl-NL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11-12-2018</a:t>
            </a:fld>
            <a:endParaRPr lang="nl-NL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4A01-0F0C-654B-B8BD-A64817B5F6FA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45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ADA5699-EAFF-884E-921C-4D81D8D00338}" type="datetimeFigureOut">
              <a:rPr lang="nl-NL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11-12-2018</a:t>
            </a:fld>
            <a:endParaRPr lang="nl-NL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AF93-17D7-1146-A6CA-037BA54FB4C7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91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61"/>
            <a:ext cx="7772400" cy="1470025"/>
          </a:xfrm>
        </p:spPr>
        <p:txBody>
          <a:bodyPr anchor="b" anchorCtr="0"/>
          <a:lstStyle>
            <a:lvl1pPr>
              <a:defRPr>
                <a:solidFill>
                  <a:srgbClr val="7B144A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077" y="2626084"/>
            <a:ext cx="7762303" cy="94154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516938" y="6489702"/>
            <a:ext cx="6270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2F2D2-6CB0-6E4C-B07B-174CD1C20DA2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8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256500" marR="0" indent="-2565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 cap="all"/>
            </a:lvl1pPr>
            <a:lvl2pPr marL="471488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50"/>
            </a:lvl2pPr>
            <a:lvl3pPr marL="672704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/>
            </a:lvl3pPr>
            <a:lvl4pPr marL="941785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4pPr>
            <a:lvl5pPr marL="1209675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69D-FFA0-B149-B0CE-C20BB893522D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84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4"/>
            <a:ext cx="7772400" cy="1362075"/>
          </a:xfrm>
        </p:spPr>
        <p:txBody>
          <a:bodyPr anchor="b" anchorCtr="0"/>
          <a:lstStyle>
            <a:lvl1pPr algn="l">
              <a:defRPr sz="2400" b="0" cap="all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51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2"/>
            <a:ext cx="6270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996000-640F-ED41-AD4F-E86A01714A1A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13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257175" marR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500"/>
            </a:lvl1pPr>
            <a:lvl2pPr marL="471488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350"/>
            </a:lvl2pPr>
            <a:lvl3pPr marL="672704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200"/>
            </a:lvl3pPr>
            <a:lvl4pPr marL="941785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050"/>
            </a:lvl4pPr>
            <a:lvl5pPr marL="1209675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de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tekststijl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van het model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bewerken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471488" marR="0" lvl="1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672704" marR="0" lvl="2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941785" marR="0" lvl="3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09675" marR="0" lvl="4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2085610"/>
            <a:ext cx="4038600" cy="4039333"/>
          </a:xfrm>
        </p:spPr>
        <p:txBody>
          <a:bodyPr>
            <a:normAutofit/>
          </a:bodyPr>
          <a:lstStyle>
            <a:lvl1pPr marL="257175" marR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500"/>
            </a:lvl1pPr>
            <a:lvl2pPr marL="471488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350"/>
            </a:lvl2pPr>
            <a:lvl3pPr marL="672704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200"/>
            </a:lvl3pPr>
            <a:lvl4pPr marL="941785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050"/>
            </a:lvl4pPr>
            <a:lvl5pPr marL="1209675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de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tekststijl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van het model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bewerken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471488" marR="0" lvl="1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672704" marR="0" lvl="2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941785" marR="0" lvl="3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09675" marR="0" lvl="4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085D-38F4-454B-B03A-D5C0B0BC4087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257175" marR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500"/>
            </a:lvl1pPr>
            <a:lvl2pPr marL="471488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350"/>
            </a:lvl2pPr>
            <a:lvl3pPr marL="672704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200"/>
            </a:lvl3pPr>
            <a:lvl4pPr marL="941785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050"/>
            </a:lvl4pPr>
            <a:lvl5pPr marL="1209675" marR="0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de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tekststijl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van het model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bewerken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471488" marR="0" lvl="1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672704" marR="0" lvl="2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941785" marR="0" lvl="3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09675" marR="0" lvl="4" indent="-214313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DAE1-16C2-DC40-A5B7-137D00476874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21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890359-8D0B-3C4E-9000-206353513EA2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83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B903-D09A-8C41-ABE7-774CF3AF8A4B}" type="slidenum">
              <a:rPr 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04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E9C3-9AC7-4FD8-BB3A-B7D6339BF77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55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98E46EDF-F997-4695-BEFB-58476A2D1A64}" type="datetimeFigureOut">
              <a:rPr lang="en-US" smtClean="0">
                <a:solidFill>
                  <a:prstClr val="black"/>
                </a:solidFill>
              </a:rPr>
              <a:pPr defTabSz="685800"/>
              <a:t>12/11/2018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FDC3-065A-4ACB-87B6-39E696C834EA}" type="slidenum">
              <a:rPr lang="en-US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01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793D383C-D829-4DAF-902D-D163D34ED2DE}" type="datetimeFigureOut">
              <a:rPr lang="en-US" smtClean="0">
                <a:solidFill>
                  <a:prstClr val="black"/>
                </a:solidFill>
              </a:rPr>
              <a:pPr defTabSz="685800"/>
              <a:t>12/11/2018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4930-774E-4823-B7D0-D714802D1B1B}" type="slidenum">
              <a:rPr lang="en-US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9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771800" y="1186408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99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2627314" y="1341440"/>
            <a:ext cx="5761037" cy="3887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32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91E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84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8003232" cy="77809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464496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/>
            </a:lvl1pPr>
            <a:lvl2pPr marL="742950" indent="-285750">
              <a:buClr>
                <a:srgbClr val="C00000"/>
              </a:buClr>
              <a:buFont typeface="Courier New" pitchFamily="49" charset="0"/>
              <a:buChar char="o"/>
              <a:defRPr sz="1800"/>
            </a:lvl2pPr>
            <a:lvl3pPr marL="1143000" indent="-228600">
              <a:buClr>
                <a:srgbClr val="C00000"/>
              </a:buClr>
              <a:buFont typeface="Courier New" pitchFamily="49" charset="0"/>
              <a:buChar char="o"/>
              <a:defRPr sz="1600"/>
            </a:lvl3pPr>
            <a:lvl4pPr marL="1600200" indent="-228600">
              <a:buClr>
                <a:srgbClr val="C00000"/>
              </a:buClr>
              <a:buFont typeface="Courier New" pitchFamily="49" charset="0"/>
              <a:buChar char="o"/>
              <a:defRPr sz="1400"/>
            </a:lvl4pPr>
            <a:lvl5pPr marL="2057400" indent="-228600">
              <a:buClr>
                <a:srgbClr val="C00000"/>
              </a:buClr>
              <a:buFont typeface="Courier New" pitchFamily="49" charset="0"/>
              <a:buChar char="o"/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684213" y="6448425"/>
            <a:ext cx="51117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8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79208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3960440" cy="4536504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/>
            </a:lvl1pPr>
            <a:lvl2pPr marL="742950" indent="-285750">
              <a:buClr>
                <a:srgbClr val="C00000"/>
              </a:buClr>
              <a:buFont typeface="Courier New" pitchFamily="49" charset="0"/>
              <a:buChar char="o"/>
              <a:defRPr sz="1800"/>
            </a:lvl2pPr>
            <a:lvl3pPr marL="1143000" indent="-228600">
              <a:buClr>
                <a:srgbClr val="C00000"/>
              </a:buClr>
              <a:buFont typeface="Courier New" pitchFamily="49" charset="0"/>
              <a:buChar char="o"/>
              <a:defRPr sz="1600"/>
            </a:lvl3pPr>
            <a:lvl4pPr marL="1600200" indent="-228600">
              <a:buClr>
                <a:srgbClr val="C00000"/>
              </a:buClr>
              <a:buFont typeface="Courier New" pitchFamily="49" charset="0"/>
              <a:buChar char="o"/>
              <a:defRPr sz="1400"/>
            </a:lvl4pPr>
            <a:lvl5pPr marL="2057400" indent="-228600">
              <a:buClr>
                <a:srgbClr val="C00000"/>
              </a:buClr>
              <a:buFont typeface="Courier New" pitchFamily="49" charset="0"/>
              <a:buChar char="o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970784" cy="4536504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/>
            </a:lvl1pPr>
            <a:lvl2pPr marL="742950" indent="-285750">
              <a:buClr>
                <a:srgbClr val="C00000"/>
              </a:buClr>
              <a:buFont typeface="Courier New" pitchFamily="49" charset="0"/>
              <a:buChar char="o"/>
              <a:defRPr sz="1800"/>
            </a:lvl2pPr>
            <a:lvl3pPr marL="1143000" indent="-228600">
              <a:buClr>
                <a:srgbClr val="C00000"/>
              </a:buClr>
              <a:buFont typeface="Courier New" pitchFamily="49" charset="0"/>
              <a:buChar char="o"/>
              <a:defRPr sz="1600"/>
            </a:lvl3pPr>
            <a:lvl4pPr marL="1600200" indent="-228600">
              <a:buClr>
                <a:srgbClr val="C00000"/>
              </a:buClr>
              <a:buFont typeface="Courier New" pitchFamily="49" charset="0"/>
              <a:buChar char="o"/>
              <a:defRPr sz="1400"/>
            </a:lvl4pPr>
            <a:lvl5pPr marL="2057400" indent="-228600">
              <a:buClr>
                <a:srgbClr val="C00000"/>
              </a:buClr>
              <a:buFont typeface="Courier New" pitchFamily="49" charset="0"/>
              <a:buChar char="o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>
          <a:xfrm>
            <a:off x="684213" y="6448425"/>
            <a:ext cx="518318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02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339752" y="980728"/>
            <a:ext cx="626469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99793" y="1916833"/>
            <a:ext cx="59150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79512" y="6463541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91E77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11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rgbClr val="191E77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191E77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C00000"/>
        </a:buClr>
        <a:buFont typeface="Courier New" pitchFamily="49" charset="0"/>
        <a:buChar char="o"/>
        <a:defRPr sz="1500" kern="1200">
          <a:solidFill>
            <a:srgbClr val="191E77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900113" indent="-214313" algn="l" defTabSz="685800" rtl="0" eaLnBrk="1" latinLnBrk="0" hangingPunct="1">
        <a:spcBef>
          <a:spcPct val="20000"/>
        </a:spcBef>
        <a:buClr>
          <a:srgbClr val="C00000"/>
        </a:buClr>
        <a:buFont typeface="Courier New" pitchFamily="49" charset="0"/>
        <a:buChar char="o"/>
        <a:defRPr sz="1350" kern="1200">
          <a:solidFill>
            <a:srgbClr val="191E77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C00000"/>
        </a:buClr>
        <a:buFont typeface="Courier New" pitchFamily="49" charset="0"/>
        <a:buChar char="o"/>
        <a:defRPr sz="1200" kern="1200">
          <a:solidFill>
            <a:srgbClr val="191E77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C00000"/>
        </a:buClr>
        <a:buFont typeface="Courier New" pitchFamily="49" charset="0"/>
        <a:buChar char="o"/>
        <a:defRPr sz="1200" kern="1200">
          <a:solidFill>
            <a:srgbClr val="191E77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9A3A57-F22C-4195-9386-0F925CBF7682}" type="datetimeFigureOut">
              <a:rPr lang="nl-NL">
                <a:solidFill>
                  <a:srgbClr val="191E77">
                    <a:tint val="75000"/>
                  </a:srgbClr>
                </a:solidFill>
              </a:rPr>
              <a:pPr>
                <a:defRPr/>
              </a:pPr>
              <a:t>11-12-2018</a:t>
            </a:fld>
            <a:endParaRPr lang="nl-NL">
              <a:solidFill>
                <a:srgbClr val="191E77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1E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FF069-72A5-4FA4-8DB4-08DDCB87BCD5}" type="slidenum">
              <a:rPr lang="nl-NL">
                <a:solidFill>
                  <a:srgbClr val="191E77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191E7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91E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91E77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91E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91E7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91E7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91E7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91E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342900">
              <a:defRPr/>
            </a:pPr>
            <a:fld id="{37113854-3699-4ABC-92F8-0F3388E0D9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11-12-2018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3429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9861A7F-5A7E-4792-BE76-8C1AF2755C9B}" type="slidenum">
              <a:rPr lang="nl-NL" altLang="nl-NL" smtClean="0">
                <a:cs typeface="Arial" panose="020B0604020202020204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6C7E9-92A8-4F47-BC3D-46D71EC8E399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F6635F-3B3F-4F60-9D03-40C647737FE9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1943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ftr="0" dt="0"/>
  <p:txStyles>
    <p:titleStyle>
      <a:lvl1pPr algn="ctr" defTabSz="45719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9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9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9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9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96" algn="ctr" defTabSz="4571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0" algn="ctr" defTabSz="4571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84" algn="ctr" defTabSz="4571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78" algn="ctr" defTabSz="4571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6" indent="-342896" algn="l" defTabSz="4571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7" algn="l" defTabSz="4571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6" algn="l" defTabSz="4571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2" indent="-228596" algn="l" defTabSz="4571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6" algn="l" defTabSz="4571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1" indent="-228596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5000" y="6124575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7120BC-FA98-424E-B2C9-D133E0CC1D19}" type="slidenum">
              <a:rPr lang="nl-NL">
                <a:solidFill>
                  <a:prstClr val="white"/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rgbClr val="7B144A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9pPr>
    </p:titleStyle>
    <p:bodyStyle>
      <a:lvl1pPr marL="342900" marR="0" indent="-34290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tabLst/>
        <a:defRPr sz="2000" kern="1200" cap="all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marR="0" indent="-28575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marR="0" indent="-28575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marR="0" indent="-28575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marR="0" indent="-28575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5000" y="6124577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 smtClean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7120BC-FA98-424E-B2C9-D133E0CC1D19}" type="slidenum">
              <a:rPr lang="nl-NL">
                <a:solidFill>
                  <a:prstClr val="white"/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7B144A"/>
          </a:solidFill>
          <a:latin typeface="Arial"/>
          <a:ea typeface="ＭＳ Ｐゴシック" charset="-128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400">
          <a:solidFill>
            <a:srgbClr val="3C5FA6"/>
          </a:solidFill>
          <a:latin typeface="Arial" charset="0"/>
          <a:ea typeface="ＭＳ Ｐゴシック" charset="-128"/>
        </a:defRPr>
      </a:lvl9pPr>
    </p:titleStyle>
    <p:bodyStyle>
      <a:lvl1pPr marL="257175" marR="0" indent="-257175" algn="l" defTabSz="3429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tabLst/>
        <a:defRPr sz="1500" kern="1200" cap="all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471488" marR="0" indent="-214313" algn="l" defTabSz="3429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135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672704" marR="0" indent="-214313" algn="l" defTabSz="3429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941785" marR="0" indent="-214313" algn="l" defTabSz="3429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105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209675" marR="0" indent="-214313" algn="l" defTabSz="3429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9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eg"/><Relationship Id="rId1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Willem.Rutgers@participeadvies.nu" TargetMode="External"/><Relationship Id="rId4" Type="http://schemas.openxmlformats.org/officeDocument/2006/relationships/hyperlink" Target="https://www.participeadvies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8.jpeg"/><Relationship Id="rId10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10 </a:t>
            </a:r>
            <a:r>
              <a:rPr lang="en-US" sz="3600" b="1" dirty="0" err="1" smtClean="0"/>
              <a:t>jaar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geleden</a:t>
            </a:r>
            <a:r>
              <a:rPr lang="en-US" sz="3600" b="1" dirty="0" smtClean="0"/>
              <a:t>….</a:t>
            </a:r>
            <a:endParaRPr lang="nl-NL" sz="36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600203"/>
            <a:ext cx="4468761" cy="1998404"/>
          </a:xfrm>
          <a:prstGeom prst="wedgeRound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457200">
              <a:buNone/>
            </a:pPr>
            <a:r>
              <a:rPr lang="nl-NL" sz="3200" b="1" dirty="0">
                <a:solidFill>
                  <a:prstClr val="black"/>
                </a:solidFill>
              </a:rPr>
              <a:t>‘Iedere jongerenwerker heeft zijn eigen methodiek’</a:t>
            </a:r>
          </a:p>
        </p:txBody>
      </p:sp>
      <p:sp>
        <p:nvSpPr>
          <p:cNvPr id="5" name="Ovale toelichting 4"/>
          <p:cNvSpPr/>
          <p:nvPr/>
        </p:nvSpPr>
        <p:spPr>
          <a:xfrm>
            <a:off x="4925961" y="3910030"/>
            <a:ext cx="3875505" cy="1949116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nl-NL" sz="2800" b="1" i="1" dirty="0">
                <a:solidFill>
                  <a:prstClr val="black"/>
                </a:solidFill>
              </a:rPr>
              <a:t>‘Ik doe gewoon mijn ding’</a:t>
            </a:r>
          </a:p>
        </p:txBody>
      </p:sp>
    </p:spTree>
    <p:extLst>
      <p:ext uri="{BB962C8B-B14F-4D97-AF65-F5344CB8AC3E}">
        <p14:creationId xmlns:p14="http://schemas.microsoft.com/office/powerpoint/2010/main" val="3121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718150" y="76200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voorkomt zorg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2116" y="1150374"/>
            <a:ext cx="8032955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preventieve inzet van het jongerenwerk is zorg niet (meteen)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nodig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Jongerenwerk biedt mogelijkheid tot afschalen en </a:t>
            </a:r>
            <a:r>
              <a:rPr lang="nl-NL" sz="24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normaliseren</a:t>
            </a: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combineren van jongerenwerk met zorg versterkt het effect van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hulpverlening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besparingspotentieel door de inzet van het jongerenwerk zit bij de groep die gebruik maakt van lichte hulpverlening en/of zorg wordt geschat op </a:t>
            </a:r>
            <a:r>
              <a:rPr lang="nl-NL" sz="24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€ 45 miljoen.</a:t>
            </a:r>
          </a:p>
        </p:txBody>
      </p:sp>
    </p:spTree>
    <p:extLst>
      <p:ext uri="{BB962C8B-B14F-4D97-AF65-F5344CB8AC3E}">
        <p14:creationId xmlns:p14="http://schemas.microsoft.com/office/powerpoint/2010/main" val="30725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718150" y="76200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voorkomt zorg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2116" y="1150374"/>
            <a:ext cx="8032955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preventieve inzet van het jongerenwerk is zorg niet (meteen)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nodig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Jongerenwerk biedt mogelijkheid tot afschalen 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normaliseren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combineren van jongerenwerk met zorg versterkt het effect van </a:t>
            </a:r>
            <a:r>
              <a:rPr lang="nl-NL" sz="24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hulpverlening</a:t>
            </a: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besparingspotentieel door de inzet van het jongerenwerk zit bij de groep die gebruik maakt van lichte hulpverlening en/of zorg wordt geschat op </a:t>
            </a:r>
            <a:r>
              <a:rPr lang="nl-NL" sz="24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€ 45 miljoen.</a:t>
            </a:r>
          </a:p>
        </p:txBody>
      </p:sp>
    </p:spTree>
    <p:extLst>
      <p:ext uri="{BB962C8B-B14F-4D97-AF65-F5344CB8AC3E}">
        <p14:creationId xmlns:p14="http://schemas.microsoft.com/office/powerpoint/2010/main" val="39351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718150" y="76200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voorkomt zorg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2116" y="1150374"/>
            <a:ext cx="8032955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preventieve inzet van het jongerenwerk is zorg niet (meteen)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nodig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Jongerenwerk biedt mogelijkheid tot afschalen 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normaliseren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combineren van jongerenwerk met zorg versterkt het effect van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hulpverlening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besparingspotentieel door de inzet van het jongerenwerk zit bij de groep die gebruik maakt van lichte hulpverlening en/of zorg wordt geschat op </a:t>
            </a:r>
            <a:r>
              <a:rPr lang="nl-NL" sz="24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€ 45 miljoen.</a:t>
            </a:r>
          </a:p>
        </p:txBody>
      </p:sp>
    </p:spTree>
    <p:extLst>
      <p:ext uri="{BB962C8B-B14F-4D97-AF65-F5344CB8AC3E}">
        <p14:creationId xmlns:p14="http://schemas.microsoft.com/office/powerpoint/2010/main" val="3187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718150" y="76200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Samenhang jongerenwerk en zorg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94" y="1098908"/>
            <a:ext cx="8206709" cy="54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73773"/>
              </p:ext>
            </p:extLst>
          </p:nvPr>
        </p:nvGraphicFramePr>
        <p:xfrm>
          <a:off x="0" y="786578"/>
          <a:ext cx="9144000" cy="585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12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1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58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Inzet </a:t>
                      </a:r>
                      <a:r>
                        <a:rPr lang="nl-NL" sz="2000" baseline="0" dirty="0" smtClean="0"/>
                        <a:t>door</a:t>
                      </a:r>
                      <a:endParaRPr lang="nl-NL" sz="20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495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Toelichting weergegeven kosten</a:t>
                      </a:r>
                      <a:endParaRPr lang="nl-NL" sz="2000" dirty="0" smtClean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Kosten</a:t>
                      </a:r>
                      <a:endParaRPr lang="nl-NL" sz="20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29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0. 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Jongere gaat naar</a:t>
                      </a:r>
                      <a:r>
                        <a:rPr lang="nl-NL" sz="2000" baseline="0" dirty="0" smtClean="0">
                          <a:solidFill>
                            <a:schemeClr val="tx2"/>
                          </a:solidFill>
                        </a:rPr>
                        <a:t> school en maakt daarnaast geen gebruik van jongerenwerk, hulpverlening of zorg.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€0</a:t>
                      </a:r>
                      <a:endParaRPr lang="nl-NL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0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1. Jongerenwerk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Subsidie alle jongerenwerk in de regio gedeeld door </a:t>
                      </a:r>
                      <a:r>
                        <a:rPr lang="nl-NL" sz="2000" u="sng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15%</a:t>
                      </a:r>
                      <a:r>
                        <a:rPr lang="nl-NL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van de jongeren. </a:t>
                      </a:r>
                      <a:endParaRPr lang="nl-NL" sz="2000" kern="12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€267</a:t>
                      </a:r>
                      <a:endParaRPr lang="nl-NL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2176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2. 1elijnszorg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495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Gemiddelde kosten 1</a:t>
                      </a:r>
                      <a:r>
                        <a:rPr lang="nl-NL" sz="2000" baseline="30000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r>
                        <a:rPr lang="nl-NL" sz="2000" baseline="0" dirty="0" smtClean="0">
                          <a:solidFill>
                            <a:schemeClr val="tx2"/>
                          </a:solidFill>
                        </a:rPr>
                        <a:t>lijnszorg voor </a:t>
                      </a:r>
                      <a:r>
                        <a:rPr lang="nl-NL" sz="2000" u="sng" baseline="0" dirty="0" smtClean="0">
                          <a:solidFill>
                            <a:schemeClr val="tx2"/>
                          </a:solidFill>
                        </a:rPr>
                        <a:t>alle</a:t>
                      </a:r>
                      <a:r>
                        <a:rPr lang="nl-NL" sz="2000" baseline="0" dirty="0" smtClean="0">
                          <a:solidFill>
                            <a:schemeClr val="tx2"/>
                          </a:solidFill>
                        </a:rPr>
                        <a:t> jongeren van 14 t/m 24 jaar 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€300</a:t>
                      </a:r>
                      <a:endParaRPr lang="nl-NL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4903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3. Basis</a:t>
                      </a:r>
                      <a:r>
                        <a:rPr lang="nl-NL" sz="2000" baseline="0" dirty="0" smtClean="0">
                          <a:solidFill>
                            <a:schemeClr val="tx2"/>
                          </a:solidFill>
                        </a:rPr>
                        <a:t> GGZ 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495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Inzet lichtere 2</a:t>
                      </a:r>
                      <a:r>
                        <a:rPr lang="nl-NL" sz="2000" kern="1200" baseline="300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lijnszorg.</a:t>
                      </a:r>
                      <a:r>
                        <a:rPr lang="nl-NL" sz="200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Weergegeven zijn de kosten van </a:t>
                      </a: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inzet </a:t>
                      </a:r>
                      <a:r>
                        <a:rPr lang="nl-NL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van </a:t>
                      </a: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één traject bij de GGZ-psycholoog. </a:t>
                      </a:r>
                      <a:endParaRPr lang="nl-NL" sz="2000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€1000</a:t>
                      </a:r>
                      <a:endParaRPr lang="nl-NL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69859">
                <a:tc rowSpan="2"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4. Specialistische </a:t>
                      </a:r>
                      <a:r>
                        <a:rPr lang="nl-NL" sz="2000" baseline="0" dirty="0" smtClean="0">
                          <a:solidFill>
                            <a:schemeClr val="tx2"/>
                          </a:solidFill>
                        </a:rPr>
                        <a:t>zorg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Kosten </a:t>
                      </a:r>
                      <a:r>
                        <a:rPr lang="nl-NL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all-in </a:t>
                      </a: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pakket specialistische GGZ, op</a:t>
                      </a:r>
                      <a:r>
                        <a:rPr lang="nl-NL" sz="200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basis van </a:t>
                      </a: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het </a:t>
                      </a:r>
                      <a:r>
                        <a:rPr lang="nl-NL" sz="2000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gemiddelde van ‘middel’ en ‘intensief</a:t>
                      </a: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’ bij behandeling van depressie, angst of ADHD.</a:t>
                      </a:r>
                      <a:r>
                        <a:rPr lang="nl-NL" sz="200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€6500</a:t>
                      </a:r>
                      <a:endParaRPr lang="nl-NL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6284">
                <a:tc vMerge="1">
                  <a:txBody>
                    <a:bodyPr/>
                    <a:lstStyle/>
                    <a:p>
                      <a:endParaRPr lang="nl-NL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Kosten gesloten jeugdinrichting per jongere. 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nl-NL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€ 125.000</a:t>
                      </a:r>
                      <a:endParaRPr lang="nl-NL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41" fontAlgn="base">
              <a:spcBef>
                <a:spcPct val="0"/>
              </a:spcBef>
              <a:spcAft>
                <a:spcPct val="0"/>
              </a:spcAft>
              <a:defRPr/>
            </a:pPr>
            <a:fld id="{6FCFABE0-C8E1-4751-9F96-6E08B4FA0F93}" type="slidenum">
              <a:rPr lang="nl-NL" altLang="nl-NL">
                <a:cs typeface="Arial" panose="020B0604020202020204" pitchFamily="34" charset="0"/>
              </a:rPr>
              <a:pPr defTabSz="422041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 altLang="nl-NL" dirty="0">
              <a:cs typeface="Arial" panose="020B06040202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43392" y="169034"/>
            <a:ext cx="7245113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215" b="1" dirty="0">
                <a:solidFill>
                  <a:srgbClr val="000066"/>
                </a:solidFill>
                <a:latin typeface="Calibri"/>
                <a:cs typeface="Myanmar Text" panose="020B0502040204020203" pitchFamily="34" charset="0"/>
              </a:rPr>
              <a:t>Financiële </a:t>
            </a:r>
            <a:r>
              <a:rPr lang="nl-NL" sz="2215" b="1" dirty="0" smtClean="0">
                <a:solidFill>
                  <a:srgbClr val="000066"/>
                </a:solidFill>
                <a:latin typeface="Calibri"/>
                <a:cs typeface="Myanmar Text" panose="020B0502040204020203" pitchFamily="34" charset="0"/>
              </a:rPr>
              <a:t>vergelijking</a:t>
            </a:r>
            <a:endParaRPr lang="nl-NL" sz="2215" b="1" dirty="0">
              <a:solidFill>
                <a:srgbClr val="000066"/>
              </a:solidFill>
              <a:latin typeface="Calibri"/>
              <a:cs typeface="Myanmar Text" panose="020B0502040204020203" pitchFamily="34" charset="0"/>
            </a:endParaRPr>
          </a:p>
        </p:txBody>
      </p:sp>
      <p:pic>
        <p:nvPicPr>
          <p:cNvPr id="19" name="Afbeelding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" y="6196219"/>
            <a:ext cx="404601" cy="269734"/>
          </a:xfrm>
          <a:prstGeom prst="rect">
            <a:avLst/>
          </a:prstGeom>
        </p:spPr>
      </p:pic>
      <p:sp>
        <p:nvSpPr>
          <p:cNvPr id="20" name="Gelijkbenige driehoek 19">
            <a:hlinkClick r:id="" action="ppaction://hlinkshowjump?jump=nextslide"/>
          </p:cNvPr>
          <p:cNvSpPr/>
          <p:nvPr/>
        </p:nvSpPr>
        <p:spPr>
          <a:xfrm rot="5400000">
            <a:off x="836487" y="6211647"/>
            <a:ext cx="192348" cy="242184"/>
          </a:xfrm>
          <a:prstGeom prst="triangle">
            <a:avLst/>
          </a:prstGeom>
          <a:solidFill>
            <a:srgbClr val="909090"/>
          </a:solidFill>
          <a:ln>
            <a:solidFill>
              <a:srgbClr val="90909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Gelijkbenige driehoek 20">
            <a:hlinkClick r:id="" action="ppaction://hlinkshowjump?jump=previousslide"/>
          </p:cNvPr>
          <p:cNvSpPr/>
          <p:nvPr/>
        </p:nvSpPr>
        <p:spPr>
          <a:xfrm rot="5400000" flipV="1">
            <a:off x="543118" y="6219807"/>
            <a:ext cx="192348" cy="225861"/>
          </a:xfrm>
          <a:prstGeom prst="triangle">
            <a:avLst/>
          </a:prstGeom>
          <a:solidFill>
            <a:srgbClr val="909090"/>
          </a:solidFill>
          <a:ln>
            <a:solidFill>
              <a:srgbClr val="90909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62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3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393685" y="95865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vergroot sociale cohesie</a:t>
            </a:r>
          </a:p>
        </p:txBody>
      </p:sp>
      <p:sp>
        <p:nvSpPr>
          <p:cNvPr id="2" name="Rechthoek 1"/>
          <p:cNvSpPr/>
          <p:nvPr/>
        </p:nvSpPr>
        <p:spPr>
          <a:xfrm>
            <a:off x="481781" y="1071716"/>
            <a:ext cx="801329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</a:t>
            </a: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buurtbewoners voelen zich sterker verbonden met hun buurt en met </a:t>
            </a:r>
            <a: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elkaar</a:t>
            </a: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staan in een positief daglicht bij de buurtbewoners die aansluiten bij activiteiten die zij hebben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georganiseerd;</a:t>
            </a:r>
            <a:endParaRPr lang="nl-NL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actief te zijn als vrijwilliger ontwikkelen jongeren vaardigheden 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zelfvertrouwen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plezier dat jongeren beleven aan hun actieve bijdrage zorgt ervoor dat de kans toeneemt dat zij zich ook in de toekomst (blijven) inzetten voor hun omgeving. </a:t>
            </a:r>
            <a:endParaRPr lang="nl-NL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393685" y="95865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vergroot sociale cohesie</a:t>
            </a:r>
          </a:p>
        </p:txBody>
      </p:sp>
      <p:sp>
        <p:nvSpPr>
          <p:cNvPr id="2" name="Rechthoek 1"/>
          <p:cNvSpPr/>
          <p:nvPr/>
        </p:nvSpPr>
        <p:spPr>
          <a:xfrm>
            <a:off x="481781" y="1071716"/>
            <a:ext cx="801329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buurtbewoners voelen zich sterker verbonden met hun buurt en met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elkaar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staan in een positief daglicht bij de buurtbewoners die aansluiten bij activiteiten die zij hebben </a:t>
            </a:r>
            <a:r>
              <a:rPr lang="nl-NL" sz="24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georganiseerd;</a:t>
            </a:r>
            <a:endParaRPr lang="nl-NL" sz="24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actief te zijn als vrijwilliger ontwikkelen jongeren vaardigheden 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zelfvertrouwen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plezier dat jongeren beleven aan hun actieve bijdrage zorgt ervoor dat de kans toeneemt dat zij zich ook in de toekomst (blijven) inzetten voor hun omgeving. </a:t>
            </a:r>
            <a:endParaRPr lang="nl-NL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393685" y="95865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vergroot sociale cohesie</a:t>
            </a:r>
          </a:p>
        </p:txBody>
      </p:sp>
      <p:sp>
        <p:nvSpPr>
          <p:cNvPr id="2" name="Rechthoek 1"/>
          <p:cNvSpPr/>
          <p:nvPr/>
        </p:nvSpPr>
        <p:spPr>
          <a:xfrm>
            <a:off x="481781" y="1071716"/>
            <a:ext cx="801329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buurtbewoners voelen zich sterker verbonden met hun buurt en met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elkaar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staan in een positief daglicht bij de buurtbewoners die aansluiten bij activiteiten die zij hebben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georganiseerd;</a:t>
            </a:r>
            <a:endParaRPr lang="nl-NL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actief te zijn als vrijwilliger ontwikkelen jongeren vaardigheden en </a:t>
            </a:r>
            <a:r>
              <a:rPr lang="nl-NL" sz="24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zelfvertrouwen</a:t>
            </a: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plezier dat jongeren beleven aan hun actieve bijdrage zorgt ervoor dat de kans toeneemt dat zij zich ook in de toekomst (blijven) inzetten voor hun omgeving. </a:t>
            </a:r>
            <a:endParaRPr lang="nl-NL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393685" y="95865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vergroot sociale cohesie</a:t>
            </a:r>
          </a:p>
        </p:txBody>
      </p:sp>
      <p:sp>
        <p:nvSpPr>
          <p:cNvPr id="2" name="Rechthoek 1"/>
          <p:cNvSpPr/>
          <p:nvPr/>
        </p:nvSpPr>
        <p:spPr>
          <a:xfrm>
            <a:off x="481781" y="1071716"/>
            <a:ext cx="801329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buurtbewoners voelen zich sterker verbonden met hun buurt en met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elkaar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 staan in een positief daglicht bij de buurtbewoners die aansluiten bij activiteiten die zij hebben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georganiseerd;</a:t>
            </a:r>
            <a:endParaRPr lang="nl-NL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actief te zijn als vrijwilliger ontwikkelen jongeren vaardigheden 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zelfvertrouwen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plezier dat jongeren beleven aan hun actieve bijdrage zorgt ervoor dat de kans toeneemt dat zij zich ook in de toekomst (blijven) inzetten voor hun omgeving. </a:t>
            </a:r>
            <a:endParaRPr lang="nl-NL" sz="24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6" y="-58992"/>
            <a:ext cx="4945224" cy="712546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822088" y="5631432"/>
            <a:ext cx="20141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1100" dirty="0">
                <a:solidFill>
                  <a:prstClr val="black"/>
                </a:solidFill>
              </a:rPr>
              <a:t>Foto: Jaap van den </a:t>
            </a:r>
            <a:r>
              <a:rPr lang="nl-NL" sz="1100" dirty="0" err="1">
                <a:solidFill>
                  <a:prstClr val="black"/>
                </a:solidFill>
              </a:rPr>
              <a:t>Beukel</a:t>
            </a:r>
            <a:endParaRPr lang="nl-NL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el 2"/>
          <p:cNvSpPr>
            <a:spLocks noGrp="1"/>
          </p:cNvSpPr>
          <p:nvPr>
            <p:ph type="subTitle" idx="1"/>
          </p:nvPr>
        </p:nvSpPr>
        <p:spPr>
          <a:xfrm>
            <a:off x="1070504" y="2452281"/>
            <a:ext cx="8268249" cy="2961085"/>
          </a:xfrm>
        </p:spPr>
        <p:txBody>
          <a:bodyPr/>
          <a:lstStyle/>
          <a:p>
            <a:pPr marL="342900" indent="-342900"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altLang="nl-NL" sz="3200" dirty="0" smtClean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Resultaten </a:t>
            </a:r>
            <a:r>
              <a:rPr lang="nl-NL" altLang="nl-NL" sz="3200" dirty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mBC </a:t>
            </a:r>
            <a:r>
              <a:rPr lang="nl-NL" altLang="nl-NL" sz="3200" dirty="0" smtClean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</a:t>
            </a:r>
          </a:p>
          <a:p>
            <a:pPr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altLang="nl-NL" sz="3200" dirty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	</a:t>
            </a:r>
            <a:r>
              <a:rPr lang="nl-NL" altLang="nl-NL" sz="3200" dirty="0" smtClean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(Willem Rutgers)</a:t>
            </a:r>
            <a:endParaRPr lang="nl-NL" altLang="nl-NL" sz="3200" dirty="0">
              <a:solidFill>
                <a:prstClr val="black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  <a:p>
            <a:pPr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altLang="nl-NL" sz="3200" dirty="0" smtClean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2. Onderzoek Kracht van Jongeren(werk)</a:t>
            </a:r>
          </a:p>
          <a:p>
            <a:pPr lvl="2"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altLang="nl-NL" sz="3200" dirty="0" smtClean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(Jolanda Sonneveld)</a:t>
            </a:r>
          </a:p>
          <a:p>
            <a:pPr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altLang="nl-NL" sz="3200" dirty="0" smtClean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3. Doorkijk voor Jongerenwerk</a:t>
            </a:r>
          </a:p>
          <a:p>
            <a:pPr marL="0" lvl="1"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	</a:t>
            </a:r>
            <a:r>
              <a:rPr lang="nl-NL" altLang="nl-NL" sz="3200" dirty="0">
                <a:solidFill>
                  <a:prstClr val="black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(Willem Draaisma)</a:t>
            </a:r>
          </a:p>
        </p:txBody>
      </p:sp>
      <p:pic>
        <p:nvPicPr>
          <p:cNvPr id="4" name="Picture 4" descr="Afbeeldingsresultaat voor Youth Spot jongerenwe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4584" cy="18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/>
          <p:nvPr/>
        </p:nvSpPr>
        <p:spPr>
          <a:xfrm>
            <a:off x="5080724" y="1981076"/>
            <a:ext cx="2410208" cy="4814825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Ontwikkeling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van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jongeren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endParaRPr lang="nl-NL" sz="825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143001" y="1987927"/>
            <a:ext cx="2531270" cy="487007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Multimethodisch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handelen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jongerenwerkers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 </a:t>
            </a:r>
            <a:endParaRPr lang="nl-NL" sz="825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 </a:t>
            </a:r>
            <a:endParaRPr lang="nl-NL" sz="825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281565" y="2445386"/>
            <a:ext cx="2192247" cy="107458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Methodieken</a:t>
            </a:r>
            <a:endParaRPr lang="nl-NL" sz="1100" b="1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Groepswerk</a:t>
            </a:r>
            <a:endParaRPr lang="nl-NL" sz="11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Ambulant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Jongerenwerk</a:t>
            </a:r>
            <a:endParaRPr lang="nl-NL" sz="11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nl-NL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&amp; Advies</a:t>
            </a:r>
            <a:endParaRPr lang="nl-NL" sz="11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Individuele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Begeleiding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endParaRPr lang="nl-NL" sz="11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2900" defTabSz="342900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 </a:t>
            </a:r>
            <a:endParaRPr lang="nl-NL" sz="825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1281565" y="3646074"/>
            <a:ext cx="2192247" cy="308581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Methodische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principes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Betekenisrelatie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Aansluiten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Nabijheid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Jongeren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hun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kracht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zetten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Peer support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Leren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door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doen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Werken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met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omgeving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Werken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met regels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Belonen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Practische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hulp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1-op-1 contact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spcAft>
                <a:spcPts val="600"/>
              </a:spcAft>
              <a:buFont typeface="Symbol" charset="2"/>
              <a:buChar char=""/>
            </a:pP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Taakalliantie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/>
          <p:nvPr/>
        </p:nvSpPr>
        <p:spPr>
          <a:xfrm>
            <a:off x="2651823" y="360651"/>
            <a:ext cx="3557248" cy="148926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Doelgroep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jongeren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Waarmee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het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goed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gaat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met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beginnende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of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lichte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problemen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57175" indent="-257175" defTabSz="342900">
              <a:lnSpc>
                <a:spcPct val="107000"/>
              </a:lnSpc>
              <a:buFont typeface="Symbol" charset="2"/>
              <a:buChar char=""/>
            </a:pP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met </a:t>
            </a:r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ernstige of meervoudige problemen </a:t>
            </a:r>
            <a:r>
              <a:rPr lang="nl-NL" sz="14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 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3" name="Down Arrow 17"/>
          <p:cNvSpPr/>
          <p:nvPr/>
        </p:nvSpPr>
        <p:spPr>
          <a:xfrm>
            <a:off x="4166757" y="1719741"/>
            <a:ext cx="421481" cy="180022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 </a:t>
            </a:r>
            <a:endParaRPr lang="nl-NL" sz="825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Right Arrow 14"/>
          <p:cNvSpPr/>
          <p:nvPr/>
        </p:nvSpPr>
        <p:spPr>
          <a:xfrm>
            <a:off x="3879055" y="4978243"/>
            <a:ext cx="1001209" cy="78837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n-US" sz="825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 </a:t>
            </a:r>
            <a:endParaRPr lang="nl-NL" sz="825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43001" y="957778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altLang="x-none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altLang="x-none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/>
          <p:nvPr/>
        </p:nvSpPr>
        <p:spPr>
          <a:xfrm>
            <a:off x="5374311" y="2481986"/>
            <a:ext cx="1867145" cy="636141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Psychosociale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ontwikkeling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5417387" y="4143527"/>
            <a:ext cx="1824070" cy="673977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Versterking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van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participatie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2" name="Text Box 8"/>
          <p:cNvSpPr txBox="1"/>
          <p:nvPr/>
        </p:nvSpPr>
        <p:spPr>
          <a:xfrm>
            <a:off x="5429128" y="5006323"/>
            <a:ext cx="1812329" cy="8930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Doorgeleid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naar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professionele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hulp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5417387" y="3341688"/>
            <a:ext cx="1824070" cy="578277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Versterken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sociaal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netwerk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2731226"/>
              </p:ext>
            </p:extLst>
          </p:nvPr>
        </p:nvGraphicFramePr>
        <p:xfrm>
          <a:off x="457200" y="2087561"/>
          <a:ext cx="8229600" cy="308912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/>
                <a:gridCol w="4114800"/>
              </a:tblGrid>
              <a:tr h="10218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Onderzoeksopzet</a:t>
                      </a:r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206728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Deelstudie</a:t>
                      </a:r>
                      <a:r>
                        <a:rPr lang="en-US" sz="2000" b="1" dirty="0" smtClean="0"/>
                        <a:t> 1 (2017-2018)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b="1" dirty="0" smtClean="0"/>
                        <a:t>Multiple cohort study</a:t>
                      </a:r>
                    </a:p>
                    <a:p>
                      <a:r>
                        <a:rPr lang="en-US" sz="2000" dirty="0" smtClean="0"/>
                        <a:t>1500-2000 </a:t>
                      </a:r>
                      <a:r>
                        <a:rPr lang="en-US" sz="2000" dirty="0" err="1" smtClean="0"/>
                        <a:t>jongeren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vullen</a:t>
                      </a:r>
                      <a:r>
                        <a:rPr lang="en-US" sz="2000" dirty="0" smtClean="0"/>
                        <a:t> in </a:t>
                      </a:r>
                      <a:r>
                        <a:rPr lang="en-US" sz="2000" dirty="0" err="1" smtClean="0"/>
                        <a:t>periode</a:t>
                      </a:r>
                      <a:r>
                        <a:rPr lang="en-US" sz="2000" dirty="0" smtClean="0"/>
                        <a:t> van 16 </a:t>
                      </a:r>
                      <a:r>
                        <a:rPr lang="en-US" sz="2000" dirty="0" err="1" smtClean="0"/>
                        <a:t>maanden</a:t>
                      </a:r>
                      <a:r>
                        <a:rPr lang="en-US" sz="2000" baseline="0" dirty="0" smtClean="0"/>
                        <a:t> 4 </a:t>
                      </a:r>
                      <a:r>
                        <a:rPr lang="en-US" sz="2000" baseline="0" dirty="0" smtClean="0"/>
                        <a:t>x </a:t>
                      </a:r>
                      <a:r>
                        <a:rPr lang="en-US" sz="2000" baseline="0" dirty="0" err="1" smtClean="0"/>
                        <a:t>een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vragenlijst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in</a:t>
                      </a:r>
                      <a:r>
                        <a:rPr lang="en-US" baseline="0" dirty="0" smtClean="0"/>
                        <a:t>.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Deelstudie</a:t>
                      </a:r>
                      <a:r>
                        <a:rPr lang="en-US" sz="2000" b="1" dirty="0" smtClean="0"/>
                        <a:t> 2 (2017-2018)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b="1" dirty="0" smtClean="0"/>
                        <a:t>Multiple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casestudy</a:t>
                      </a:r>
                      <a:endParaRPr lang="en-US" sz="2000" b="1" baseline="0" dirty="0" smtClean="0"/>
                    </a:p>
                    <a:p>
                      <a:r>
                        <a:rPr lang="en-US" sz="2000" baseline="0" dirty="0" err="1" smtClean="0"/>
                        <a:t>Jongerenwerkers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volgen</a:t>
                      </a:r>
                      <a:r>
                        <a:rPr lang="en-US" sz="2000" baseline="0" dirty="0" smtClean="0"/>
                        <a:t> 30 </a:t>
                      </a:r>
                      <a:r>
                        <a:rPr lang="en-US" sz="2000" baseline="0" dirty="0" err="1" smtClean="0"/>
                        <a:t>jongeren</a:t>
                      </a:r>
                      <a:r>
                        <a:rPr lang="en-US" sz="2000" baseline="0" dirty="0" smtClean="0"/>
                        <a:t> via </a:t>
                      </a:r>
                      <a:r>
                        <a:rPr lang="en-US" sz="2000" baseline="0" dirty="0" err="1" smtClean="0"/>
                        <a:t>bijhouden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logboek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deelname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intervisie</a:t>
                      </a:r>
                      <a:r>
                        <a:rPr lang="en-US" sz="2000" baseline="0" dirty="0" smtClean="0"/>
                        <a:t>. 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1721644"/>
            <a:ext cx="8229600" cy="857250"/>
          </a:xfrm>
        </p:spPr>
        <p:txBody>
          <a:bodyPr/>
          <a:lstStyle/>
          <a:p>
            <a:r>
              <a:rPr lang="nl-NL" dirty="0" smtClean="0"/>
              <a:t>Dataverzameling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7" name="Tijdelijke aanduiding voor inhou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5209428"/>
              </p:ext>
            </p:extLst>
          </p:nvPr>
        </p:nvGraphicFramePr>
        <p:xfrm>
          <a:off x="429768" y="1949720"/>
          <a:ext cx="8229600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Afbeeldingsresultaat voor work in progr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70" y="4293686"/>
            <a:ext cx="1842229" cy="10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3595261"/>
              </p:ext>
            </p:extLst>
          </p:nvPr>
        </p:nvGraphicFramePr>
        <p:xfrm>
          <a:off x="294967" y="944565"/>
          <a:ext cx="8587096" cy="537338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293548"/>
                <a:gridCol w="4293548"/>
              </a:tblGrid>
              <a:tr h="1024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Wat heb je in de afgelopen 3 maanden gevonden via de jongerenwerker?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N = 1379 </a:t>
                      </a:r>
                      <a:r>
                        <a:rPr lang="nl-NL" sz="2000" dirty="0" smtClean="0">
                          <a:effectLst/>
                        </a:rPr>
                        <a:t>(vanuit 10 </a:t>
                      </a:r>
                      <a:r>
                        <a:rPr lang="nl-NL" sz="2000" dirty="0">
                          <a:effectLst/>
                        </a:rPr>
                        <a:t>organisaties)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r>
                        <a:rPr lang="nl-NL" sz="2000" dirty="0" smtClean="0">
                          <a:effectLst/>
                        </a:rPr>
                        <a:t>Leeftijd </a:t>
                      </a:r>
                      <a:r>
                        <a:rPr lang="nl-NL" sz="2000" dirty="0">
                          <a:effectLst/>
                        </a:rPr>
                        <a:t>10-24 jaar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Een hulporganisatie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5%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Jongerenloket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4%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Wijkteam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4%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Dokter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Een maatje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9%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Werk of bijbaantje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11%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(nieuwe) school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7%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</a:t>
                      </a:r>
                      <a:r>
                        <a:rPr lang="nl-NL" sz="2000" dirty="0" smtClean="0">
                          <a:effectLst/>
                        </a:rPr>
                        <a:t>uiswerkbegeleiding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9%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S</a:t>
                      </a:r>
                      <a:r>
                        <a:rPr lang="nl-NL" sz="2000" dirty="0" smtClean="0">
                          <a:effectLst/>
                        </a:rPr>
                        <a:t>tage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17%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3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Activiteit (buiten jongerenwerk)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19%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Woonruimte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4%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Iets anders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21%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Niets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37%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Partners &amp; financiering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7288"/>
            <a:ext cx="3257550" cy="7572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67" y="5001971"/>
            <a:ext cx="1452227" cy="722555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412962" y="2422373"/>
            <a:ext cx="8653139" cy="2449262"/>
            <a:chOff x="732605" y="3278199"/>
            <a:chExt cx="11537518" cy="3265683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05" y="3278199"/>
              <a:ext cx="1850571" cy="925286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38" y="4366968"/>
              <a:ext cx="2054306" cy="1027153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889" y="3330167"/>
              <a:ext cx="1980702" cy="1232136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561" y="5028285"/>
              <a:ext cx="2593910" cy="506623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384" y="5585854"/>
              <a:ext cx="2338306" cy="887637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376" y="5726959"/>
              <a:ext cx="3442747" cy="816923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104" y="5018538"/>
              <a:ext cx="2382984" cy="1270835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01" y="3467539"/>
              <a:ext cx="1831456" cy="1234326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24" y="5087041"/>
              <a:ext cx="2743689" cy="1120727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617" y="3396544"/>
              <a:ext cx="2253902" cy="989844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2548" y="3444168"/>
              <a:ext cx="1641743" cy="1392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695325" y="104775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Download de mBC Jongerenwerk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695325" y="1663768"/>
            <a:ext cx="4945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800" b="1" dirty="0">
                <a:solidFill>
                  <a:srgbClr val="191E77"/>
                </a:solidFill>
                <a:latin typeface="Segoe UI" pitchFamily="34" charset="0"/>
                <a:cs typeface="Arial" pitchFamily="34" charset="0"/>
                <a:hlinkClick r:id="rId4"/>
              </a:rPr>
              <a:t>https://</a:t>
            </a:r>
            <a:r>
              <a:rPr lang="nl-NL" sz="1800" b="1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  <a:hlinkClick r:id="rId4"/>
              </a:rPr>
              <a:t>www.participeadvies.nl/</a:t>
            </a:r>
            <a:endParaRPr lang="nl-NL" sz="1800" b="1" dirty="0" smtClean="0">
              <a:solidFill>
                <a:srgbClr val="191E77"/>
              </a:solidFill>
              <a:latin typeface="Segoe UI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800" b="1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maatschappelijk-resultaat-inzichtelijk/maatschappelijke-business-case</a:t>
            </a:r>
            <a:endParaRPr lang="nl-NL" sz="1800" dirty="0">
              <a:solidFill>
                <a:srgbClr val="191E77"/>
              </a:solidFill>
              <a:latin typeface="Segoe UI" pitchFamily="34" charset="0"/>
              <a:cs typeface="Arial" pitchFamily="34" charset="0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5730875" y="3680858"/>
            <a:ext cx="2889249" cy="21107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6010277" y="3801423"/>
            <a:ext cx="35821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Mijn </a:t>
            </a:r>
            <a:r>
              <a:rPr lang="nl-NL" sz="1200" b="1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contactgegevens</a:t>
            </a:r>
            <a:endParaRPr lang="nl-NL" sz="1200" b="1" dirty="0">
              <a:solidFill>
                <a:srgbClr val="191E77"/>
              </a:solidFill>
              <a:latin typeface="Segoe UI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200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  <a:hlinkClick r:id="rId5"/>
              </a:rPr>
              <a:t>Willem.Rutgers@participeadvies.nu</a:t>
            </a:r>
            <a:r>
              <a:rPr lang="nl-NL" sz="1200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 </a:t>
            </a:r>
            <a:endParaRPr lang="nl-NL" sz="1200" dirty="0">
              <a:solidFill>
                <a:srgbClr val="191E77"/>
              </a:solidFill>
              <a:latin typeface="Segoe UI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06 </a:t>
            </a:r>
            <a:r>
              <a:rPr lang="nl-NL" sz="1200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38 44 45 82</a:t>
            </a:r>
            <a:endParaRPr lang="nl-NL" sz="1200" dirty="0">
              <a:solidFill>
                <a:srgbClr val="191E77"/>
              </a:solidFill>
              <a:latin typeface="Segoe UI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200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Linkedin.com/in/</a:t>
            </a:r>
            <a:r>
              <a:rPr lang="nl-NL" sz="1200" dirty="0" err="1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willemrutgers</a:t>
            </a:r>
            <a:endParaRPr lang="nl-NL" sz="1200" dirty="0" smtClean="0">
              <a:solidFill>
                <a:srgbClr val="191E77"/>
              </a:solidFill>
              <a:latin typeface="Segoe UI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200" dirty="0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@</a:t>
            </a:r>
            <a:r>
              <a:rPr lang="nl-NL" sz="1200" dirty="0" err="1" smtClean="0">
                <a:solidFill>
                  <a:srgbClr val="191E77"/>
                </a:solidFill>
                <a:latin typeface="Segoe UI" pitchFamily="34" charset="0"/>
                <a:cs typeface="Arial" pitchFamily="34" charset="0"/>
              </a:rPr>
              <a:t>RutgersWillem</a:t>
            </a:r>
            <a:endParaRPr lang="nl-NL" sz="1200" dirty="0">
              <a:solidFill>
                <a:srgbClr val="191E77"/>
              </a:solidFill>
              <a:latin typeface="Segoe U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718150" y="76200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Opdracht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sp>
        <p:nvSpPr>
          <p:cNvPr id="5" name="Rechthoek 4">
            <a:hlinkClick r:id="rId4" action="ppaction://hlinksldjump"/>
          </p:cNvPr>
          <p:cNvSpPr/>
          <p:nvPr/>
        </p:nvSpPr>
        <p:spPr>
          <a:xfrm>
            <a:off x="896814" y="2286001"/>
            <a:ext cx="7367955" cy="395653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Hypothese</a:t>
            </a:r>
            <a:r>
              <a:rPr lang="nl-NL" sz="3200" dirty="0">
                <a:solidFill>
                  <a:schemeClr val="accent1">
                    <a:lumMod val="20000"/>
                    <a:lumOff val="8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nl-NL" sz="32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3200" dirty="0" smtClean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nl-NL" sz="4400" b="1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nl-NL" sz="44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Het jongerenwerk biedt meerwaarde voor Nederlandse gemeenten.” </a:t>
            </a:r>
            <a:r>
              <a:rPr lang="nl-NL" sz="32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3" y="723900"/>
            <a:ext cx="3895598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11165"/>
          <a:stretch/>
        </p:blipFill>
        <p:spPr>
          <a:xfrm>
            <a:off x="-762001" y="0"/>
            <a:ext cx="13551359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06286" y="537060"/>
            <a:ext cx="411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Aanpak</a:t>
            </a:r>
            <a:endParaRPr lang="nl-NL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583865" y="916912"/>
            <a:ext cx="7772400" cy="531614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solidFill>
                  <a:srgbClr val="000066"/>
                </a:solidFill>
                <a:latin typeface="Myriad Pro"/>
                <a:ea typeface="Myriad Pro"/>
                <a:cs typeface="Myriad Pro"/>
              </a:rPr>
              <a:t>Mede mogelijk gemaakt door…</a:t>
            </a:r>
          </a:p>
        </p:txBody>
      </p:sp>
      <p:sp>
        <p:nvSpPr>
          <p:cNvPr id="6147" name="Subtitel 2"/>
          <p:cNvSpPr>
            <a:spLocks noGrp="1"/>
          </p:cNvSpPr>
          <p:nvPr>
            <p:ph type="subTitle" idx="1"/>
          </p:nvPr>
        </p:nvSpPr>
        <p:spPr>
          <a:xfrm>
            <a:off x="583865" y="1966546"/>
            <a:ext cx="7976271" cy="4121212"/>
          </a:xfrm>
        </p:spPr>
        <p:txBody>
          <a:bodyPr numCol="1"/>
          <a:lstStyle/>
          <a:p>
            <a:pPr algn="l">
              <a:defRPr/>
            </a:pPr>
            <a:endParaRPr lang="nl-NL" sz="1108" b="1" dirty="0"/>
          </a:p>
          <a:p>
            <a:pPr algn="l">
              <a:defRPr/>
            </a:pPr>
            <a:endParaRPr lang="nl-NL" sz="1108" b="1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11099217" y="9236530"/>
            <a:ext cx="952847" cy="78714"/>
          </a:xfrm>
        </p:spPr>
        <p:txBody>
          <a:bodyPr/>
          <a:lstStyle/>
          <a:p>
            <a:pPr defTabSz="422041" fontAlgn="base">
              <a:spcBef>
                <a:spcPct val="0"/>
              </a:spcBef>
              <a:spcAft>
                <a:spcPct val="0"/>
              </a:spcAft>
              <a:defRPr/>
            </a:pPr>
            <a:fld id="{6FCFABE0-C8E1-4751-9F96-6E08B4FA0F93}" type="slidenum">
              <a:rPr lang="nl-NL" altLang="nl-NL">
                <a:cs typeface="Arial" panose="020B0604020202020204" pitchFamily="34" charset="0"/>
              </a:rPr>
              <a:pPr defTabSz="422041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altLang="nl-NL" dirty="0">
              <a:cs typeface="Arial" panose="020B0604020202020204" pitchFamily="34" charset="0"/>
            </a:endParaRPr>
          </a:p>
        </p:txBody>
      </p:sp>
      <p:pic>
        <p:nvPicPr>
          <p:cNvPr id="1026" name="Picture 2" descr="Combiw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3" y="1676501"/>
            <a:ext cx="2125446" cy="8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elijkbenige driehoek 9">
            <a:hlinkClick r:id="" action="ppaction://hlinkshowjump?jump=nextslide"/>
          </p:cNvPr>
          <p:cNvSpPr/>
          <p:nvPr/>
        </p:nvSpPr>
        <p:spPr>
          <a:xfrm rot="5400000">
            <a:off x="836487" y="6211647"/>
            <a:ext cx="192348" cy="242184"/>
          </a:xfrm>
          <a:prstGeom prst="triangle">
            <a:avLst/>
          </a:prstGeom>
          <a:solidFill>
            <a:srgbClr val="909090"/>
          </a:solidFill>
          <a:ln>
            <a:solidFill>
              <a:srgbClr val="90909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Gelijkbenige driehoek 10">
            <a:hlinkClick r:id="" action="ppaction://hlinkshowjump?jump=previousslide"/>
          </p:cNvPr>
          <p:cNvSpPr/>
          <p:nvPr/>
        </p:nvSpPr>
        <p:spPr>
          <a:xfrm rot="5400000" flipV="1">
            <a:off x="543118" y="6219807"/>
            <a:ext cx="192348" cy="225861"/>
          </a:xfrm>
          <a:prstGeom prst="triangle">
            <a:avLst/>
          </a:prstGeom>
          <a:solidFill>
            <a:srgbClr val="909090"/>
          </a:solidFill>
          <a:ln>
            <a:solidFill>
              <a:srgbClr val="90909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6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 descr="Afbeeldingsresultaat voor DOCK jongeren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79" y="3233986"/>
            <a:ext cx="2411277" cy="4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Youth Spot jongerenwe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96" y="903383"/>
            <a:ext cx="1992478" cy="19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Stichting Mooi jongerenwe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2" y="4676591"/>
            <a:ext cx="2110154" cy="7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Contour de Twern jongerenwe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08" y="5062746"/>
            <a:ext cx="2286000" cy="10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fbeeldingsresultaat voor Stichting Jeugd en Jongerenwerk Midden Holland jongerenwe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30" y="4172943"/>
            <a:ext cx="2513002" cy="15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fbeeldingsresultaat voor De Schoor jongerenwe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11" y="2639700"/>
            <a:ext cx="2104319" cy="8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" y="6196219"/>
            <a:ext cx="404601" cy="2697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8556" y="3641012"/>
            <a:ext cx="1629188" cy="11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0" y="76200"/>
            <a:ext cx="654745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Maatschappelijke Business Case (mBC)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3213675" y="3505199"/>
            <a:ext cx="2572941" cy="25431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Maatschappelijke Business </a:t>
            </a:r>
            <a:r>
              <a:rPr lang="nl-NL" dirty="0"/>
              <a:t>C</a:t>
            </a:r>
            <a:r>
              <a:rPr lang="nl-NL" dirty="0" smtClean="0"/>
              <a:t>ase (</a:t>
            </a:r>
            <a:r>
              <a:rPr lang="nl-NL" dirty="0" err="1" smtClean="0"/>
              <a:t>mBC</a:t>
            </a:r>
            <a:r>
              <a:rPr lang="nl-NL" dirty="0" smtClean="0"/>
              <a:t>)</a:t>
            </a:r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334564" y="3625334"/>
            <a:ext cx="2590204" cy="2807732"/>
            <a:chOff x="191691" y="2771775"/>
            <a:chExt cx="2590204" cy="2807732"/>
          </a:xfrm>
        </p:grpSpPr>
        <p:grpSp>
          <p:nvGrpSpPr>
            <p:cNvPr id="6" name="Groep 5"/>
            <p:cNvGrpSpPr/>
            <p:nvPr/>
          </p:nvGrpSpPr>
          <p:grpSpPr>
            <a:xfrm>
              <a:off x="191691" y="2771775"/>
              <a:ext cx="2590204" cy="2019300"/>
              <a:chOff x="191691" y="2828925"/>
              <a:chExt cx="2590204" cy="2019300"/>
            </a:xfrm>
          </p:grpSpPr>
          <p:sp>
            <p:nvSpPr>
              <p:cNvPr id="8" name="Ovaal 7"/>
              <p:cNvSpPr/>
              <p:nvPr/>
            </p:nvSpPr>
            <p:spPr>
              <a:xfrm>
                <a:off x="191691" y="2828925"/>
                <a:ext cx="2037159" cy="20193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 smtClean="0"/>
                  <a:t>Business Model</a:t>
                </a:r>
              </a:p>
            </p:txBody>
          </p:sp>
          <p:sp>
            <p:nvSpPr>
              <p:cNvPr id="9" name="PIJL-RECHTS 8"/>
              <p:cNvSpPr/>
              <p:nvPr/>
            </p:nvSpPr>
            <p:spPr>
              <a:xfrm>
                <a:off x="2391370" y="3586162"/>
                <a:ext cx="390525" cy="504825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7" name="Tekstvak 6"/>
            <p:cNvSpPr txBox="1"/>
            <p:nvPr/>
          </p:nvSpPr>
          <p:spPr>
            <a:xfrm>
              <a:off x="201216" y="5210175"/>
              <a:ext cx="2405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/>
                <a:t>Inzicht in de organisatie</a:t>
              </a:r>
              <a:endParaRPr lang="nl-NL" i="1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6075523" y="3625334"/>
            <a:ext cx="3018168" cy="3084731"/>
            <a:chOff x="5993008" y="2771775"/>
            <a:chExt cx="3018168" cy="3084731"/>
          </a:xfrm>
        </p:grpSpPr>
        <p:grpSp>
          <p:nvGrpSpPr>
            <p:cNvPr id="11" name="Groep 10"/>
            <p:cNvGrpSpPr/>
            <p:nvPr/>
          </p:nvGrpSpPr>
          <p:grpSpPr>
            <a:xfrm>
              <a:off x="5993008" y="2771775"/>
              <a:ext cx="2617590" cy="2019300"/>
              <a:chOff x="68458" y="2828925"/>
              <a:chExt cx="2617590" cy="2019300"/>
            </a:xfrm>
          </p:grpSpPr>
          <p:sp>
            <p:nvSpPr>
              <p:cNvPr id="13" name="Ovaal 12"/>
              <p:cNvSpPr/>
              <p:nvPr/>
            </p:nvSpPr>
            <p:spPr>
              <a:xfrm>
                <a:off x="648889" y="2828925"/>
                <a:ext cx="2037159" cy="20193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 err="1" smtClean="0"/>
                  <a:t>Maatschap-pelijke</a:t>
                </a:r>
                <a:r>
                  <a:rPr lang="nl-NL" dirty="0" smtClean="0"/>
                  <a:t> case</a:t>
                </a:r>
                <a:endParaRPr lang="nl-NL" dirty="0"/>
              </a:p>
            </p:txBody>
          </p:sp>
          <p:sp>
            <p:nvSpPr>
              <p:cNvPr id="14" name="PIJL-RECHTS 13"/>
              <p:cNvSpPr/>
              <p:nvPr/>
            </p:nvSpPr>
            <p:spPr>
              <a:xfrm rot="10800000">
                <a:off x="68458" y="3562349"/>
                <a:ext cx="390525" cy="504825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2" name="Tekstvak 11"/>
            <p:cNvSpPr txBox="1"/>
            <p:nvPr/>
          </p:nvSpPr>
          <p:spPr>
            <a:xfrm>
              <a:off x="6379365" y="5210175"/>
              <a:ext cx="2631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/>
                <a:t>Inzicht in de </a:t>
              </a:r>
            </a:p>
            <a:p>
              <a:r>
                <a:rPr lang="nl-NL" i="1" dirty="0" smtClean="0"/>
                <a:t>maatschappelijke effecten</a:t>
              </a:r>
              <a:endParaRPr lang="nl-NL" i="1" dirty="0"/>
            </a:p>
          </p:txBody>
        </p:sp>
      </p:grpSp>
      <p:sp>
        <p:nvSpPr>
          <p:cNvPr id="3" name="Rechthoek 2"/>
          <p:cNvSpPr/>
          <p:nvPr/>
        </p:nvSpPr>
        <p:spPr>
          <a:xfrm>
            <a:off x="191691" y="1354015"/>
            <a:ext cx="8418907" cy="133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nl-NL" sz="2400" dirty="0" smtClean="0"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Gestructureerde </a:t>
            </a:r>
            <a:r>
              <a:rPr lang="nl-NL" sz="2400" dirty="0"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kosten-baten </a:t>
            </a:r>
            <a:r>
              <a:rPr lang="nl-NL" sz="2400" dirty="0" smtClean="0"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afweging</a:t>
            </a:r>
            <a:endParaRPr lang="nl-NL" sz="2400" dirty="0"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  <a:p>
            <a:pPr marL="342900" marR="0" lvl="0" indent="-342900" defTabSz="457200" fontAlgn="base"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nl-NL" sz="2400" dirty="0"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Samensmelting economische én het maatschappelijke </a:t>
            </a:r>
            <a:r>
              <a:rPr lang="nl-NL" sz="2400" dirty="0" smtClean="0"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nut</a:t>
            </a:r>
            <a:endParaRPr lang="nl-NL" sz="2400" dirty="0"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defRPr/>
            </a:pPr>
            <a:endParaRPr lang="nl-NL" sz="2400" b="1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718150" y="76200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Maatschappelijke case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659" y="1219200"/>
            <a:ext cx="9065342" cy="5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6819" y="70340"/>
            <a:ext cx="13582512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4545" y="5893230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Resultaten</a:t>
            </a:r>
            <a:endParaRPr lang="nl-NL" sz="4800" dirty="0">
              <a:solidFill>
                <a:schemeClr val="tx1">
                  <a:lumMod val="85000"/>
                  <a:lumOff val="1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1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718150" y="76200"/>
            <a:ext cx="5829300" cy="647700"/>
          </a:xfrm>
        </p:spPr>
        <p:txBody>
          <a:bodyPr/>
          <a:lstStyle/>
          <a:p>
            <a:pPr algn="l" eaLnBrk="1" hangingPunct="1"/>
            <a:r>
              <a:rPr lang="nl-NL" altLang="nl-NL" sz="2400" b="1" dirty="0" smtClean="0">
                <a:solidFill>
                  <a:srgbClr val="000066"/>
                </a:solidFill>
                <a:latin typeface="Segoe UI" panose="020B0502040204020203" pitchFamily="34" charset="0"/>
                <a:ea typeface="Myriad Pro"/>
                <a:cs typeface="Segoe UI" panose="020B0502040204020203" pitchFamily="34" charset="0"/>
              </a:rPr>
              <a:t>Jongerenwerk voorkomt zorg</a:t>
            </a:r>
            <a:endParaRPr lang="nl-NL" altLang="nl-NL" sz="2400" b="1" dirty="0">
              <a:solidFill>
                <a:srgbClr val="000066"/>
              </a:solidFill>
              <a:latin typeface="Segoe UI" panose="020B0502040204020203" pitchFamily="34" charset="0"/>
              <a:ea typeface="Myriad Pro"/>
              <a:cs typeface="Segoe UI" panose="020B0502040204020203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2116" y="1150374"/>
            <a:ext cx="8032955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Door </a:t>
            </a: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preventieve inzet van het jongerenwerk is zorg niet (meteen) </a:t>
            </a:r>
            <a: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nodig</a:t>
            </a: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lvl="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Jongerenwerk biedt mogelijkheid tot afschalen en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normaliseren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lvl="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combineren van jongerenwerk met zorg versterkt het effect van </a:t>
            </a: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hulpverlening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28600" lvl="0" indent="-228600" defTabSz="49528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besparingspotentieel door de inzet van het jongerenwerk zit bij de groep die gebruik maakt van lichte hulpverlening en/of zorg wordt geschat op </a:t>
            </a:r>
            <a:r>
              <a:rPr lang="nl-NL" sz="24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€ 45 miljoen.</a:t>
            </a:r>
          </a:p>
        </p:txBody>
      </p:sp>
    </p:spTree>
    <p:extLst>
      <p:ext uri="{BB962C8B-B14F-4D97-AF65-F5344CB8AC3E}">
        <p14:creationId xmlns:p14="http://schemas.microsoft.com/office/powerpoint/2010/main" val="7747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angepast ontwerp">
  <a:themeElements>
    <a:clrScheme name="Q-Consult">
      <a:dk1>
        <a:srgbClr val="191E77"/>
      </a:dk1>
      <a:lt1>
        <a:srgbClr val="FFFFFF"/>
      </a:lt1>
      <a:dk2>
        <a:srgbClr val="191E77"/>
      </a:dk2>
      <a:lt2>
        <a:srgbClr val="FFFFFF"/>
      </a:lt2>
      <a:accent1>
        <a:srgbClr val="C5DE06"/>
      </a:accent1>
      <a:accent2>
        <a:srgbClr val="FF4B00"/>
      </a:accent2>
      <a:accent3>
        <a:srgbClr val="FFB505"/>
      </a:accent3>
      <a:accent4>
        <a:srgbClr val="0094C7"/>
      </a:accent4>
      <a:accent5>
        <a:srgbClr val="84CEAD"/>
      </a:accent5>
      <a:accent6>
        <a:srgbClr val="FFFFFF"/>
      </a:accent6>
      <a:hlink>
        <a:srgbClr val="A50F28"/>
      </a:hlink>
      <a:folHlink>
        <a:srgbClr val="C5DE06"/>
      </a:folHlink>
    </a:clrScheme>
    <a:fontScheme name="huisstijl Q-Consult 201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_Thema_Q=U_QAcademy">
  <a:themeElements>
    <a:clrScheme name="Q-Consult">
      <a:dk1>
        <a:srgbClr val="191E77"/>
      </a:dk1>
      <a:lt1>
        <a:srgbClr val="FFFFFF"/>
      </a:lt1>
      <a:dk2>
        <a:srgbClr val="191E77"/>
      </a:dk2>
      <a:lt2>
        <a:srgbClr val="FFFFFF"/>
      </a:lt2>
      <a:accent1>
        <a:srgbClr val="C5DE06"/>
      </a:accent1>
      <a:accent2>
        <a:srgbClr val="FF4B00"/>
      </a:accent2>
      <a:accent3>
        <a:srgbClr val="FFB505"/>
      </a:accent3>
      <a:accent4>
        <a:srgbClr val="0094C7"/>
      </a:accent4>
      <a:accent5>
        <a:srgbClr val="84CEAD"/>
      </a:accent5>
      <a:accent6>
        <a:srgbClr val="FFFFFF"/>
      </a:accent6>
      <a:hlink>
        <a:srgbClr val="A50F28"/>
      </a:hlink>
      <a:folHlink>
        <a:srgbClr val="C5DE06"/>
      </a:folHlink>
    </a:clrScheme>
    <a:fontScheme name="huisstijl Q-Consult 201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EM sjabloon docume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DEM sjabloon docume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1550</Words>
  <Application>Microsoft Office PowerPoint</Application>
  <PresentationFormat>Diavoorstelling (4:3)</PresentationFormat>
  <Paragraphs>262</Paragraphs>
  <Slides>25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25</vt:i4>
      </vt:variant>
    </vt:vector>
  </HeadingPairs>
  <TitlesOfParts>
    <vt:vector size="43" baseType="lpstr">
      <vt:lpstr>Gungsuh</vt:lpstr>
      <vt:lpstr>ＭＳ Ｐゴシック</vt:lpstr>
      <vt:lpstr>Myriad Pro</vt:lpstr>
      <vt:lpstr>SimSun</vt:lpstr>
      <vt:lpstr>Arial</vt:lpstr>
      <vt:lpstr>Broadway</vt:lpstr>
      <vt:lpstr>Calibri</vt:lpstr>
      <vt:lpstr>Courier New</vt:lpstr>
      <vt:lpstr>Myanmar Text</vt:lpstr>
      <vt:lpstr>Segoe UI</vt:lpstr>
      <vt:lpstr>Symbol</vt:lpstr>
      <vt:lpstr>Times New Roman</vt:lpstr>
      <vt:lpstr>2_Aangepast ontwerp</vt:lpstr>
      <vt:lpstr>Powerpoint_Thema_Q=U_QAcademy</vt:lpstr>
      <vt:lpstr>Office-thema</vt:lpstr>
      <vt:lpstr>2_Office-thema</vt:lpstr>
      <vt:lpstr>2_DEM sjabloon document</vt:lpstr>
      <vt:lpstr>3_DEM sjabloon document</vt:lpstr>
      <vt:lpstr>10 jaar geleden….</vt:lpstr>
      <vt:lpstr>PowerPoint-presentatie</vt:lpstr>
      <vt:lpstr>Opdracht</vt:lpstr>
      <vt:lpstr>PowerPoint-presentatie</vt:lpstr>
      <vt:lpstr>Mede mogelijk gemaakt door…</vt:lpstr>
      <vt:lpstr>Maatschappelijke Business Case (mBC)</vt:lpstr>
      <vt:lpstr>Maatschappelijke case</vt:lpstr>
      <vt:lpstr>PowerPoint-presentatie</vt:lpstr>
      <vt:lpstr>Jongerenwerk voorkomt zorg</vt:lpstr>
      <vt:lpstr>Jongerenwerk voorkomt zorg</vt:lpstr>
      <vt:lpstr>Jongerenwerk voorkomt zorg</vt:lpstr>
      <vt:lpstr>Jongerenwerk voorkomt zorg</vt:lpstr>
      <vt:lpstr>Samenhang jongerenwerk en zorg</vt:lpstr>
      <vt:lpstr>PowerPoint-presentatie</vt:lpstr>
      <vt:lpstr>Jongerenwerk vergroot sociale cohesie</vt:lpstr>
      <vt:lpstr>Jongerenwerk vergroot sociale cohesie</vt:lpstr>
      <vt:lpstr>Jongerenwerk vergroot sociale cohesie</vt:lpstr>
      <vt:lpstr>Jongerenwerk vergroot sociale cohesie</vt:lpstr>
      <vt:lpstr>PowerPoint-presentatie</vt:lpstr>
      <vt:lpstr>PowerPoint-presentatie</vt:lpstr>
      <vt:lpstr>PowerPoint-presentatie</vt:lpstr>
      <vt:lpstr>Dataverzameling</vt:lpstr>
      <vt:lpstr>PowerPoint-presentatie</vt:lpstr>
      <vt:lpstr>Partners &amp; financiering</vt:lpstr>
      <vt:lpstr>Download de mBC Jongerenwerk</vt:lpstr>
    </vt:vector>
  </TitlesOfParts>
  <Company>CQT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Summerschool   Maatschappelijke Businesscase   Noortje Peters en Myriam Martens 9 juli 2015</dc:title>
  <dc:creator>Myriam Martens</dc:creator>
  <cp:lastModifiedBy>J.J.J. Sonneveld</cp:lastModifiedBy>
  <cp:revision>170</cp:revision>
  <cp:lastPrinted>2018-12-07T13:49:25Z</cp:lastPrinted>
  <dcterms:created xsi:type="dcterms:W3CDTF">2015-07-07T12:16:28Z</dcterms:created>
  <dcterms:modified xsi:type="dcterms:W3CDTF">2018-12-11T08:08:00Z</dcterms:modified>
</cp:coreProperties>
</file>