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27"/>
  </p:notesMasterIdLst>
  <p:sldIdLst>
    <p:sldId id="259" r:id="rId4"/>
    <p:sldId id="260" r:id="rId5"/>
    <p:sldId id="263" r:id="rId6"/>
    <p:sldId id="497" r:id="rId7"/>
    <p:sldId id="508" r:id="rId8"/>
    <p:sldId id="511" r:id="rId9"/>
    <p:sldId id="295" r:id="rId10"/>
    <p:sldId id="355" r:id="rId11"/>
    <p:sldId id="356" r:id="rId12"/>
    <p:sldId id="512" r:id="rId13"/>
    <p:sldId id="513" r:id="rId14"/>
    <p:sldId id="427" r:id="rId15"/>
    <p:sldId id="677" r:id="rId16"/>
    <p:sldId id="439" r:id="rId17"/>
    <p:sldId id="639" r:id="rId18"/>
    <p:sldId id="676" r:id="rId19"/>
    <p:sldId id="707" r:id="rId20"/>
    <p:sldId id="708" r:id="rId21"/>
    <p:sldId id="441" r:id="rId22"/>
    <p:sldId id="445" r:id="rId23"/>
    <p:sldId id="391" r:id="rId24"/>
    <p:sldId id="507" r:id="rId25"/>
    <p:sldId id="258"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9" autoAdjust="0"/>
    <p:restoredTop sz="94660"/>
  </p:normalViewPr>
  <p:slideViewPr>
    <p:cSldViewPr>
      <p:cViewPr varScale="1">
        <p:scale>
          <a:sx n="88" d="100"/>
          <a:sy n="88" d="100"/>
        </p:scale>
        <p:origin x="-13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1E57E-2AB2-4B89-BC64-7459B0E0EDDB}" type="datetimeFigureOut">
              <a:rPr lang="nl-NL" smtClean="0"/>
              <a:t>31-1-2019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918FE-3851-4DEF-9321-7A471C393923}" type="slidenum">
              <a:rPr lang="nl-NL" smtClean="0"/>
              <a:t>‹nr.›</a:t>
            </a:fld>
            <a:endParaRPr lang="nl-NL"/>
          </a:p>
        </p:txBody>
      </p:sp>
    </p:spTree>
    <p:extLst>
      <p:ext uri="{BB962C8B-B14F-4D97-AF65-F5344CB8AC3E}">
        <p14:creationId xmlns:p14="http://schemas.microsoft.com/office/powerpoint/2010/main" val="1399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a:t>De restgrond mag nooit een cumulatie zijn van een van de andere gronden. Denk hier eerder aan zaken die echt niet bij een van de andere gronden horen zoals een medewerker in langdurige detentie.</a:t>
            </a:r>
          </a:p>
        </p:txBody>
      </p:sp>
      <p:sp>
        <p:nvSpPr>
          <p:cNvPr id="4" name="Tijdelijke aanduiding voor dianummer 3"/>
          <p:cNvSpPr>
            <a:spLocks noGrp="1"/>
          </p:cNvSpPr>
          <p:nvPr>
            <p:ph type="sldNum" sz="quarter" idx="10"/>
          </p:nvPr>
        </p:nvSpPr>
        <p:spPr/>
        <p:txBody>
          <a:bodyPr/>
          <a:lstStyle/>
          <a:p>
            <a:fld id="{DF109141-A254-4477-9575-66DFAF7AF972}"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208129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a:t>De restgrond mag nooit een cumulatie zijn van een van de andere gronden. Denk hier eerder aan zaken die echt niet bij een van de andere gronden horen zoals een medewerker in langdurige detentie.</a:t>
            </a:r>
          </a:p>
        </p:txBody>
      </p:sp>
      <p:sp>
        <p:nvSpPr>
          <p:cNvPr id="4" name="Tijdelijke aanduiding voor dianummer 3"/>
          <p:cNvSpPr>
            <a:spLocks noGrp="1"/>
          </p:cNvSpPr>
          <p:nvPr>
            <p:ph type="sldNum" sz="quarter" idx="10"/>
          </p:nvPr>
        </p:nvSpPr>
        <p:spPr/>
        <p:txBody>
          <a:bodyPr/>
          <a:lstStyle/>
          <a:p>
            <a:fld id="{DF109141-A254-4477-9575-66DFAF7AF972}"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206994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dirty="0"/>
              <a:t>De restgrond mag nooit een cumulatie zijn van een van de andere gronden. Denk hier eerder aan zaken die echt niet bij een van de andere gronden horen zoals een medewerker in langdurige detentie.</a:t>
            </a:r>
          </a:p>
        </p:txBody>
      </p:sp>
      <p:sp>
        <p:nvSpPr>
          <p:cNvPr id="4" name="Tijdelijke aanduiding voor dianummer 3"/>
          <p:cNvSpPr>
            <a:spLocks noGrp="1"/>
          </p:cNvSpPr>
          <p:nvPr>
            <p:ph type="sldNum" sz="quarter" idx="10"/>
          </p:nvPr>
        </p:nvSpPr>
        <p:spPr/>
        <p:txBody>
          <a:bodyPr/>
          <a:lstStyle/>
          <a:p>
            <a:fld id="{DF109141-A254-4477-9575-66DFAF7AF972}"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292472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27C21E-1944-4122-9C4A-53A25E3FB570}"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1866169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07327827"/>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10" name="Afbeelding 9"/>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11"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
        <p:nvSpPr>
          <p:cNvPr id="12" name="Tekstvak 11"/>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2342102900"/>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6"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2"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7" name="Afbeelding 6"/>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8"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
        <p:nvSpPr>
          <p:cNvPr id="9" name="Tekstvak 8"/>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1625550376"/>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67916" y="6021388"/>
            <a:ext cx="2133600" cy="360362"/>
          </a:xfrm>
          <a:prstGeom prst="rect">
            <a:avLst/>
          </a:prstGeom>
        </p:spPr>
        <p:txBody>
          <a:bodyPr/>
          <a:lstStyle>
            <a:lvl1pPr fontAlgn="auto">
              <a:spcBef>
                <a:spcPts val="0"/>
              </a:spcBef>
              <a:spcAft>
                <a:spcPts val="0"/>
              </a:spcAft>
              <a:defRPr smtClean="0">
                <a:solidFill>
                  <a:prstClr val="white">
                    <a:tint val="75000"/>
                  </a:prstClr>
                </a:solidFill>
              </a:defRPr>
            </a:lvl1pPr>
          </a:lstStyle>
          <a:p>
            <a:fld id="{964AC4C8-A11D-444D-BFF4-687D26C32895}" type="datetimeFigureOut">
              <a:rPr lang="nl-NL" smtClean="0">
                <a:solidFill>
                  <a:prstClr val="white">
                    <a:tint val="75000"/>
                  </a:prstClr>
                </a:solidFill>
              </a:rPr>
              <a:pPr/>
              <a:t>31-1-2019</a:t>
            </a:fld>
            <a:endParaRPr lang="nl-NL">
              <a:solidFill>
                <a:prstClr val="white">
                  <a:tint val="75000"/>
                </a:prstClr>
              </a:solidFill>
            </a:endParaRPr>
          </a:p>
        </p:txBody>
      </p:sp>
      <p:sp>
        <p:nvSpPr>
          <p:cNvPr id="5" name="Tijdelijke aanduiding voor voettekst 4"/>
          <p:cNvSpPr>
            <a:spLocks noGrp="1"/>
          </p:cNvSpPr>
          <p:nvPr>
            <p:ph type="ftr" sz="quarter" idx="11"/>
          </p:nvPr>
        </p:nvSpPr>
        <p:spPr>
          <a:xfrm>
            <a:off x="3132535" y="6021388"/>
            <a:ext cx="2895600" cy="360362"/>
          </a:xfrm>
          <a:prstGeom prst="rect">
            <a:avLst/>
          </a:prstGeom>
        </p:spPr>
        <p:txBody>
          <a:bodyPr/>
          <a:lstStyle>
            <a:lvl1pPr fontAlgn="auto">
              <a:spcBef>
                <a:spcPts val="0"/>
              </a:spcBef>
              <a:spcAft>
                <a:spcPts val="0"/>
              </a:spcAft>
              <a:defRPr>
                <a:solidFill>
                  <a:prstClr val="white">
                    <a:tint val="75000"/>
                  </a:prstClr>
                </a:solidFill>
              </a:defRPr>
            </a:lvl1p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lvl1pPr fontAlgn="auto">
              <a:spcBef>
                <a:spcPts val="0"/>
              </a:spcBef>
              <a:spcAft>
                <a:spcPts val="0"/>
              </a:spcAft>
              <a:defRPr smtClean="0">
                <a:solidFill>
                  <a:prstClr val="white">
                    <a:tint val="75000"/>
                  </a:prstClr>
                </a:solidFill>
              </a:defRPr>
            </a:lvl1pPr>
          </a:lstStyle>
          <a:p>
            <a:fld id="{7B44499D-E35B-4129-8220-8885A6871435}"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61372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1014413" y="476250"/>
            <a:ext cx="6438900" cy="609600"/>
          </a:xfrm>
          <a:prstGeom prst="rect">
            <a:avLst/>
          </a:prstGeom>
          <a:noFill/>
          <a:ln>
            <a:noFill/>
          </a:ln>
          <a:extLst/>
        </p:spPr>
        <p:txBody>
          <a:bodyPr/>
          <a:lstStyle/>
          <a:p>
            <a:pPr lvl="0"/>
            <a:r>
              <a:rPr lang="nl-NL" dirty="0"/>
              <a:t>Titelstijl van model bewerken</a:t>
            </a:r>
            <a:endParaRPr lang="en-US" dirty="0"/>
          </a:p>
        </p:txBody>
      </p:sp>
      <p:sp>
        <p:nvSpPr>
          <p:cNvPr id="9" name="Rectangle 3"/>
          <p:cNvSpPr>
            <a:spLocks noGrp="1" noChangeArrowheads="1"/>
          </p:cNvSpPr>
          <p:nvPr>
            <p:ph idx="1"/>
          </p:nvPr>
        </p:nvSpPr>
        <p:spPr bwMode="auto">
          <a:xfrm>
            <a:off x="1014413" y="1371600"/>
            <a:ext cx="6438900" cy="4495800"/>
          </a:xfrm>
          <a:prstGeom prst="rect">
            <a:avLst/>
          </a:prstGeom>
          <a:noFill/>
          <a:ln>
            <a:noFill/>
          </a:ln>
          <a:extLst/>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xfrm>
            <a:off x="2590800" y="6324600"/>
            <a:ext cx="1371600" cy="228600"/>
          </a:xfrm>
          <a:prstGeom prst="rect">
            <a:avLst/>
          </a:prstGeom>
          <a:ln/>
        </p:spPr>
        <p:txBody>
          <a:bodyPr/>
          <a:lstStyle>
            <a:lvl1pPr>
              <a:defRPr/>
            </a:lvl1pPr>
          </a:lstStyle>
          <a:p>
            <a:pPr>
              <a:defRPr/>
            </a:pPr>
            <a:fld id="{C07F431B-6EED-4213-925A-D64EFFCC488D}" type="datetime1">
              <a:rPr lang="nl-NL" smtClean="0">
                <a:solidFill>
                  <a:srgbClr val="FFFFFF"/>
                </a:solidFill>
              </a:rPr>
              <a:pPr>
                <a:defRPr/>
              </a:pPr>
              <a:t>31-1-2019</a:t>
            </a:fld>
            <a:endParaRPr lang="nl-NL">
              <a:solidFill>
                <a:srgbClr val="FFFFFF"/>
              </a:solidFill>
            </a:endParaRPr>
          </a:p>
        </p:txBody>
      </p:sp>
      <p:sp>
        <p:nvSpPr>
          <p:cNvPr id="5" name="Rectangle 5"/>
          <p:cNvSpPr>
            <a:spLocks noGrp="1" noChangeArrowheads="1"/>
          </p:cNvSpPr>
          <p:nvPr>
            <p:ph type="ftr" sz="quarter" idx="11"/>
          </p:nvPr>
        </p:nvSpPr>
        <p:spPr>
          <a:xfrm>
            <a:off x="4114800" y="6324600"/>
            <a:ext cx="3581400" cy="228600"/>
          </a:xfrm>
          <a:prstGeom prst="rect">
            <a:avLst/>
          </a:prstGeom>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D47A40-4DD7-4288-86D5-E1C8706FDCF1}" type="slidenum">
              <a:rPr lang="en-US" altLang="nl-NL">
                <a:solidFill>
                  <a:srgbClr val="FFFFFF"/>
                </a:solidFill>
              </a:rPr>
              <a:pPr>
                <a:defRPr/>
              </a:pPr>
              <a:t>‹nr.›</a:t>
            </a:fld>
            <a:endParaRPr lang="en-US" altLang="nl-NL">
              <a:solidFill>
                <a:srgbClr val="FFFFFF"/>
              </a:solidFill>
            </a:endParaRPr>
          </a:p>
        </p:txBody>
      </p:sp>
    </p:spTree>
    <p:extLst>
      <p:ext uri="{BB962C8B-B14F-4D97-AF65-F5344CB8AC3E}">
        <p14:creationId xmlns:p14="http://schemas.microsoft.com/office/powerpoint/2010/main" val="409245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60419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7" name="Afbeelding 6"/>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8"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Tree>
    <p:extLst>
      <p:ext uri="{BB962C8B-B14F-4D97-AF65-F5344CB8AC3E}">
        <p14:creationId xmlns:p14="http://schemas.microsoft.com/office/powerpoint/2010/main" val="380492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1"/>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7" name="Afbeelding 6"/>
          <p:cNvPicPr>
            <a:picLocks noChangeAspect="1"/>
          </p:cNvPicPr>
          <p:nvPr userDrawn="1"/>
        </p:nvPicPr>
        <p:blipFill>
          <a:blip r:embed="rId2"/>
          <a:srcRect/>
          <a:stretch>
            <a:fillRect/>
          </a:stretch>
        </p:blipFill>
        <p:spPr bwMode="auto">
          <a:xfrm>
            <a:off x="432299" y="6450969"/>
            <a:ext cx="8227379" cy="431509"/>
          </a:xfrm>
          <a:prstGeom prst="rect">
            <a:avLst/>
          </a:prstGeom>
          <a:noFill/>
          <a:ln w="9525">
            <a:noFill/>
            <a:miter lim="800000"/>
            <a:headEnd/>
            <a:tailEnd/>
          </a:ln>
        </p:spPr>
      </p:pic>
      <p:pic>
        <p:nvPicPr>
          <p:cNvPr id="8" name="Afbeelding 2" descr="Stimulansz_ill dig blauw.jpg"/>
          <p:cNvPicPr>
            <a:picLocks noChangeAspect="1"/>
          </p:cNvPicPr>
          <p:nvPr userDrawn="1"/>
        </p:nvPicPr>
        <p:blipFill>
          <a:blip r:embed="rId3"/>
          <a:srcRect/>
          <a:stretch>
            <a:fillRect/>
          </a:stretch>
        </p:blipFill>
        <p:spPr bwMode="auto">
          <a:xfrm>
            <a:off x="8228615" y="135894"/>
            <a:ext cx="798909" cy="1065213"/>
          </a:xfrm>
          <a:prstGeom prst="rect">
            <a:avLst/>
          </a:prstGeom>
          <a:noFill/>
          <a:ln w="9525">
            <a:noFill/>
            <a:miter lim="800000"/>
            <a:headEnd/>
            <a:tailEnd/>
          </a:ln>
        </p:spPr>
      </p:pic>
      <p:sp>
        <p:nvSpPr>
          <p:cNvPr id="9" name="Tekstvak 8"/>
          <p:cNvSpPr txBox="1"/>
          <p:nvPr userDrawn="1"/>
        </p:nvSpPr>
        <p:spPr>
          <a:xfrm>
            <a:off x="571500" y="649287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318788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8" name="Afbeelding 7"/>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9"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
        <p:nvSpPr>
          <p:cNvPr id="10" name="Tekstvak 9"/>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3411111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8"/>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1"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10" name="Afbeelding 9"/>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11"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
        <p:nvSpPr>
          <p:cNvPr id="12" name="Tekstvak 11"/>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64553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6" name="Afbeelding 5"/>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7"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
        <p:nvSpPr>
          <p:cNvPr id="8" name="Tekstvak 7"/>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256672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7" name="Afbeelding 6"/>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8"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Tree>
    <p:extLst>
      <p:ext uri="{BB962C8B-B14F-4D97-AF65-F5344CB8AC3E}">
        <p14:creationId xmlns:p14="http://schemas.microsoft.com/office/powerpoint/2010/main" val="4112818834"/>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5" name="Afbeelding 4"/>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6"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
        <p:nvSpPr>
          <p:cNvPr id="7" name="Tekstvak 6"/>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211879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8" name="Afbeelding 7"/>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9"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
        <p:nvSpPr>
          <p:cNvPr id="10" name="Tekstvak 9"/>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pic>
        <p:nvPicPr>
          <p:cNvPr id="11" name="Afbeelding 10"/>
          <p:cNvPicPr>
            <a:picLocks noChangeAspect="1"/>
          </p:cNvPicPr>
          <p:nvPr userDrawn="1"/>
        </p:nvPicPr>
        <p:blipFill>
          <a:blip r:embed="rId2"/>
          <a:srcRect/>
          <a:stretch>
            <a:fillRect/>
          </a:stretch>
        </p:blipFill>
        <p:spPr bwMode="auto">
          <a:xfrm>
            <a:off x="546599" y="6588129"/>
            <a:ext cx="8227379" cy="431509"/>
          </a:xfrm>
          <a:prstGeom prst="rect">
            <a:avLst/>
          </a:prstGeom>
          <a:noFill/>
          <a:ln w="9525">
            <a:noFill/>
            <a:miter lim="800000"/>
            <a:headEnd/>
            <a:tailEnd/>
          </a:ln>
        </p:spPr>
      </p:pic>
      <p:pic>
        <p:nvPicPr>
          <p:cNvPr id="12" name="Afbeelding 2" descr="Stimulansz_ill dig blauw.jpg"/>
          <p:cNvPicPr>
            <a:picLocks noChangeAspect="1"/>
          </p:cNvPicPr>
          <p:nvPr userDrawn="1"/>
        </p:nvPicPr>
        <p:blipFill>
          <a:blip r:embed="rId3"/>
          <a:srcRect/>
          <a:stretch>
            <a:fillRect/>
          </a:stretch>
        </p:blipFill>
        <p:spPr bwMode="auto">
          <a:xfrm>
            <a:off x="8342915" y="273054"/>
            <a:ext cx="798909" cy="1065213"/>
          </a:xfrm>
          <a:prstGeom prst="rect">
            <a:avLst/>
          </a:prstGeom>
          <a:noFill/>
          <a:ln w="9525">
            <a:noFill/>
            <a:miter lim="800000"/>
            <a:headEnd/>
            <a:tailEnd/>
          </a:ln>
        </p:spPr>
      </p:pic>
      <p:sp>
        <p:nvSpPr>
          <p:cNvPr id="13" name="Tekstvak 12"/>
          <p:cNvSpPr txBox="1"/>
          <p:nvPr userDrawn="1"/>
        </p:nvSpPr>
        <p:spPr>
          <a:xfrm>
            <a:off x="685800" y="66300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349830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11" name="Afbeelding 10"/>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12"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
        <p:nvSpPr>
          <p:cNvPr id="13" name="Tekstvak 12"/>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210135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10" name="Afbeelding 9"/>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11"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
        <p:nvSpPr>
          <p:cNvPr id="12" name="Tekstvak 11"/>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1367085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6"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1"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7" name="Afbeelding 6"/>
          <p:cNvPicPr>
            <a:picLocks noChangeAspect="1"/>
          </p:cNvPicPr>
          <p:nvPr userDrawn="1"/>
        </p:nvPicPr>
        <p:blipFill>
          <a:blip r:embed="rId2"/>
          <a:srcRect/>
          <a:stretch>
            <a:fillRect/>
          </a:stretch>
        </p:blipFill>
        <p:spPr bwMode="auto">
          <a:xfrm>
            <a:off x="432299" y="6435729"/>
            <a:ext cx="8227379" cy="431509"/>
          </a:xfrm>
          <a:prstGeom prst="rect">
            <a:avLst/>
          </a:prstGeom>
          <a:noFill/>
          <a:ln w="9525">
            <a:noFill/>
            <a:miter lim="800000"/>
            <a:headEnd/>
            <a:tailEnd/>
          </a:ln>
        </p:spPr>
      </p:pic>
      <p:pic>
        <p:nvPicPr>
          <p:cNvPr id="8" name="Afbeelding 2" descr="Stimulansz_ill dig blauw.jpg"/>
          <p:cNvPicPr>
            <a:picLocks noChangeAspect="1"/>
          </p:cNvPicPr>
          <p:nvPr userDrawn="1"/>
        </p:nvPicPr>
        <p:blipFill>
          <a:blip r:embed="rId3"/>
          <a:srcRect/>
          <a:stretch>
            <a:fillRect/>
          </a:stretch>
        </p:blipFill>
        <p:spPr bwMode="auto">
          <a:xfrm>
            <a:off x="8228615" y="120654"/>
            <a:ext cx="798909" cy="1065213"/>
          </a:xfrm>
          <a:prstGeom prst="rect">
            <a:avLst/>
          </a:prstGeom>
          <a:noFill/>
          <a:ln w="9525">
            <a:noFill/>
            <a:miter lim="800000"/>
            <a:headEnd/>
            <a:tailEnd/>
          </a:ln>
        </p:spPr>
      </p:pic>
      <p:sp>
        <p:nvSpPr>
          <p:cNvPr id="9" name="Tekstvak 8"/>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3075461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6"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54145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6"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740035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6"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327998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341438"/>
            <a:ext cx="40386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341438"/>
            <a:ext cx="40386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7"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517382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9"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5276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3"/>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7" name="Afbeelding 6"/>
          <p:cNvPicPr>
            <a:picLocks noChangeAspect="1"/>
          </p:cNvPicPr>
          <p:nvPr userDrawn="1"/>
        </p:nvPicPr>
        <p:blipFill>
          <a:blip r:embed="rId2"/>
          <a:srcRect/>
          <a:stretch>
            <a:fillRect/>
          </a:stretch>
        </p:blipFill>
        <p:spPr bwMode="auto">
          <a:xfrm>
            <a:off x="432300" y="6450971"/>
            <a:ext cx="8227379" cy="431509"/>
          </a:xfrm>
          <a:prstGeom prst="rect">
            <a:avLst/>
          </a:prstGeom>
          <a:noFill/>
          <a:ln w="9525">
            <a:noFill/>
            <a:miter lim="800000"/>
            <a:headEnd/>
            <a:tailEnd/>
          </a:ln>
        </p:spPr>
      </p:pic>
      <p:pic>
        <p:nvPicPr>
          <p:cNvPr id="8" name="Afbeelding 2" descr="Stimulansz_ill dig blauw.jpg"/>
          <p:cNvPicPr>
            <a:picLocks noChangeAspect="1"/>
          </p:cNvPicPr>
          <p:nvPr userDrawn="1"/>
        </p:nvPicPr>
        <p:blipFill>
          <a:blip r:embed="rId3"/>
          <a:srcRect/>
          <a:stretch>
            <a:fillRect/>
          </a:stretch>
        </p:blipFill>
        <p:spPr bwMode="auto">
          <a:xfrm>
            <a:off x="8228615" y="135896"/>
            <a:ext cx="798909" cy="1065213"/>
          </a:xfrm>
          <a:prstGeom prst="rect">
            <a:avLst/>
          </a:prstGeom>
          <a:noFill/>
          <a:ln w="9525">
            <a:noFill/>
            <a:miter lim="800000"/>
            <a:headEnd/>
            <a:tailEnd/>
          </a:ln>
        </p:spPr>
      </p:pic>
      <p:sp>
        <p:nvSpPr>
          <p:cNvPr id="9" name="Tekstvak 8"/>
          <p:cNvSpPr txBox="1"/>
          <p:nvPr userDrawn="1"/>
        </p:nvSpPr>
        <p:spPr>
          <a:xfrm>
            <a:off x="571500" y="649287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973635788"/>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5"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935212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4"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636491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7"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843029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7"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425631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6"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1508258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6022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6022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a:solidFill>
                  <a:srgbClr val="000000"/>
                </a:solidFill>
              </a:rPr>
              <a:t>Stimulansz</a:t>
            </a:r>
          </a:p>
        </p:txBody>
      </p:sp>
      <p:sp>
        <p:nvSpPr>
          <p:cNvPr id="6" name="Rectangle 6"/>
          <p:cNvSpPr>
            <a:spLocks noGrp="1" noChangeArrowheads="1"/>
          </p:cNvSpPr>
          <p:nvPr>
            <p:ph type="sldNum" sz="quarter" idx="12"/>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4271143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67916" y="6021388"/>
            <a:ext cx="2133600" cy="360362"/>
          </a:xfrm>
          <a:prstGeom prst="rect">
            <a:avLst/>
          </a:prstGeom>
        </p:spPr>
        <p:txBody>
          <a:bodyPr/>
          <a:lstStyle>
            <a:lvl1pPr fontAlgn="auto">
              <a:spcBef>
                <a:spcPts val="0"/>
              </a:spcBef>
              <a:spcAft>
                <a:spcPts val="0"/>
              </a:spcAft>
              <a:defRPr smtClean="0">
                <a:solidFill>
                  <a:prstClr val="white">
                    <a:tint val="75000"/>
                  </a:prstClr>
                </a:solidFill>
              </a:defRPr>
            </a:lvl1pPr>
          </a:lstStyle>
          <a:p>
            <a:fld id="{964AC4C8-A11D-444D-BFF4-687D26C32895}" type="datetimeFigureOut">
              <a:rPr lang="nl-NL" smtClean="0">
                <a:solidFill>
                  <a:prstClr val="white">
                    <a:tint val="75000"/>
                  </a:prstClr>
                </a:solidFill>
              </a:rPr>
              <a:pPr/>
              <a:t>31-1-2019</a:t>
            </a:fld>
            <a:endParaRPr lang="nl-NL">
              <a:solidFill>
                <a:prstClr val="white">
                  <a:tint val="75000"/>
                </a:prstClr>
              </a:solidFill>
            </a:endParaRPr>
          </a:p>
        </p:txBody>
      </p:sp>
      <p:sp>
        <p:nvSpPr>
          <p:cNvPr id="5" name="Tijdelijke aanduiding voor voettekst 4"/>
          <p:cNvSpPr>
            <a:spLocks noGrp="1"/>
          </p:cNvSpPr>
          <p:nvPr>
            <p:ph type="ftr" sz="quarter" idx="11"/>
          </p:nvPr>
        </p:nvSpPr>
        <p:spPr>
          <a:xfrm>
            <a:off x="3132535" y="6021388"/>
            <a:ext cx="2895600" cy="360362"/>
          </a:xfrm>
          <a:prstGeom prst="rect">
            <a:avLst/>
          </a:prstGeom>
        </p:spPr>
        <p:txBody>
          <a:bodyPr/>
          <a:lstStyle>
            <a:lvl1pPr fontAlgn="auto">
              <a:spcBef>
                <a:spcPts val="0"/>
              </a:spcBef>
              <a:spcAft>
                <a:spcPts val="0"/>
              </a:spcAft>
              <a:defRPr>
                <a:solidFill>
                  <a:prstClr val="white">
                    <a:tint val="75000"/>
                  </a:prstClr>
                </a:solidFill>
              </a:defRPr>
            </a:lvl1p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lvl1pPr fontAlgn="auto">
              <a:spcBef>
                <a:spcPts val="0"/>
              </a:spcBef>
              <a:spcAft>
                <a:spcPts val="0"/>
              </a:spcAft>
              <a:defRPr smtClean="0">
                <a:solidFill>
                  <a:prstClr val="white">
                    <a:tint val="75000"/>
                  </a:prstClr>
                </a:solidFill>
              </a:defRPr>
            </a:lvl1pPr>
          </a:lstStyle>
          <a:p>
            <a:fld id="{7B44499D-E35B-4129-8220-8885A6871435}"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370341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1014413" y="476250"/>
            <a:ext cx="6438900" cy="609600"/>
          </a:xfrm>
          <a:prstGeom prst="rect">
            <a:avLst/>
          </a:prstGeom>
          <a:noFill/>
          <a:ln>
            <a:noFill/>
          </a:ln>
          <a:extLst/>
        </p:spPr>
        <p:txBody>
          <a:bodyPr/>
          <a:lstStyle/>
          <a:p>
            <a:pPr lvl="0"/>
            <a:r>
              <a:rPr lang="nl-NL" dirty="0"/>
              <a:t>Titelstijl van model bewerken</a:t>
            </a:r>
            <a:endParaRPr lang="en-US" dirty="0"/>
          </a:p>
        </p:txBody>
      </p:sp>
      <p:sp>
        <p:nvSpPr>
          <p:cNvPr id="9" name="Rectangle 3"/>
          <p:cNvSpPr>
            <a:spLocks noGrp="1" noChangeArrowheads="1"/>
          </p:cNvSpPr>
          <p:nvPr>
            <p:ph idx="1"/>
          </p:nvPr>
        </p:nvSpPr>
        <p:spPr bwMode="auto">
          <a:xfrm>
            <a:off x="1014413" y="1371600"/>
            <a:ext cx="6438900" cy="4495800"/>
          </a:xfrm>
          <a:prstGeom prst="rect">
            <a:avLst/>
          </a:prstGeom>
          <a:noFill/>
          <a:ln>
            <a:noFill/>
          </a:ln>
          <a:extLst/>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07F431B-6EED-4213-925A-D64EFFCC488D}" type="datetime1">
              <a:rPr lang="nl-NL" smtClean="0">
                <a:solidFill>
                  <a:srgbClr val="FFFFFF"/>
                </a:solidFill>
              </a:rPr>
              <a:pPr>
                <a:defRPr/>
              </a:pPr>
              <a:t>31-1-2019</a:t>
            </a:fld>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D47A40-4DD7-4288-86D5-E1C8706FDCF1}" type="slidenum">
              <a:rPr lang="en-US" altLang="nl-NL">
                <a:solidFill>
                  <a:srgbClr val="FFFFFF"/>
                </a:solidFill>
              </a:rPr>
              <a:pPr>
                <a:defRPr/>
              </a:pPr>
              <a:t>‹nr.›</a:t>
            </a:fld>
            <a:endParaRPr lang="en-US" altLang="nl-NL">
              <a:solidFill>
                <a:srgbClr val="FFFFFF"/>
              </a:solidFill>
            </a:endParaRPr>
          </a:p>
        </p:txBody>
      </p:sp>
    </p:spTree>
    <p:extLst>
      <p:ext uri="{BB962C8B-B14F-4D97-AF65-F5344CB8AC3E}">
        <p14:creationId xmlns:p14="http://schemas.microsoft.com/office/powerpoint/2010/main" val="81145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8" name="Afbeelding 7"/>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9"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
        <p:nvSpPr>
          <p:cNvPr id="10" name="Tekstvak 9"/>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1537590176"/>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9"/>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2"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10" name="Afbeelding 9"/>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11"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
        <p:nvSpPr>
          <p:cNvPr id="12" name="Tekstvak 11"/>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1941769708"/>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6" name="Afbeelding 5"/>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7"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
        <p:nvSpPr>
          <p:cNvPr id="8" name="Tekstvak 7"/>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110068577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5" name="Afbeelding 4"/>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6"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
        <p:nvSpPr>
          <p:cNvPr id="7" name="Tekstvak 6"/>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661960724"/>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8" name="Afbeelding 7"/>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9"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
        <p:nvSpPr>
          <p:cNvPr id="10" name="Tekstvak 9"/>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pic>
        <p:nvPicPr>
          <p:cNvPr id="11" name="Afbeelding 10"/>
          <p:cNvPicPr>
            <a:picLocks noChangeAspect="1"/>
          </p:cNvPicPr>
          <p:nvPr userDrawn="1"/>
        </p:nvPicPr>
        <p:blipFill>
          <a:blip r:embed="rId2"/>
          <a:srcRect/>
          <a:stretch>
            <a:fillRect/>
          </a:stretch>
        </p:blipFill>
        <p:spPr bwMode="auto">
          <a:xfrm>
            <a:off x="546600" y="6588131"/>
            <a:ext cx="8227379" cy="431509"/>
          </a:xfrm>
          <a:prstGeom prst="rect">
            <a:avLst/>
          </a:prstGeom>
          <a:noFill/>
          <a:ln w="9525">
            <a:noFill/>
            <a:miter lim="800000"/>
            <a:headEnd/>
            <a:tailEnd/>
          </a:ln>
        </p:spPr>
      </p:pic>
      <p:pic>
        <p:nvPicPr>
          <p:cNvPr id="12" name="Afbeelding 2" descr="Stimulansz_ill dig blauw.jpg"/>
          <p:cNvPicPr>
            <a:picLocks noChangeAspect="1"/>
          </p:cNvPicPr>
          <p:nvPr userDrawn="1"/>
        </p:nvPicPr>
        <p:blipFill>
          <a:blip r:embed="rId3"/>
          <a:srcRect/>
          <a:stretch>
            <a:fillRect/>
          </a:stretch>
        </p:blipFill>
        <p:spPr bwMode="auto">
          <a:xfrm>
            <a:off x="8342915" y="273056"/>
            <a:ext cx="798909" cy="1065213"/>
          </a:xfrm>
          <a:prstGeom prst="rect">
            <a:avLst/>
          </a:prstGeom>
          <a:noFill/>
          <a:ln w="9525">
            <a:noFill/>
            <a:miter lim="800000"/>
            <a:headEnd/>
            <a:tailEnd/>
          </a:ln>
        </p:spPr>
      </p:pic>
      <p:sp>
        <p:nvSpPr>
          <p:cNvPr id="13" name="Tekstvak 12"/>
          <p:cNvSpPr txBox="1"/>
          <p:nvPr userDrawn="1"/>
        </p:nvSpPr>
        <p:spPr>
          <a:xfrm>
            <a:off x="685800" y="66300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3003650278"/>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pic>
        <p:nvPicPr>
          <p:cNvPr id="11" name="Afbeelding 10"/>
          <p:cNvPicPr>
            <a:picLocks noChangeAspect="1"/>
          </p:cNvPicPr>
          <p:nvPr userDrawn="1"/>
        </p:nvPicPr>
        <p:blipFill>
          <a:blip r:embed="rId2"/>
          <a:srcRect/>
          <a:stretch>
            <a:fillRect/>
          </a:stretch>
        </p:blipFill>
        <p:spPr bwMode="auto">
          <a:xfrm>
            <a:off x="432300" y="6435731"/>
            <a:ext cx="8227379" cy="431509"/>
          </a:xfrm>
          <a:prstGeom prst="rect">
            <a:avLst/>
          </a:prstGeom>
          <a:noFill/>
          <a:ln w="9525">
            <a:noFill/>
            <a:miter lim="800000"/>
            <a:headEnd/>
            <a:tailEnd/>
          </a:ln>
        </p:spPr>
      </p:pic>
      <p:pic>
        <p:nvPicPr>
          <p:cNvPr id="12" name="Afbeelding 2" descr="Stimulansz_ill dig blauw.jpg"/>
          <p:cNvPicPr>
            <a:picLocks noChangeAspect="1"/>
          </p:cNvPicPr>
          <p:nvPr userDrawn="1"/>
        </p:nvPicPr>
        <p:blipFill>
          <a:blip r:embed="rId3"/>
          <a:srcRect/>
          <a:stretch>
            <a:fillRect/>
          </a:stretch>
        </p:blipFill>
        <p:spPr bwMode="auto">
          <a:xfrm>
            <a:off x="8228615" y="120656"/>
            <a:ext cx="798909" cy="1065213"/>
          </a:xfrm>
          <a:prstGeom prst="rect">
            <a:avLst/>
          </a:prstGeom>
          <a:noFill/>
          <a:ln w="9525">
            <a:noFill/>
            <a:miter lim="800000"/>
            <a:headEnd/>
            <a:tailEnd/>
          </a:ln>
        </p:spPr>
      </p:pic>
      <p:sp>
        <p:nvSpPr>
          <p:cNvPr id="13" name="Tekstvak 12"/>
          <p:cNvSpPr txBox="1"/>
          <p:nvPr userDrawn="1"/>
        </p:nvSpPr>
        <p:spPr>
          <a:xfrm>
            <a:off x="571500" y="6477635"/>
            <a:ext cx="1798890" cy="338554"/>
          </a:xfrm>
          <a:prstGeom prst="rect">
            <a:avLst/>
          </a:prstGeom>
          <a:noFill/>
        </p:spPr>
        <p:txBody>
          <a:bodyPr wrap="none" rtlCol="0">
            <a:spAutoFit/>
          </a:bodyPr>
          <a:lstStyle/>
          <a:p>
            <a:r>
              <a:rPr lang="nl-NL" sz="1600" dirty="0">
                <a:solidFill>
                  <a:prstClr val="white"/>
                </a:solidFill>
              </a:rPr>
              <a:t>Chris Goosen, 2015</a:t>
            </a:r>
          </a:p>
        </p:txBody>
      </p:sp>
    </p:spTree>
    <p:extLst>
      <p:ext uri="{BB962C8B-B14F-4D97-AF65-F5344CB8AC3E}">
        <p14:creationId xmlns:p14="http://schemas.microsoft.com/office/powerpoint/2010/main" val="4240035423"/>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93038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C3F0F-FF05-4D8E-9941-EE6B2E7E4F55}" type="datetimeFigureOut">
              <a:rPr lang="nl-NL" smtClean="0">
                <a:solidFill>
                  <a:prstClr val="black">
                    <a:tint val="75000"/>
                  </a:prstClr>
                </a:solidFill>
              </a:rPr>
              <a:pPr/>
              <a:t>31-1-2019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E986F-AEA7-4B18-AE12-BBFA787E28D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12796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341438"/>
            <a:ext cx="82296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100" name="Rectangle 4"/>
          <p:cNvSpPr>
            <a:spLocks noGrp="1" noChangeArrowheads="1"/>
          </p:cNvSpPr>
          <p:nvPr>
            <p:ph type="dt" sz="half" idx="2"/>
          </p:nvPr>
        </p:nvSpPr>
        <p:spPr bwMode="auto">
          <a:xfrm>
            <a:off x="468313" y="60213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defRPr/>
            </a:pPr>
            <a:endParaRPr lang="nl-NL">
              <a:latin typeface="Arial" charset="0"/>
              <a:ea typeface="+mn-ea"/>
              <a:cs typeface="+mn-cs"/>
            </a:endParaRPr>
          </a:p>
        </p:txBody>
      </p:sp>
      <p:sp>
        <p:nvSpPr>
          <p:cNvPr id="4101" name="Rectangle 5"/>
          <p:cNvSpPr>
            <a:spLocks noGrp="1" noChangeArrowheads="1"/>
          </p:cNvSpPr>
          <p:nvPr>
            <p:ph type="ftr" sz="quarter" idx="3"/>
          </p:nvPr>
        </p:nvSpPr>
        <p:spPr bwMode="auto">
          <a:xfrm>
            <a:off x="3132138" y="6021388"/>
            <a:ext cx="2895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vl1pPr>
          </a:lstStyle>
          <a:p>
            <a:pPr>
              <a:defRPr/>
            </a:pPr>
            <a:r>
              <a:rPr lang="nl-NL">
                <a:latin typeface="Arial" charset="0"/>
                <a:ea typeface="+mn-ea"/>
                <a:cs typeface="+mn-cs"/>
              </a:rPr>
              <a:t>Stimulansz</a:t>
            </a:r>
          </a:p>
        </p:txBody>
      </p:sp>
      <p:sp>
        <p:nvSpPr>
          <p:cNvPr id="4102" name="Rectangle 6"/>
          <p:cNvSpPr>
            <a:spLocks noGrp="1" noChangeArrowheads="1"/>
          </p:cNvSpPr>
          <p:nvPr>
            <p:ph type="sldNum" sz="quarter" idx="4"/>
          </p:nvPr>
        </p:nvSpPr>
        <p:spPr bwMode="auto">
          <a:xfrm>
            <a:off x="6588125" y="60213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endParaRPr lang="nl-NL">
              <a:latin typeface="Arial" charset="0"/>
              <a:ea typeface="+mn-ea"/>
              <a:cs typeface="+mn-cs"/>
            </a:endParaRPr>
          </a:p>
        </p:txBody>
      </p:sp>
      <p:pic>
        <p:nvPicPr>
          <p:cNvPr id="1031" name="Afbeelding 2" descr="Stimulansz_ill dig blauw.jp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021638" y="120650"/>
            <a:ext cx="106521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Afbeelding 5"/>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68275" y="6435725"/>
            <a:ext cx="87979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2044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el 2"/>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2900" kern="1200">
                <a:solidFill>
                  <a:srgbClr val="FFFFFF"/>
                </a:solidFill>
                <a:latin typeface="+mj-lt"/>
                <a:ea typeface="+mj-ea"/>
                <a:cs typeface="+mj-cs"/>
              </a:rPr>
              <a:t>Wijzigingen sociale zekerheid</a:t>
            </a:r>
          </a:p>
        </p:txBody>
      </p:sp>
      <p:pic>
        <p:nvPicPr>
          <p:cNvPr id="4" name="Tijdelijke aanduiding voor inhoud 3">
            <a:extLst>
              <a:ext uri="{FF2B5EF4-FFF2-40B4-BE49-F238E27FC236}">
                <a16:creationId xmlns:a16="http://schemas.microsoft.com/office/drawing/2014/main" xmlns="" id="{3AC12416-2D08-433B-8843-127BF57B2F64}"/>
              </a:ext>
            </a:extLst>
          </p:cNvPr>
          <p:cNvPicPr>
            <a:picLocks noGrp="1" noChangeAspect="1"/>
          </p:cNvPicPr>
          <p:nvPr>
            <p:ph idx="1"/>
          </p:nvPr>
        </p:nvPicPr>
        <p:blipFill>
          <a:blip r:embed="rId2"/>
          <a:stretch>
            <a:fillRect/>
          </a:stretch>
        </p:blipFill>
        <p:spPr>
          <a:xfrm>
            <a:off x="3582987" y="1196751"/>
            <a:ext cx="4866807" cy="4672135"/>
          </a:xfrm>
          <a:prstGeom prst="rect">
            <a:avLst/>
          </a:prstGeom>
        </p:spPr>
      </p:pic>
    </p:spTree>
    <p:extLst>
      <p:ext uri="{BB962C8B-B14F-4D97-AF65-F5344CB8AC3E}">
        <p14:creationId xmlns:p14="http://schemas.microsoft.com/office/powerpoint/2010/main" val="4015661167"/>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2018/19 Versoepeling ontslagrecht</a:t>
            </a:r>
          </a:p>
        </p:txBody>
      </p:sp>
      <p:sp>
        <p:nvSpPr>
          <p:cNvPr id="4" name="Tijdelijke aanduiding voor voettekst 3"/>
          <p:cNvSpPr>
            <a:spLocks noGrp="1"/>
          </p:cNvSpPr>
          <p:nvPr>
            <p:ph type="ftr" sz="quarter" idx="4294967295"/>
          </p:nvPr>
        </p:nvSpPr>
        <p:spPr>
          <a:xfrm>
            <a:off x="3132138" y="6021388"/>
            <a:ext cx="2895600" cy="360362"/>
          </a:xfrm>
          <a:prstGeom prst="rect">
            <a:avLst/>
          </a:prstGeom>
        </p:spPr>
        <p:txBody>
          <a:bodyPr/>
          <a:lstStyle/>
          <a:p>
            <a:endParaRPr lang="nl-NL">
              <a:solidFill>
                <a:prstClr val="white">
                  <a:tint val="75000"/>
                </a:prstClr>
              </a:solidFill>
            </a:endParaRPr>
          </a:p>
        </p:txBody>
      </p:sp>
      <p:sp>
        <p:nvSpPr>
          <p:cNvPr id="5" name="Tijdelijke aanduiding voor dianummer 4"/>
          <p:cNvSpPr>
            <a:spLocks noGrp="1"/>
          </p:cNvSpPr>
          <p:nvPr>
            <p:ph type="sldNum" sz="quarter" idx="4294967295"/>
          </p:nvPr>
        </p:nvSpPr>
        <p:spPr>
          <a:xfrm>
            <a:off x="6588125" y="6021388"/>
            <a:ext cx="2133600" cy="360362"/>
          </a:xfrm>
          <a:prstGeom prst="rect">
            <a:avLst/>
          </a:prstGeom>
        </p:spPr>
        <p:txBody>
          <a:bodyPr/>
          <a:lstStyle/>
          <a:p>
            <a:fld id="{7B44499D-E35B-4129-8220-8885A6871435}" type="slidenum">
              <a:rPr lang="nl-NL" smtClean="0">
                <a:solidFill>
                  <a:prstClr val="white">
                    <a:tint val="75000"/>
                  </a:prstClr>
                </a:solidFill>
              </a:rPr>
              <a:pPr/>
              <a:t>10</a:t>
            </a:fld>
            <a:endParaRPr lang="nl-NL">
              <a:solidFill>
                <a:prstClr val="white">
                  <a:tint val="75000"/>
                </a:prstClr>
              </a:solidFill>
            </a:endParaRPr>
          </a:p>
        </p:txBody>
      </p:sp>
      <p:sp>
        <p:nvSpPr>
          <p:cNvPr id="6" name="Tijdelijke aanduiding voor inhoud 5">
            <a:extLst>
              <a:ext uri="{FF2B5EF4-FFF2-40B4-BE49-F238E27FC236}">
                <a16:creationId xmlns:a16="http://schemas.microsoft.com/office/drawing/2014/main" xmlns="" id="{9E9FDA2E-1550-4592-86BD-814F54FD458A}"/>
              </a:ext>
            </a:extLst>
          </p:cNvPr>
          <p:cNvSpPr>
            <a:spLocks noGrp="1"/>
          </p:cNvSpPr>
          <p:nvPr>
            <p:ph idx="1"/>
          </p:nvPr>
        </p:nvSpPr>
        <p:spPr/>
        <p:txBody>
          <a:bodyPr>
            <a:normAutofit/>
          </a:bodyPr>
          <a:lstStyle/>
          <a:p>
            <a:r>
              <a:rPr lang="nl-NL" sz="2000" dirty="0"/>
              <a:t>Introductie van de cumulatiegrond:</a:t>
            </a:r>
          </a:p>
          <a:p>
            <a:r>
              <a:rPr lang="nl-NL" sz="2000" dirty="0"/>
              <a:t>combinatie van meerdere onvoldragen ontslaggronden kan reden zijn voor ontslag.</a:t>
            </a:r>
          </a:p>
          <a:p>
            <a:endParaRPr lang="nl-NL" sz="2000" dirty="0"/>
          </a:p>
          <a:p>
            <a:r>
              <a:rPr lang="nl-NL" sz="2000" dirty="0"/>
              <a:t>Als compensatie voor de toepassing van meerdere ontslaggronden, staat hier voor de werknemer tegenover dat de rechter een extra vergoeding kan toekennen van maximaal de helft van de transitievergoeding (bovenop de reeds bestaande transitievergoeding). Invoering waarschijnlijk vanaf 2019.</a:t>
            </a:r>
          </a:p>
          <a:p>
            <a:endParaRPr lang="nl-NL" dirty="0"/>
          </a:p>
        </p:txBody>
      </p:sp>
    </p:spTree>
    <p:extLst>
      <p:ext uri="{BB962C8B-B14F-4D97-AF65-F5344CB8AC3E}">
        <p14:creationId xmlns:p14="http://schemas.microsoft.com/office/powerpoint/2010/main" val="262660121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Verruiming ketenbepaling</a:t>
            </a:r>
          </a:p>
        </p:txBody>
      </p:sp>
      <p:sp>
        <p:nvSpPr>
          <p:cNvPr id="4" name="Tijdelijke aanduiding voor voettekst 3"/>
          <p:cNvSpPr>
            <a:spLocks noGrp="1"/>
          </p:cNvSpPr>
          <p:nvPr>
            <p:ph type="ftr" sz="quarter" idx="4294967295"/>
          </p:nvPr>
        </p:nvSpPr>
        <p:spPr>
          <a:xfrm>
            <a:off x="3132138" y="6021388"/>
            <a:ext cx="2895600" cy="360362"/>
          </a:xfrm>
          <a:prstGeom prst="rect">
            <a:avLst/>
          </a:prstGeom>
        </p:spPr>
        <p:txBody>
          <a:bodyPr/>
          <a:lstStyle/>
          <a:p>
            <a:endParaRPr lang="nl-NL">
              <a:solidFill>
                <a:prstClr val="white">
                  <a:tint val="75000"/>
                </a:prstClr>
              </a:solidFill>
            </a:endParaRPr>
          </a:p>
        </p:txBody>
      </p:sp>
      <p:sp>
        <p:nvSpPr>
          <p:cNvPr id="5" name="Tijdelijke aanduiding voor dianummer 4"/>
          <p:cNvSpPr>
            <a:spLocks noGrp="1"/>
          </p:cNvSpPr>
          <p:nvPr>
            <p:ph type="sldNum" sz="quarter" idx="4294967295"/>
          </p:nvPr>
        </p:nvSpPr>
        <p:spPr>
          <a:xfrm>
            <a:off x="6588125" y="6021388"/>
            <a:ext cx="2133600" cy="360362"/>
          </a:xfrm>
          <a:prstGeom prst="rect">
            <a:avLst/>
          </a:prstGeom>
        </p:spPr>
        <p:txBody>
          <a:bodyPr/>
          <a:lstStyle/>
          <a:p>
            <a:fld id="{7B44499D-E35B-4129-8220-8885A6871435}" type="slidenum">
              <a:rPr lang="nl-NL" smtClean="0">
                <a:solidFill>
                  <a:prstClr val="white">
                    <a:tint val="75000"/>
                  </a:prstClr>
                </a:solidFill>
              </a:rPr>
              <a:pPr/>
              <a:t>11</a:t>
            </a:fld>
            <a:endParaRPr lang="nl-NL">
              <a:solidFill>
                <a:prstClr val="white">
                  <a:tint val="75000"/>
                </a:prstClr>
              </a:solidFill>
            </a:endParaRPr>
          </a:p>
        </p:txBody>
      </p:sp>
      <p:sp>
        <p:nvSpPr>
          <p:cNvPr id="6" name="Tijdelijke aanduiding voor inhoud 5">
            <a:extLst>
              <a:ext uri="{FF2B5EF4-FFF2-40B4-BE49-F238E27FC236}">
                <a16:creationId xmlns:a16="http://schemas.microsoft.com/office/drawing/2014/main" xmlns="" id="{9E9FDA2E-1550-4592-86BD-814F54FD458A}"/>
              </a:ext>
            </a:extLst>
          </p:cNvPr>
          <p:cNvSpPr>
            <a:spLocks noGrp="1"/>
          </p:cNvSpPr>
          <p:nvPr>
            <p:ph idx="1"/>
          </p:nvPr>
        </p:nvSpPr>
        <p:spPr/>
        <p:txBody>
          <a:bodyPr>
            <a:normAutofit/>
          </a:bodyPr>
          <a:lstStyle/>
          <a:p>
            <a:r>
              <a:rPr lang="nl-NL" sz="2400" dirty="0"/>
              <a:t>In 3 jaar  maximaal 3 tijdelijke contracten:</a:t>
            </a:r>
          </a:p>
          <a:p>
            <a:pPr marL="0" indent="0">
              <a:buNone/>
            </a:pPr>
            <a:r>
              <a:rPr lang="nl-NL" sz="2400" dirty="0"/>
              <a:t>En dan een vast contract. Dat IS NU nog 2 jaar!</a:t>
            </a:r>
          </a:p>
          <a:p>
            <a:r>
              <a:rPr lang="nl-NL" sz="2400" dirty="0"/>
              <a:t>tussenpoos blijft 6 maanden</a:t>
            </a:r>
          </a:p>
          <a:p>
            <a:r>
              <a:rPr lang="nl-NL" sz="2400" dirty="0"/>
              <a:t>maar sociale partners kunnen sectorale afspraken (blijven) maken over uitzondering hierop (bv. seizoensarbeid)</a:t>
            </a:r>
          </a:p>
          <a:p>
            <a:endParaRPr lang="nl-NL" sz="2400" dirty="0"/>
          </a:p>
          <a:p>
            <a:r>
              <a:rPr lang="nl-NL" sz="2400" dirty="0"/>
              <a:t>In het primair onderwijs worden tijdelijke contracten voor invalskrachten in verband met vervanging wegens ziekte uitgezonderd van de ketenbepaling</a:t>
            </a:r>
            <a:r>
              <a:rPr lang="nl-NL" dirty="0"/>
              <a:t>.</a:t>
            </a:r>
          </a:p>
          <a:p>
            <a:endParaRPr lang="nl-NL" dirty="0"/>
          </a:p>
        </p:txBody>
      </p:sp>
    </p:spTree>
    <p:extLst>
      <p:ext uri="{BB962C8B-B14F-4D97-AF65-F5344CB8AC3E}">
        <p14:creationId xmlns:p14="http://schemas.microsoft.com/office/powerpoint/2010/main" val="3700735080"/>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1" y="1063230"/>
            <a:ext cx="7669850" cy="691753"/>
          </a:xfrm>
        </p:spPr>
        <p:txBody>
          <a:bodyPr/>
          <a:lstStyle/>
          <a:p>
            <a:r>
              <a:rPr lang="nl-NL" sz="2400" dirty="0"/>
              <a:t>Werken of wonen op locatie kinderopvang</a:t>
            </a:r>
          </a:p>
        </p:txBody>
      </p:sp>
      <p:sp>
        <p:nvSpPr>
          <p:cNvPr id="3" name="Tijdelijke aanduiding voor inhoud 2"/>
          <p:cNvSpPr>
            <a:spLocks noGrp="1"/>
          </p:cNvSpPr>
          <p:nvPr>
            <p:ph idx="1"/>
          </p:nvPr>
        </p:nvSpPr>
        <p:spPr/>
        <p:txBody>
          <a:bodyPr/>
          <a:lstStyle/>
          <a:p>
            <a:pPr marL="0" indent="0">
              <a:buNone/>
            </a:pPr>
            <a:r>
              <a:rPr lang="nl-NL" sz="1800" dirty="0"/>
              <a:t> Iedereen die werkt of woont op een locatie waar kinderen worden opgevangen, moet zich vanaf 1 maart 2018 inschrijven in het personenregister. Zonder inschrijving in het personenregister mag je niet in de kinderopvang werken. Met het personenregister worden medewerkers continu gescreend op strafbare feiten die belemmerend of bezwaarlijk zijn bij het werken met kinderen. Dienst Uitvoering Onderwijs (DUO) is uitvoerder.</a:t>
            </a:r>
          </a:p>
        </p:txBody>
      </p:sp>
      <p:sp>
        <p:nvSpPr>
          <p:cNvPr id="4" name="Tijdelijke aanduiding voor voettekst 3"/>
          <p:cNvSpPr>
            <a:spLocks noGrp="1"/>
          </p:cNvSpPr>
          <p:nvPr>
            <p:ph type="ftr" sz="quarter" idx="11"/>
          </p:nvPr>
        </p:nvSpPr>
        <p:spPr/>
        <p:txBody>
          <a:bodyPr/>
          <a:lstStyle/>
          <a:p>
            <a:pPr fontAlgn="base">
              <a:spcBef>
                <a:spcPct val="0"/>
              </a:spcBef>
              <a:spcAft>
                <a:spcPct val="0"/>
              </a:spcAft>
              <a:defRPr/>
            </a:pPr>
            <a:endParaRPr lang="nl-NL" dirty="0">
              <a:solidFill>
                <a:srgbClr val="000000"/>
              </a:solidFill>
            </a:endParaRPr>
          </a:p>
        </p:txBody>
      </p:sp>
    </p:spTree>
    <p:extLst>
      <p:ext uri="{BB962C8B-B14F-4D97-AF65-F5344CB8AC3E}">
        <p14:creationId xmlns:p14="http://schemas.microsoft.com/office/powerpoint/2010/main" val="1541236379"/>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1" y="1063230"/>
            <a:ext cx="7669850" cy="691753"/>
          </a:xfrm>
        </p:spPr>
        <p:txBody>
          <a:bodyPr/>
          <a:lstStyle/>
          <a:p>
            <a:r>
              <a:rPr lang="nl-NL" sz="2400" dirty="0"/>
              <a:t>Nieuwe regels voor zzp’ers</a:t>
            </a:r>
          </a:p>
        </p:txBody>
      </p:sp>
      <p:sp>
        <p:nvSpPr>
          <p:cNvPr id="3" name="Tijdelijke aanduiding voor inhoud 2"/>
          <p:cNvSpPr>
            <a:spLocks noGrp="1"/>
          </p:cNvSpPr>
          <p:nvPr>
            <p:ph idx="1"/>
          </p:nvPr>
        </p:nvSpPr>
        <p:spPr/>
        <p:txBody>
          <a:bodyPr/>
          <a:lstStyle/>
          <a:p>
            <a:pPr marL="0" indent="0">
              <a:buNone/>
            </a:pPr>
            <a:r>
              <a:rPr lang="nl-NL" sz="1800" dirty="0"/>
              <a:t> </a:t>
            </a:r>
          </a:p>
        </p:txBody>
      </p:sp>
      <p:sp>
        <p:nvSpPr>
          <p:cNvPr id="4" name="Tijdelijke aanduiding voor voettekst 3"/>
          <p:cNvSpPr>
            <a:spLocks noGrp="1"/>
          </p:cNvSpPr>
          <p:nvPr>
            <p:ph type="ftr" sz="quarter" idx="11"/>
          </p:nvPr>
        </p:nvSpPr>
        <p:spPr/>
        <p:txBody>
          <a:bodyPr/>
          <a:lstStyle/>
          <a:p>
            <a:pPr fontAlgn="base">
              <a:spcBef>
                <a:spcPct val="0"/>
              </a:spcBef>
              <a:spcAft>
                <a:spcPct val="0"/>
              </a:spcAft>
              <a:defRPr/>
            </a:pPr>
            <a:endParaRPr lang="nl-NL" dirty="0">
              <a:solidFill>
                <a:srgbClr val="000000"/>
              </a:solidFill>
            </a:endParaRPr>
          </a:p>
        </p:txBody>
      </p:sp>
      <p:sp>
        <p:nvSpPr>
          <p:cNvPr id="5" name="Rechthoek 4">
            <a:extLst>
              <a:ext uri="{FF2B5EF4-FFF2-40B4-BE49-F238E27FC236}">
                <a16:creationId xmlns:a16="http://schemas.microsoft.com/office/drawing/2014/main" xmlns="" id="{85755C9A-C9AE-4C02-9817-4AFA88057B43}"/>
              </a:ext>
            </a:extLst>
          </p:cNvPr>
          <p:cNvSpPr/>
          <p:nvPr/>
        </p:nvSpPr>
        <p:spPr>
          <a:xfrm>
            <a:off x="628650" y="2690336"/>
            <a:ext cx="7975798" cy="1754326"/>
          </a:xfrm>
          <a:prstGeom prst="rect">
            <a:avLst/>
          </a:prstGeom>
        </p:spPr>
        <p:txBody>
          <a:bodyPr wrap="square">
            <a:spAutoFit/>
          </a:bodyPr>
          <a:lstStyle/>
          <a:p>
            <a:r>
              <a:rPr lang="nl-NL" dirty="0"/>
              <a:t>Wet DBA van tafel, er komt een nieuwe wet met een verduidelijking van de term ‘gezagsverhouding’.</a:t>
            </a:r>
          </a:p>
          <a:p>
            <a:endParaRPr lang="nl-NL" dirty="0"/>
          </a:p>
          <a:p>
            <a:r>
              <a:rPr lang="nl-NL" dirty="0"/>
              <a:t>introductie van opdrachtgeversverklaring</a:t>
            </a:r>
          </a:p>
          <a:p>
            <a:endParaRPr lang="nl-NL" dirty="0"/>
          </a:p>
          <a:p>
            <a:r>
              <a:rPr lang="nl-NL" dirty="0"/>
              <a:t>minimumuurtarief voor zzp’ers</a:t>
            </a:r>
          </a:p>
        </p:txBody>
      </p:sp>
    </p:spTree>
    <p:extLst>
      <p:ext uri="{BB962C8B-B14F-4D97-AF65-F5344CB8AC3E}">
        <p14:creationId xmlns:p14="http://schemas.microsoft.com/office/powerpoint/2010/main" val="978087659"/>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86676"/>
            <a:ext cx="8229600" cy="468306"/>
          </a:xfrm>
        </p:spPr>
        <p:txBody>
          <a:bodyPr>
            <a:normAutofit fontScale="90000"/>
          </a:bodyPr>
          <a:lstStyle/>
          <a:p>
            <a:r>
              <a:rPr lang="nl-NL" dirty="0"/>
              <a:t>ZZP Laag tarief = dienstverband</a:t>
            </a:r>
            <a:br>
              <a:rPr lang="nl-NL" dirty="0"/>
            </a:br>
            <a:endParaRPr lang="nl-NL" dirty="0"/>
          </a:p>
        </p:txBody>
      </p:sp>
      <p:sp>
        <p:nvSpPr>
          <p:cNvPr id="3" name="Tijdelijke aanduiding voor inhoud 2"/>
          <p:cNvSpPr>
            <a:spLocks noGrp="1"/>
          </p:cNvSpPr>
          <p:nvPr>
            <p:ph idx="1"/>
          </p:nvPr>
        </p:nvSpPr>
        <p:spPr/>
        <p:txBody>
          <a:bodyPr/>
          <a:lstStyle/>
          <a:p>
            <a:r>
              <a:rPr lang="nl-NL" sz="1500" dirty="0"/>
              <a:t>Voor </a:t>
            </a:r>
            <a:r>
              <a:rPr lang="nl-NL" sz="1500" dirty="0" err="1"/>
              <a:t>zzp’ers</a:t>
            </a:r>
            <a:r>
              <a:rPr lang="nl-NL" sz="1500" dirty="0"/>
              <a:t> wordt bepaald dat </a:t>
            </a:r>
            <a:r>
              <a:rPr lang="nl-NL" sz="1500" b="1" dirty="0"/>
              <a:t>altijd sprake is van een arbeidsovereenkomst </a:t>
            </a:r>
            <a:r>
              <a:rPr lang="nl-NL" sz="1500" dirty="0"/>
              <a:t>bij een laag tarief in combinatie met een langere duur van de overeenkomst of een laag tarief in combinatie met het verrichten van reguliere bedrijfsactiviteiten. </a:t>
            </a:r>
          </a:p>
          <a:p>
            <a:endParaRPr lang="nl-NL" sz="1500" dirty="0"/>
          </a:p>
          <a:p>
            <a:r>
              <a:rPr lang="nl-NL" sz="1500" dirty="0"/>
              <a:t>Wat een laag tarief is, wordt gedefinieerd als corresponderend met loonkosten tot 125% van het wettelijk minimumloon.</a:t>
            </a:r>
          </a:p>
          <a:p>
            <a:pPr marL="0" indent="0">
              <a:buNone/>
            </a:pPr>
            <a:endParaRPr lang="nl-NL" sz="1500" dirty="0"/>
          </a:p>
        </p:txBody>
      </p:sp>
      <p:sp>
        <p:nvSpPr>
          <p:cNvPr id="4" name="Tijdelijke aanduiding voor voettekst 3"/>
          <p:cNvSpPr>
            <a:spLocks noGrp="1"/>
          </p:cNvSpPr>
          <p:nvPr>
            <p:ph type="ftr" sz="quarter" idx="11"/>
          </p:nvPr>
        </p:nvSpPr>
        <p:spPr/>
        <p:txBody>
          <a:bodyPr/>
          <a:lstStyle/>
          <a:p>
            <a:pPr fontAlgn="base">
              <a:spcBef>
                <a:spcPct val="0"/>
              </a:spcBef>
              <a:spcAft>
                <a:spcPct val="0"/>
              </a:spcAft>
              <a:defRPr/>
            </a:pPr>
            <a:endParaRPr lang="nl-NL" dirty="0">
              <a:solidFill>
                <a:srgbClr val="000000"/>
              </a:solidFill>
            </a:endParaRPr>
          </a:p>
        </p:txBody>
      </p:sp>
    </p:spTree>
    <p:extLst>
      <p:ext uri="{BB962C8B-B14F-4D97-AF65-F5344CB8AC3E}">
        <p14:creationId xmlns:p14="http://schemas.microsoft.com/office/powerpoint/2010/main" val="4191220378"/>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WIA: regeerakkoord</a:t>
            </a:r>
          </a:p>
        </p:txBody>
      </p:sp>
      <p:sp>
        <p:nvSpPr>
          <p:cNvPr id="3" name="Tijdelijke aanduiding voor inhoud 2"/>
          <p:cNvSpPr>
            <a:spLocks noGrp="1"/>
          </p:cNvSpPr>
          <p:nvPr>
            <p:ph idx="1"/>
          </p:nvPr>
        </p:nvSpPr>
        <p:spPr/>
        <p:txBody>
          <a:bodyPr/>
          <a:lstStyle/>
          <a:p>
            <a:r>
              <a:rPr lang="nl-NL" sz="2400" dirty="0"/>
              <a:t>Als iemand met een WIA-uitkering aan het werk gaat, wordt hij of zij vijf jaar lang niet </a:t>
            </a:r>
            <a:r>
              <a:rPr lang="nl-NL" sz="2400" dirty="0" err="1"/>
              <a:t>herbeoordeeld</a:t>
            </a:r>
            <a:r>
              <a:rPr lang="nl-NL" sz="2400" dirty="0"/>
              <a:t>. Dit maakt het voor mensen aantrekkelijker om terug te keren naar de werkvloer. </a:t>
            </a:r>
          </a:p>
          <a:p>
            <a:r>
              <a:rPr lang="nl-NL" sz="2400" dirty="0"/>
              <a:t>Ook wordt een experiment gestart met scholing voor arbeidsongeschikte. </a:t>
            </a:r>
          </a:p>
          <a:p>
            <a:r>
              <a:rPr lang="nl-NL" sz="2400" dirty="0"/>
              <a:t>Er komt extra geld voor persoonlijke ondersteuning vanuit het UWV.</a:t>
            </a:r>
          </a:p>
        </p:txBody>
      </p:sp>
      <p:sp>
        <p:nvSpPr>
          <p:cNvPr id="4" name="Tijdelijke aanduiding voor voettekst 3"/>
          <p:cNvSpPr>
            <a:spLocks noGrp="1"/>
          </p:cNvSpPr>
          <p:nvPr>
            <p:ph type="ftr" sz="quarter" idx="11"/>
          </p:nvPr>
        </p:nvSpPr>
        <p:spPr/>
        <p:txBody>
          <a:bodyPr/>
          <a:lstStyle/>
          <a:p>
            <a:pPr>
              <a:defRPr/>
            </a:pPr>
            <a:r>
              <a:rPr lang="nl-NL" dirty="0" err="1">
                <a:solidFill>
                  <a:srgbClr val="000000"/>
                </a:solidFill>
              </a:rPr>
              <a:t>Stimulansz</a:t>
            </a:r>
            <a:endParaRPr lang="nl-NL" dirty="0">
              <a:solidFill>
                <a:srgbClr val="000000"/>
              </a:solidFill>
            </a:endParaRPr>
          </a:p>
        </p:txBody>
      </p:sp>
    </p:spTree>
    <p:extLst>
      <p:ext uri="{BB962C8B-B14F-4D97-AF65-F5344CB8AC3E}">
        <p14:creationId xmlns:p14="http://schemas.microsoft.com/office/powerpoint/2010/main" val="2410321230"/>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1800" b="1" dirty="0"/>
              <a:t>WGA-uitkering eindigt bij getoond herstel verdiencapaciteit</a:t>
            </a:r>
          </a:p>
        </p:txBody>
      </p:sp>
      <p:sp>
        <p:nvSpPr>
          <p:cNvPr id="3" name="Tijdelijke aanduiding voor inhoud 2"/>
          <p:cNvSpPr>
            <a:spLocks noGrp="1"/>
          </p:cNvSpPr>
          <p:nvPr>
            <p:ph idx="1"/>
          </p:nvPr>
        </p:nvSpPr>
        <p:spPr/>
        <p:txBody>
          <a:bodyPr/>
          <a:lstStyle/>
          <a:p>
            <a:r>
              <a:rPr lang="nl-NL" sz="1600" dirty="0" smtClean="0"/>
              <a:t>Per </a:t>
            </a:r>
            <a:r>
              <a:rPr lang="nl-NL" sz="1600" dirty="0"/>
              <a:t>1 januari 2019) </a:t>
            </a:r>
            <a:r>
              <a:rPr lang="nl-NL" sz="1600" dirty="0" smtClean="0"/>
              <a:t>wordt geregeld </a:t>
            </a:r>
            <a:r>
              <a:rPr lang="nl-NL" sz="1600" dirty="0"/>
              <a:t>dat de uitkering van WGA-gerechtigden die langer dan één jaar meer dan 65% van hun maatmaninkomen verdienen eindigt zonder tussenkomst van een verzekeringsarts of arbeidsdeskundige. </a:t>
            </a:r>
          </a:p>
          <a:p>
            <a:endParaRPr lang="nl-NL" sz="1600" dirty="0"/>
          </a:p>
          <a:p>
            <a:r>
              <a:rPr lang="nl-NL" sz="1600" dirty="0"/>
              <a:t>Op dit moment oordelen de verzekeringsarts en arbeidsdeskundige over de mate van arbeidsongeschiktheid. </a:t>
            </a:r>
          </a:p>
          <a:p>
            <a:endParaRPr lang="nl-NL" sz="1600" dirty="0"/>
          </a:p>
          <a:p>
            <a:endParaRPr lang="nl-NL" sz="1600" dirty="0"/>
          </a:p>
          <a:p>
            <a:r>
              <a:rPr lang="nl-NL" sz="1600" dirty="0"/>
              <a:t>In deze situaties heeft dat echter geen toegevoegde waarde; betrokkene laat namelijk door zijn inkomsten al zien dat het verlies aan verdiencapaciteit minder dan 35% is.</a:t>
            </a:r>
          </a:p>
          <a:p>
            <a:endParaRPr lang="nl-NL" sz="1600" dirty="0"/>
          </a:p>
        </p:txBody>
      </p:sp>
    </p:spTree>
    <p:extLst>
      <p:ext uri="{BB962C8B-B14F-4D97-AF65-F5344CB8AC3E}">
        <p14:creationId xmlns:p14="http://schemas.microsoft.com/office/powerpoint/2010/main" val="246817161"/>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19FC9214-FF60-4795-8C08-A3592A0DA6D8}"/>
              </a:ext>
            </a:extLst>
          </p:cNvPr>
          <p:cNvSpPr>
            <a:spLocks noGrp="1"/>
          </p:cNvSpPr>
          <p:nvPr>
            <p:ph type="title"/>
          </p:nvPr>
        </p:nvSpPr>
        <p:spPr/>
        <p:txBody>
          <a:bodyPr/>
          <a:lstStyle/>
          <a:p>
            <a:r>
              <a:rPr lang="nl-NL" sz="2400" dirty="0"/>
              <a:t>Stopzetten WW-uitkering vanaf 1 april 2018</a:t>
            </a:r>
            <a:br>
              <a:rPr lang="nl-NL" sz="2400" dirty="0"/>
            </a:br>
            <a:endParaRPr lang="nl-NL" sz="2400" dirty="0"/>
          </a:p>
        </p:txBody>
      </p:sp>
      <p:sp>
        <p:nvSpPr>
          <p:cNvPr id="4" name="Tijdelijke aanduiding voor tekst 3">
            <a:extLst>
              <a:ext uri="{FF2B5EF4-FFF2-40B4-BE49-F238E27FC236}">
                <a16:creationId xmlns:a16="http://schemas.microsoft.com/office/drawing/2014/main" xmlns="" id="{D4D199CA-956E-4C45-9561-427E71EC7CCD}"/>
              </a:ext>
            </a:extLst>
          </p:cNvPr>
          <p:cNvSpPr>
            <a:spLocks noGrp="1"/>
          </p:cNvSpPr>
          <p:nvPr>
            <p:ph type="body" idx="1"/>
          </p:nvPr>
        </p:nvSpPr>
        <p:spPr/>
        <p:txBody>
          <a:bodyPr/>
          <a:lstStyle/>
          <a:p>
            <a:r>
              <a:rPr lang="nl-NL" sz="2000" dirty="0"/>
              <a:t>Gevolgen van het stopzetten</a:t>
            </a:r>
          </a:p>
          <a:p>
            <a:r>
              <a:rPr lang="nl-NL" sz="2000" dirty="0"/>
              <a:t>Vanaf het moment dat uw WW-uitkering stopt hoeft u niet meer te solliciteren. Wilt u binnen 6 maanden na het stopzetten weer een WW-uitkering? Dan kunt u ons vragen om uw WW-uitkering voort te zetten. Wij verlengen de duur van uw WW-uitkering dan met de periode waarin u geen uitkering kreeg. Na die 6 maanden kunt u uw WW-uitkering niet meer voortzetten.</a:t>
            </a:r>
          </a:p>
          <a:p>
            <a:endParaRPr lang="nl-NL" sz="2000" dirty="0"/>
          </a:p>
          <a:p>
            <a:r>
              <a:rPr lang="nl-NL" sz="2000" dirty="0"/>
              <a:t>Gaat u daarna minder uren werken of minder verdienen? En heeft u in 26 weken gewerkt? </a:t>
            </a:r>
            <a:r>
              <a:rPr lang="nl-NL" sz="2000"/>
              <a:t>Dan kunt u een nieuwe WW-uitkering aanvragen. </a:t>
            </a:r>
            <a:endParaRPr lang="nl-NL" sz="2000" dirty="0"/>
          </a:p>
        </p:txBody>
      </p:sp>
      <p:sp>
        <p:nvSpPr>
          <p:cNvPr id="2" name="Tijdelijke aanduiding voor voettekst 1">
            <a:extLst>
              <a:ext uri="{FF2B5EF4-FFF2-40B4-BE49-F238E27FC236}">
                <a16:creationId xmlns:a16="http://schemas.microsoft.com/office/drawing/2014/main" xmlns="" id="{39F5E1AC-4224-44B1-9A4B-244CDEB55C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0000"/>
                </a:solidFill>
                <a:effectLst/>
                <a:uLnTx/>
                <a:uFillTx/>
                <a:latin typeface="Gill Sans" charset="0"/>
                <a:sym typeface="Gill Sans" charset="0"/>
              </a:rPr>
              <a:t>Stimulansz</a:t>
            </a:r>
          </a:p>
        </p:txBody>
      </p:sp>
    </p:spTree>
    <p:extLst>
      <p:ext uri="{BB962C8B-B14F-4D97-AF65-F5344CB8AC3E}">
        <p14:creationId xmlns:p14="http://schemas.microsoft.com/office/powerpoint/2010/main" val="372155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400" b="1" i="0" u="none" strike="noStrike" kern="1200" cap="none" spc="0" normalizeH="0" baseline="0" noProof="0">
                <a:ln>
                  <a:noFill/>
                </a:ln>
                <a:solidFill>
                  <a:srgbClr val="000000"/>
                </a:solidFill>
                <a:effectLst/>
                <a:uLnTx/>
                <a:uFillTx/>
                <a:latin typeface="Gill Sans" charset="0"/>
                <a:sym typeface="Gill Sans" charset="0"/>
              </a:rPr>
              <a:t>Stimulansz</a:t>
            </a:r>
          </a:p>
        </p:txBody>
      </p:sp>
      <p:sp>
        <p:nvSpPr>
          <p:cNvPr id="3" name="Tekstvak 2"/>
          <p:cNvSpPr txBox="1"/>
          <p:nvPr/>
        </p:nvSpPr>
        <p:spPr>
          <a:xfrm>
            <a:off x="251520" y="2636912"/>
            <a:ext cx="8496944"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Gill Sans" charset="0"/>
                <a:sym typeface="Gill Sans" charset="0"/>
              </a:rPr>
              <a:t>Het doel van het wetsvoorstel is om de Wet arbeidsongeschiktheidsverzekering jonggehandicapten (Wajong) te vereenvoudigen en stroomlijnen waardoor (meer) werken lonend is, mensen die gaan studeren er niet op achteruit gaan 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Gill Sans" charset="0"/>
                <a:sym typeface="Gill Sans" charset="0"/>
              </a:rPr>
              <a:t>mensen niet langer bang zijn hun uitkering te verliezen als ze gaan werken.</a:t>
            </a:r>
          </a:p>
        </p:txBody>
      </p:sp>
      <p:sp>
        <p:nvSpPr>
          <p:cNvPr id="5" name="Tekstvak 4"/>
          <p:cNvSpPr txBox="1"/>
          <p:nvPr/>
        </p:nvSpPr>
        <p:spPr>
          <a:xfrm>
            <a:off x="1547664" y="548680"/>
            <a:ext cx="604867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Gill Sans" charset="0"/>
                <a:sym typeface="Gill Sans" charset="0"/>
              </a:rPr>
              <a:t>concept van het wetsvoorstel vereenvoudiging Wajong.</a:t>
            </a:r>
          </a:p>
        </p:txBody>
      </p:sp>
    </p:spTree>
    <p:extLst>
      <p:ext uri="{BB962C8B-B14F-4D97-AF65-F5344CB8AC3E}">
        <p14:creationId xmlns:p14="http://schemas.microsoft.com/office/powerpoint/2010/main" val="350787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1" y="1063230"/>
            <a:ext cx="6843045" cy="691753"/>
          </a:xfrm>
        </p:spPr>
        <p:txBody>
          <a:bodyPr/>
          <a:lstStyle/>
          <a:p>
            <a:r>
              <a:rPr lang="nl-NL" sz="2400" dirty="0"/>
              <a:t>Grondige opknapbeurt voor de arbeidsmarkt</a:t>
            </a:r>
          </a:p>
        </p:txBody>
      </p:sp>
      <p:sp>
        <p:nvSpPr>
          <p:cNvPr id="3" name="Tijdelijke aanduiding voor inhoud 2"/>
          <p:cNvSpPr>
            <a:spLocks noGrp="1"/>
          </p:cNvSpPr>
          <p:nvPr>
            <p:ph idx="1"/>
          </p:nvPr>
        </p:nvSpPr>
        <p:spPr/>
        <p:txBody>
          <a:bodyPr/>
          <a:lstStyle/>
          <a:p>
            <a:r>
              <a:rPr lang="nl-NL" sz="1200" dirty="0"/>
              <a:t>Wet arbeidsmarkt in balans (</a:t>
            </a:r>
            <a:r>
              <a:rPr lang="nl-NL" sz="1200" dirty="0" err="1"/>
              <a:t>Wab</a:t>
            </a:r>
            <a:r>
              <a:rPr lang="nl-NL" sz="1200" dirty="0"/>
              <a:t>) naar Tweede Kamer gestuurd 7-11-2018</a:t>
            </a:r>
          </a:p>
          <a:p>
            <a:r>
              <a:rPr lang="nl-NL" sz="1200" dirty="0"/>
              <a:t>Dit </a:t>
            </a:r>
            <a:r>
              <a:rPr lang="nl-NL" sz="1200" b="1" dirty="0"/>
              <a:t>pakket</a:t>
            </a:r>
            <a:r>
              <a:rPr lang="nl-NL" sz="1200" dirty="0"/>
              <a:t> maatregelen verkleint de verschillen tussen vast en flexwerk. </a:t>
            </a:r>
          </a:p>
          <a:p>
            <a:r>
              <a:rPr lang="nl-NL" sz="1200" dirty="0"/>
              <a:t>Hierdoor wordt het voor werkgevers aantrekkelijker om mensen een vast contract te bieden. Terwijl flexibel werk mogelijk blijft waar het werk dat vraagt.</a:t>
            </a:r>
          </a:p>
          <a:p>
            <a:endParaRPr lang="nl-NL" sz="1200" dirty="0"/>
          </a:p>
          <a:p>
            <a:r>
              <a:rPr lang="nl-NL" sz="1200" dirty="0"/>
              <a:t>De minister komt deze kabinetsperiode ook met nieuwe wetgeving rond het zelfstandig ondernemerschap en ziekte- en arbeidsongeschiktheidsregelingen, met als doel dit gezamenlijk op te pakken.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342" y="4102861"/>
            <a:ext cx="2082404" cy="96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961405"/>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Voorstellen</a:t>
            </a:r>
          </a:p>
        </p:txBody>
      </p:sp>
      <p:sp>
        <p:nvSpPr>
          <p:cNvPr id="3" name="Tijdelijke aanduiding voor inhoud 2"/>
          <p:cNvSpPr>
            <a:spLocks noGrp="1"/>
          </p:cNvSpPr>
          <p:nvPr>
            <p:ph idx="1"/>
          </p:nvPr>
        </p:nvSpPr>
        <p:spPr/>
        <p:txBody>
          <a:bodyPr/>
          <a:lstStyle/>
          <a:p>
            <a:endParaRPr lang="nl-NL" dirty="0"/>
          </a:p>
          <a:p>
            <a:pPr marL="0" indent="0">
              <a:buNone/>
            </a:pPr>
            <a:endParaRPr lang="nl-NL" sz="2400" dirty="0"/>
          </a:p>
          <a:p>
            <a:r>
              <a:rPr lang="nl-NL" sz="2400" dirty="0"/>
              <a:t>Jan de Jong, adviseur sociale zekerheid</a:t>
            </a:r>
            <a:br>
              <a:rPr lang="nl-NL" sz="2400" dirty="0"/>
            </a:br>
            <a:endParaRPr lang="nl-NL" dirty="0"/>
          </a:p>
        </p:txBody>
      </p:sp>
    </p:spTree>
    <p:extLst>
      <p:ext uri="{BB962C8B-B14F-4D97-AF65-F5344CB8AC3E}">
        <p14:creationId xmlns:p14="http://schemas.microsoft.com/office/powerpoint/2010/main" val="2855342276"/>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230"/>
            <a:ext cx="8003232" cy="691753"/>
          </a:xfrm>
        </p:spPr>
        <p:txBody>
          <a:bodyPr>
            <a:normAutofit/>
          </a:bodyPr>
          <a:lstStyle/>
          <a:p>
            <a:r>
              <a:rPr lang="nl-NL" sz="2000" dirty="0"/>
              <a:t>Commissie Regulering van werk buigt zich over toekomst arbeidsmarkt</a:t>
            </a:r>
          </a:p>
        </p:txBody>
      </p:sp>
      <p:sp>
        <p:nvSpPr>
          <p:cNvPr id="3" name="Tijdelijke aanduiding voor inhoud 2"/>
          <p:cNvSpPr>
            <a:spLocks noGrp="1"/>
          </p:cNvSpPr>
          <p:nvPr>
            <p:ph idx="1"/>
          </p:nvPr>
        </p:nvSpPr>
        <p:spPr>
          <a:xfrm>
            <a:off x="457200" y="1863329"/>
            <a:ext cx="8229600" cy="3749655"/>
          </a:xfrm>
        </p:spPr>
        <p:txBody>
          <a:bodyPr/>
          <a:lstStyle/>
          <a:p>
            <a:r>
              <a:rPr lang="nl-NL" sz="1350" dirty="0"/>
              <a:t>De arbeidsmarkt krijgt de komende jaren te maken met fundamentele veranderingen, zoals robotisering en </a:t>
            </a:r>
            <a:r>
              <a:rPr lang="nl-NL" sz="1350" dirty="0" err="1"/>
              <a:t>platformisering</a:t>
            </a:r>
            <a:r>
              <a:rPr lang="nl-NL" sz="1350" dirty="0"/>
              <a:t>. </a:t>
            </a:r>
          </a:p>
          <a:p>
            <a:pPr marL="0" indent="0">
              <a:buNone/>
            </a:pPr>
            <a:endParaRPr lang="nl-NL" sz="1350" dirty="0"/>
          </a:p>
          <a:p>
            <a:r>
              <a:rPr lang="nl-NL" sz="1350" dirty="0"/>
              <a:t>Daarnaast hebben mensen andere wensen over de vormgeving van hun werk dan vroeger. </a:t>
            </a:r>
          </a:p>
          <a:p>
            <a:pPr marL="0" indent="0">
              <a:buNone/>
            </a:pPr>
            <a:endParaRPr lang="nl-NL" sz="1350" dirty="0"/>
          </a:p>
          <a:p>
            <a:r>
              <a:rPr lang="nl-NL" sz="1350" dirty="0"/>
              <a:t>Dit zorgt voor nieuwe uitdagingen in de manier waarop we de arbeidsmarkt organiseren. </a:t>
            </a:r>
          </a:p>
          <a:p>
            <a:endParaRPr lang="nl-NL" sz="1350" dirty="0"/>
          </a:p>
          <a:p>
            <a:r>
              <a:rPr lang="nl-NL" sz="1350" dirty="0"/>
              <a:t>Minister Koolmees van Sociale Zaken en Werkgelegenheid vindt het belangrijk dat we tijdig beginnen met het denken over hoe we de regels, wetgeving en belastingen rond de arbeidsmarkt in de toekomst willen vormgeven.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653136"/>
            <a:ext cx="1856841" cy="173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020577"/>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a:t>
            </a:r>
            <a:r>
              <a:rPr lang="nl-NL" dirty="0" err="1"/>
              <a:t>Jakub</a:t>
            </a:r>
            <a:endParaRPr lang="nl-NL" dirty="0"/>
          </a:p>
        </p:txBody>
      </p:sp>
      <p:sp>
        <p:nvSpPr>
          <p:cNvPr id="4" name="Tijdelijke aanduiding voor dianummer 3"/>
          <p:cNvSpPr>
            <a:spLocks noGrp="1"/>
          </p:cNvSpPr>
          <p:nvPr>
            <p:ph type="sldNum" sz="quarter" idx="10"/>
          </p:nvPr>
        </p:nvSpPr>
        <p:spPr/>
        <p:txBody>
          <a:bodyPr/>
          <a:lstStyle/>
          <a:p>
            <a:pPr>
              <a:defRPr/>
            </a:pPr>
            <a:fld id="{2C14C172-8A55-9B4F-B105-2EB96EC06FC1}" type="slidenum">
              <a:rPr lang="en-US" smtClean="0"/>
              <a:pPr>
                <a:defRPr/>
              </a:pPr>
              <a:t>21</a:t>
            </a:fld>
            <a:endParaRPr lang="en-US"/>
          </a:p>
        </p:txBody>
      </p:sp>
      <p:pic>
        <p:nvPicPr>
          <p:cNvPr id="1229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915816" y="1988840"/>
            <a:ext cx="3710940" cy="371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904820"/>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ADB66635-6902-48D2-B3E7-04D5C3E954AF}"/>
              </a:ext>
            </a:extLst>
          </p:cNvPr>
          <p:cNvSpPr>
            <a:spLocks noGrp="1"/>
          </p:cNvSpPr>
          <p:nvPr>
            <p:ph idx="1"/>
          </p:nvPr>
        </p:nvSpPr>
        <p:spPr>
          <a:xfrm>
            <a:off x="628650" y="260648"/>
            <a:ext cx="7886700" cy="5916315"/>
          </a:xfrm>
        </p:spPr>
        <p:txBody>
          <a:bodyPr>
            <a:normAutofit/>
          </a:bodyPr>
          <a:lstStyle/>
          <a:p>
            <a:pPr>
              <a:lnSpc>
                <a:spcPct val="107000"/>
              </a:lnSpc>
              <a:spcAft>
                <a:spcPts val="800"/>
              </a:spcAft>
            </a:pPr>
            <a:r>
              <a:rPr lang="nl-NL" sz="1800" dirty="0" err="1">
                <a:latin typeface="Calibri" panose="020F0502020204030204" pitchFamily="34" charset="0"/>
                <a:ea typeface="Times New Roman" panose="02020603050405020304" pitchFamily="18" charset="0"/>
                <a:cs typeface="Arial" panose="020B0604020202020204" pitchFamily="34" charset="0"/>
              </a:rPr>
              <a:t>Jakub</a:t>
            </a:r>
            <a:r>
              <a:rPr lang="nl-NL" sz="1800" dirty="0">
                <a:latin typeface="Calibri" panose="020F0502020204030204" pitchFamily="34" charset="0"/>
                <a:ea typeface="Times New Roman" panose="02020603050405020304" pitchFamily="18" charset="0"/>
                <a:cs typeface="Arial" panose="020B0604020202020204" pitchFamily="34" charset="0"/>
              </a:rPr>
              <a:t> is 3 jaar geleden naar NL gekomen uit Polen. </a:t>
            </a:r>
            <a:r>
              <a:rPr lang="nl-NL" sz="1800" dirty="0" err="1">
                <a:latin typeface="Calibri" panose="020F0502020204030204" pitchFamily="34" charset="0"/>
                <a:ea typeface="Times New Roman" panose="02020603050405020304" pitchFamily="18" charset="0"/>
                <a:cs typeface="Arial" panose="020B0604020202020204" pitchFamily="34" charset="0"/>
              </a:rPr>
              <a:t>Jakub</a:t>
            </a:r>
            <a:r>
              <a:rPr lang="nl-NL" sz="1800" dirty="0">
                <a:latin typeface="Calibri" panose="020F0502020204030204" pitchFamily="34" charset="0"/>
                <a:ea typeface="Times New Roman" panose="02020603050405020304" pitchFamily="18" charset="0"/>
                <a:cs typeface="Arial" panose="020B0604020202020204" pitchFamily="34" charset="0"/>
              </a:rPr>
              <a:t> werkt sindsdien fulltime in loondienst voor een detacheringbureau dat voornamelijk Oost Europese werknemers uitzend. Hij krijgt een loon dat net iets hoger ligt dan het wettelijk minimumloon. 2 maanden geleden is zijn vriendin Julia naar Nederland gekomen. Julia is thuis en zorgt voor haar 2 minderjarige kinderen. Ze wonen zelfstandig in een appartement in Schiedam. </a:t>
            </a:r>
            <a:br>
              <a:rPr lang="nl-NL" sz="1800" dirty="0">
                <a:latin typeface="Calibri" panose="020F0502020204030204" pitchFamily="34" charset="0"/>
                <a:ea typeface="Times New Roman" panose="02020603050405020304" pitchFamily="18" charset="0"/>
                <a:cs typeface="Arial" panose="020B0604020202020204" pitchFamily="34" charset="0"/>
              </a:rPr>
            </a:br>
            <a:r>
              <a:rPr lang="nl-NL" sz="1800" dirty="0">
                <a:latin typeface="Calibri" panose="020F0502020204030204" pitchFamily="34" charset="0"/>
                <a:ea typeface="Times New Roman" panose="02020603050405020304" pitchFamily="18" charset="0"/>
                <a:cs typeface="Arial" panose="020B0604020202020204" pitchFamily="34" charset="0"/>
              </a:rPr>
              <a:t/>
            </a:r>
            <a:br>
              <a:rPr lang="nl-NL" sz="1800" dirty="0">
                <a:latin typeface="Calibri" panose="020F0502020204030204" pitchFamily="34" charset="0"/>
                <a:ea typeface="Times New Roman" panose="02020603050405020304" pitchFamily="18" charset="0"/>
                <a:cs typeface="Arial" panose="020B0604020202020204" pitchFamily="34" charset="0"/>
              </a:rPr>
            </a:br>
            <a:r>
              <a:rPr lang="nl-NL" sz="1800" dirty="0" err="1">
                <a:latin typeface="Calibri" panose="020F0502020204030204" pitchFamily="34" charset="0"/>
                <a:ea typeface="Times New Roman" panose="02020603050405020304" pitchFamily="18" charset="0"/>
                <a:cs typeface="Arial" panose="020B0604020202020204" pitchFamily="34" charset="0"/>
              </a:rPr>
              <a:t>Jakub</a:t>
            </a:r>
            <a:r>
              <a:rPr lang="nl-NL" sz="1800" dirty="0">
                <a:latin typeface="Calibri" panose="020F0502020204030204" pitchFamily="34" charset="0"/>
                <a:ea typeface="Times New Roman" panose="02020603050405020304" pitchFamily="18" charset="0"/>
                <a:cs typeface="Arial" panose="020B0604020202020204" pitchFamily="34" charset="0"/>
              </a:rPr>
              <a:t> is een jaar geleden ziek geworden en hij heeft zich toen ziekgemeld. Zijn werkgever is verplicht zijn loon tijdens ziekte door te betalen, maar de werkgever betaalt slechts 70% van het loon door. Er is geen CAO van toepassing.</a:t>
            </a:r>
            <a:endParaRPr lang="nl-NL" sz="1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latin typeface="Calibri" panose="020F0502020204030204" pitchFamily="34" charset="0"/>
                <a:ea typeface="Times New Roman" panose="02020603050405020304" pitchFamily="18" charset="0"/>
                <a:cs typeface="Arial" panose="020B0604020202020204" pitchFamily="34" charset="0"/>
              </a:rPr>
              <a:t>Verder krijgen ze alleen huur- en zorgtoeslag van de belastingdienst.</a:t>
            </a:r>
            <a:endParaRPr lang="nl-NL" sz="1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latin typeface="Calibri" panose="020F0502020204030204" pitchFamily="34" charset="0"/>
                <a:ea typeface="Times New Roman" panose="02020603050405020304" pitchFamily="18" charset="0"/>
                <a:cs typeface="Arial" panose="020B0604020202020204" pitchFamily="34" charset="0"/>
              </a:rPr>
              <a:t>Door het lagere inkomen komen </a:t>
            </a:r>
            <a:r>
              <a:rPr lang="nl-NL" sz="1800" dirty="0" err="1">
                <a:latin typeface="Calibri" panose="020F0502020204030204" pitchFamily="34" charset="0"/>
                <a:ea typeface="Times New Roman" panose="02020603050405020304" pitchFamily="18" charset="0"/>
                <a:cs typeface="Arial" panose="020B0604020202020204" pitchFamily="34" charset="0"/>
              </a:rPr>
              <a:t>Jakub</a:t>
            </a:r>
            <a:r>
              <a:rPr lang="nl-NL" sz="1800" dirty="0">
                <a:latin typeface="Calibri" panose="020F0502020204030204" pitchFamily="34" charset="0"/>
                <a:ea typeface="Times New Roman" panose="02020603050405020304" pitchFamily="18" charset="0"/>
                <a:cs typeface="Arial" panose="020B0604020202020204" pitchFamily="34" charset="0"/>
              </a:rPr>
              <a:t> en Julia in financiële problemen. Bovendien ziet het er naar uit dat </a:t>
            </a:r>
            <a:r>
              <a:rPr lang="nl-NL" sz="1800" dirty="0" err="1">
                <a:latin typeface="Calibri" panose="020F0502020204030204" pitchFamily="34" charset="0"/>
                <a:ea typeface="Times New Roman" panose="02020603050405020304" pitchFamily="18" charset="0"/>
                <a:cs typeface="Arial" panose="020B0604020202020204" pitchFamily="34" charset="0"/>
              </a:rPr>
              <a:t>Jakub</a:t>
            </a:r>
            <a:r>
              <a:rPr lang="nl-NL" sz="1800" dirty="0">
                <a:latin typeface="Calibri" panose="020F0502020204030204" pitchFamily="34" charset="0"/>
                <a:ea typeface="Times New Roman" panose="02020603050405020304" pitchFamily="18" charset="0"/>
                <a:cs typeface="Arial" panose="020B0604020202020204" pitchFamily="34" charset="0"/>
              </a:rPr>
              <a:t> langdurig arbeidsongeschikt zal blijven en de financiële vooruitzichten zijn niet goed. </a:t>
            </a:r>
            <a:endParaRPr lang="nl-NL" sz="1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u="sng" dirty="0">
                <a:latin typeface="Calibri" panose="020F0502020204030204" pitchFamily="34" charset="0"/>
                <a:ea typeface="Times New Roman" panose="02020603050405020304" pitchFamily="18" charset="0"/>
                <a:cs typeface="Arial" panose="020B0604020202020204" pitchFamily="34" charset="0"/>
              </a:rPr>
              <a:t>Vraag</a:t>
            </a:r>
            <a:r>
              <a:rPr lang="nl-NL" sz="1800" dirty="0">
                <a:latin typeface="Calibri" panose="020F0502020204030204" pitchFamily="34" charset="0"/>
                <a:ea typeface="Times New Roman" panose="02020603050405020304" pitchFamily="18" charset="0"/>
                <a:cs typeface="Arial" panose="020B0604020202020204" pitchFamily="34" charset="0"/>
              </a:rPr>
              <a:t/>
            </a:r>
            <a:br>
              <a:rPr lang="nl-NL" sz="1800" dirty="0">
                <a:latin typeface="Calibri" panose="020F0502020204030204" pitchFamily="34" charset="0"/>
                <a:ea typeface="Times New Roman" panose="02020603050405020304" pitchFamily="18" charset="0"/>
                <a:cs typeface="Arial" panose="020B0604020202020204" pitchFamily="34" charset="0"/>
              </a:rPr>
            </a:br>
            <a:r>
              <a:rPr lang="nl-NL" sz="1800" dirty="0">
                <a:latin typeface="Calibri" panose="020F0502020204030204" pitchFamily="34" charset="0"/>
                <a:ea typeface="Times New Roman" panose="02020603050405020304" pitchFamily="18" charset="0"/>
                <a:cs typeface="Arial" panose="020B0604020202020204" pitchFamily="34" charset="0"/>
              </a:rPr>
              <a:t>U krijgt deze casus voorgelegd. Wat zou uw advies kunnen zijn?</a:t>
            </a:r>
            <a:endParaRPr lang="nl-NL" sz="1800" dirty="0">
              <a:latin typeface="Arial" panose="020B0604020202020204" pitchFamily="34" charset="0"/>
              <a:ea typeface="Calibri" panose="020F0502020204030204" pitchFamily="34" charset="0"/>
              <a:cs typeface="Times New Roman" panose="02020603050405020304" pitchFamily="18" charset="0"/>
            </a:endParaRPr>
          </a:p>
          <a:p>
            <a:endParaRPr lang="nl-NL" sz="1400" dirty="0"/>
          </a:p>
        </p:txBody>
      </p:sp>
    </p:spTree>
    <p:extLst>
      <p:ext uri="{BB962C8B-B14F-4D97-AF65-F5344CB8AC3E}">
        <p14:creationId xmlns:p14="http://schemas.microsoft.com/office/powerpoint/2010/main" val="3822510907"/>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8000"/>
                    </a14:imgEffect>
                    <a14:imgEffect>
                      <a14:brightnessContrast bright="16000" contrast="12000"/>
                    </a14:imgEffect>
                  </a14:imgLayer>
                </a14:imgProps>
              </a:ext>
              <a:ext uri="{28A0092B-C50C-407E-A947-70E740481C1C}">
                <a14:useLocalDpi xmlns:a14="http://schemas.microsoft.com/office/drawing/2010/main" val="0"/>
              </a:ext>
            </a:extLst>
          </a:blip>
          <a:srcRect/>
          <a:stretch>
            <a:fillRect/>
          </a:stretch>
        </p:blipFill>
        <p:spPr bwMode="auto">
          <a:xfrm>
            <a:off x="2267744" y="2132856"/>
            <a:ext cx="4752528" cy="297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83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nsultancy\Desktop\Knipsel222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7664" y="404664"/>
            <a:ext cx="6408712" cy="55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89807"/>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9484" y="587152"/>
            <a:ext cx="6438900" cy="609600"/>
          </a:xfrm>
        </p:spPr>
        <p:txBody>
          <a:bodyPr>
            <a:normAutofit fontScale="90000"/>
          </a:bodyPr>
          <a:lstStyle/>
          <a:p>
            <a:r>
              <a:rPr lang="nl-NL" dirty="0"/>
              <a:t>Wijzigingen Rutte III</a:t>
            </a:r>
          </a:p>
        </p:txBody>
      </p:sp>
      <p:sp>
        <p:nvSpPr>
          <p:cNvPr id="3" name="Tijdelijke aanduiding voor inhoud 2"/>
          <p:cNvSpPr>
            <a:spLocks noGrp="1"/>
          </p:cNvSpPr>
          <p:nvPr>
            <p:ph idx="1"/>
          </p:nvPr>
        </p:nvSpPr>
        <p:spPr/>
        <p:txBody>
          <a:bodyPr/>
          <a:lstStyle/>
          <a:p>
            <a:r>
              <a:rPr lang="nl-NL" dirty="0"/>
              <a:t>Regeerakkoord</a:t>
            </a:r>
          </a:p>
          <a:p>
            <a:endParaRPr lang="nl-NL" dirty="0"/>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988840"/>
            <a:ext cx="7391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70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100" dirty="0"/>
              <a:t>Leeftijdsbewust personeelsbeleid wordt verplicht</a:t>
            </a:r>
            <a:r>
              <a:rPr lang="nl-NL" dirty="0"/>
              <a:t/>
            </a:r>
            <a:br>
              <a:rPr lang="nl-NL" dirty="0"/>
            </a:br>
            <a:endParaRPr lang="nl-NL" dirty="0"/>
          </a:p>
        </p:txBody>
      </p:sp>
      <p:sp>
        <p:nvSpPr>
          <p:cNvPr id="3" name="Tijdelijke aanduiding voor inhoud 2"/>
          <p:cNvSpPr>
            <a:spLocks noGrp="1"/>
          </p:cNvSpPr>
          <p:nvPr>
            <p:ph idx="1"/>
          </p:nvPr>
        </p:nvSpPr>
        <p:spPr>
          <a:xfrm>
            <a:off x="628650" y="908720"/>
            <a:ext cx="7886700" cy="5268243"/>
          </a:xfrm>
        </p:spPr>
        <p:txBody>
          <a:bodyPr>
            <a:normAutofit fontScale="92500" lnSpcReduction="10000"/>
          </a:bodyPr>
          <a:lstStyle/>
          <a:p>
            <a:endParaRPr lang="nl-NL" dirty="0"/>
          </a:p>
          <a:p>
            <a:pPr marL="0" indent="0">
              <a:buNone/>
            </a:pPr>
            <a:r>
              <a:rPr lang="nl-NL" sz="2400" dirty="0"/>
              <a:t>Er moet een cultuuromslag komen over de positie van ouderen op de arbeidsmarkt. Het kabinet wil daarom dat sociale partners bindende afspraken maken over leeftijdsbewust personeelsbeleid, met aandacht voor scholing, </a:t>
            </a:r>
          </a:p>
          <a:p>
            <a:pPr marL="0" indent="0">
              <a:buNone/>
            </a:pPr>
            <a:r>
              <a:rPr lang="nl-NL" sz="2400" dirty="0"/>
              <a:t>intersectorale mobiliteit, </a:t>
            </a:r>
          </a:p>
          <a:p>
            <a:pPr marL="0" indent="0">
              <a:buNone/>
            </a:pPr>
            <a:r>
              <a:rPr lang="nl-NL" sz="2400" dirty="0"/>
              <a:t>zicht op minder belastend werk </a:t>
            </a:r>
          </a:p>
          <a:p>
            <a:pPr marL="0" indent="0">
              <a:buNone/>
            </a:pPr>
            <a:r>
              <a:rPr lang="nl-NL" sz="2400" dirty="0"/>
              <a:t>en de nut en noodzaak van specifieke voorzieningen voor ouderen in cao’s. </a:t>
            </a:r>
          </a:p>
          <a:p>
            <a:pPr marL="0" indent="0">
              <a:buNone/>
            </a:pPr>
            <a:endParaRPr lang="nl-NL" sz="2400" dirty="0"/>
          </a:p>
          <a:p>
            <a:pPr marL="0" indent="0">
              <a:buNone/>
            </a:pPr>
            <a:r>
              <a:rPr lang="nl-NL" sz="2400" dirty="0"/>
              <a:t>Als dat niet gebeurt, neemt het kabinet dwingende maatregelen.</a:t>
            </a:r>
          </a:p>
          <a:p>
            <a:pPr marL="0" indent="0">
              <a:buNone/>
            </a:pPr>
            <a:endParaRPr lang="nl-NL" sz="2400" dirty="0"/>
          </a:p>
          <a:p>
            <a:pPr marL="0" indent="0">
              <a:buNone/>
            </a:pPr>
            <a:r>
              <a:rPr lang="nl-NL" sz="2400" dirty="0"/>
              <a:t/>
            </a:r>
            <a:br>
              <a:rPr lang="nl-NL" sz="2400" dirty="0"/>
            </a:br>
            <a:endParaRPr lang="nl-NL" dirty="0"/>
          </a:p>
        </p:txBody>
      </p:sp>
    </p:spTree>
    <p:extLst>
      <p:ext uri="{BB962C8B-B14F-4D97-AF65-F5344CB8AC3E}">
        <p14:creationId xmlns:p14="http://schemas.microsoft.com/office/powerpoint/2010/main" val="3010044972"/>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
            </a:r>
            <a:br>
              <a:rPr lang="nl-NL" dirty="0"/>
            </a:br>
            <a:endParaRPr lang="nl-NL" dirty="0"/>
          </a:p>
        </p:txBody>
      </p:sp>
      <p:sp>
        <p:nvSpPr>
          <p:cNvPr id="3" name="Tijdelijke aanduiding voor inhoud 2"/>
          <p:cNvSpPr>
            <a:spLocks noGrp="1"/>
          </p:cNvSpPr>
          <p:nvPr>
            <p:ph idx="1"/>
          </p:nvPr>
        </p:nvSpPr>
        <p:spPr/>
        <p:txBody>
          <a:bodyPr>
            <a:normAutofit fontScale="92500"/>
          </a:bodyPr>
          <a:lstStyle/>
          <a:p>
            <a:r>
              <a:rPr lang="nl-NL" sz="2400" dirty="0"/>
              <a:t>Om werknemers te stimuleren vaker meteen een vast contract aan te bieden, wordt de mogelijkheid voor een langere proeftijd verruimd. Indien een werkgever direct (als eerste contract) een contract voor onbepaalde tijd aanbiedt, wordt de proeftijd verruimd naar vijf maanden.</a:t>
            </a:r>
          </a:p>
          <a:p>
            <a:endParaRPr lang="nl-NL" sz="2400" dirty="0"/>
          </a:p>
          <a:p>
            <a:r>
              <a:rPr lang="nl-NL" sz="2400" dirty="0"/>
              <a:t>Voor </a:t>
            </a:r>
            <a:r>
              <a:rPr lang="nl-NL" sz="2400" dirty="0" err="1"/>
              <a:t>meerjaarscontracten</a:t>
            </a:r>
            <a:r>
              <a:rPr lang="nl-NL" sz="2400" dirty="0"/>
              <a:t> (meer dan 2 jaar) wordt de proeftijd drie maanden. In overige gevallen blijft de proeftijd zoals deze nu is. Ook deze maatregelen zullen waarschijnlijk pas na 2018 worden ingevoerd</a:t>
            </a:r>
            <a:r>
              <a:rPr lang="nl-NL" sz="2400" dirty="0" smtClean="0"/>
              <a:t>.</a:t>
            </a:r>
          </a:p>
          <a:p>
            <a:r>
              <a:rPr lang="nl-NL" sz="2400" b="1" dirty="0" smtClean="0">
                <a:solidFill>
                  <a:srgbClr val="FF0000"/>
                </a:solidFill>
              </a:rPr>
              <a:t>NB: gaat hoogstwaarschijnlijk niet door! Debat op 31-1-2019</a:t>
            </a:r>
          </a:p>
          <a:p>
            <a:pPr marL="0" indent="0">
              <a:buNone/>
            </a:pPr>
            <a:r>
              <a:rPr lang="nl-NL" sz="2400" b="1" dirty="0" smtClean="0">
                <a:solidFill>
                  <a:srgbClr val="FF0000"/>
                </a:solidFill>
              </a:rPr>
              <a:t>    in Tweede </a:t>
            </a:r>
            <a:r>
              <a:rPr lang="nl-NL" sz="2400" b="1" dirty="0">
                <a:solidFill>
                  <a:srgbClr val="FF0000"/>
                </a:solidFill>
              </a:rPr>
              <a:t>K</a:t>
            </a:r>
            <a:r>
              <a:rPr lang="nl-NL" sz="2400" b="1" dirty="0" smtClean="0">
                <a:solidFill>
                  <a:srgbClr val="FF0000"/>
                </a:solidFill>
              </a:rPr>
              <a:t>amer</a:t>
            </a:r>
            <a:endParaRPr lang="nl-NL" sz="2400" b="1" dirty="0">
              <a:solidFill>
                <a:srgbClr val="FF0000"/>
              </a:solidFill>
            </a:endParaRPr>
          </a:p>
          <a:p>
            <a:endParaRPr lang="nl-NL" dirty="0"/>
          </a:p>
        </p:txBody>
      </p:sp>
      <p:sp>
        <p:nvSpPr>
          <p:cNvPr id="5" name="Rechthoek 4">
            <a:extLst>
              <a:ext uri="{FF2B5EF4-FFF2-40B4-BE49-F238E27FC236}">
                <a16:creationId xmlns:a16="http://schemas.microsoft.com/office/drawing/2014/main" xmlns="" id="{BC4C68EA-0E9E-4D62-9751-974218DE637F}"/>
              </a:ext>
            </a:extLst>
          </p:cNvPr>
          <p:cNvSpPr/>
          <p:nvPr/>
        </p:nvSpPr>
        <p:spPr>
          <a:xfrm>
            <a:off x="467544" y="681037"/>
            <a:ext cx="7272808" cy="646331"/>
          </a:xfrm>
          <a:prstGeom prst="rect">
            <a:avLst/>
          </a:prstGeom>
        </p:spPr>
        <p:txBody>
          <a:bodyPr wrap="square">
            <a:spAutoFit/>
          </a:bodyPr>
          <a:lstStyle/>
          <a:p>
            <a:r>
              <a:rPr lang="nl-NL" sz="3600" dirty="0"/>
              <a:t>Langere proeftijd bij contracten</a:t>
            </a:r>
          </a:p>
        </p:txBody>
      </p:sp>
    </p:spTree>
    <p:extLst>
      <p:ext uri="{BB962C8B-B14F-4D97-AF65-F5344CB8AC3E}">
        <p14:creationId xmlns:p14="http://schemas.microsoft.com/office/powerpoint/2010/main" val="179058036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t>Opdrachtnemers krijgen recht op minimumloon</a:t>
            </a:r>
          </a:p>
        </p:txBody>
      </p:sp>
      <p:sp>
        <p:nvSpPr>
          <p:cNvPr id="3" name="Tijdelijke aanduiding voor inhoud 2"/>
          <p:cNvSpPr>
            <a:spLocks noGrp="1"/>
          </p:cNvSpPr>
          <p:nvPr>
            <p:ph idx="1"/>
          </p:nvPr>
        </p:nvSpPr>
        <p:spPr/>
        <p:txBody>
          <a:bodyPr>
            <a:normAutofit/>
          </a:bodyPr>
          <a:lstStyle/>
          <a:p>
            <a:r>
              <a:rPr lang="nl-NL" sz="2200" dirty="0"/>
              <a:t>Vanaf 1 januari 2018 krijgen zelfstandige opdrachtnemers die arbeid verrichten op basis van een overeenkomst van opdracht (OVO) recht op het wettelijk minimumloon. Dit is vooral van belang voor opdrachtnemers aan de onderkant van de arbeidsmarkt die afhankelijk zijn van één of twee opdrachtgevers.</a:t>
            </a:r>
          </a:p>
          <a:p>
            <a:pPr marL="0" indent="0">
              <a:buNone/>
            </a:pPr>
            <a:endParaRPr lang="nl-NL" sz="2200" dirty="0"/>
          </a:p>
          <a:p>
            <a:endParaRPr lang="nl-NL" sz="2200" dirty="0"/>
          </a:p>
          <a:p>
            <a:r>
              <a:rPr lang="nl-NL" sz="2200" dirty="0"/>
              <a:t>Het wettelijk minimumloon gaat ook gelden voor mensen die op basis van een andere overeenkomst tegen beloning werken, zoals een aanneem-, uitgeef-, of vervoersovereenkomst.</a:t>
            </a:r>
          </a:p>
          <a:p>
            <a:endParaRPr lang="nl-NL" dirty="0"/>
          </a:p>
        </p:txBody>
      </p:sp>
    </p:spTree>
    <p:extLst>
      <p:ext uri="{BB962C8B-B14F-4D97-AF65-F5344CB8AC3E}">
        <p14:creationId xmlns:p14="http://schemas.microsoft.com/office/powerpoint/2010/main" val="9380539"/>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792138" y="405442"/>
            <a:ext cx="5586413" cy="5743575"/>
          </a:xfrm>
          <a:prstGeom prst="rect">
            <a:avLst/>
          </a:prstGeom>
        </p:spPr>
      </p:pic>
    </p:spTree>
    <p:extLst>
      <p:ext uri="{BB962C8B-B14F-4D97-AF65-F5344CB8AC3E}">
        <p14:creationId xmlns:p14="http://schemas.microsoft.com/office/powerpoint/2010/main" val="127043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WWZ: Ontslagrecht</a:t>
            </a:r>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2118122" y="1523206"/>
            <a:ext cx="4907756"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voettekst 3"/>
          <p:cNvSpPr>
            <a:spLocks noGrp="1"/>
          </p:cNvSpPr>
          <p:nvPr>
            <p:ph type="ftr" sz="quarter" idx="4294967295"/>
          </p:nvPr>
        </p:nvSpPr>
        <p:spPr>
          <a:xfrm>
            <a:off x="3132138" y="6021388"/>
            <a:ext cx="2895600" cy="360362"/>
          </a:xfrm>
          <a:prstGeom prst="rect">
            <a:avLst/>
          </a:prstGeom>
        </p:spPr>
        <p:txBody>
          <a:bodyPr/>
          <a:lstStyle/>
          <a:p>
            <a:endParaRPr lang="nl-NL">
              <a:solidFill>
                <a:prstClr val="white">
                  <a:tint val="75000"/>
                </a:prstClr>
              </a:solidFill>
            </a:endParaRPr>
          </a:p>
        </p:txBody>
      </p:sp>
      <p:sp>
        <p:nvSpPr>
          <p:cNvPr id="5" name="Tijdelijke aanduiding voor dianummer 4"/>
          <p:cNvSpPr>
            <a:spLocks noGrp="1"/>
          </p:cNvSpPr>
          <p:nvPr>
            <p:ph type="sldNum" sz="quarter" idx="4294967295"/>
          </p:nvPr>
        </p:nvSpPr>
        <p:spPr>
          <a:xfrm>
            <a:off x="6588125" y="6021388"/>
            <a:ext cx="2133600" cy="360362"/>
          </a:xfrm>
          <a:prstGeom prst="rect">
            <a:avLst/>
          </a:prstGeom>
        </p:spPr>
        <p:txBody>
          <a:bodyPr/>
          <a:lstStyle/>
          <a:p>
            <a:fld id="{7B44499D-E35B-4129-8220-8885A6871435}" type="slidenum">
              <a:rPr lang="nl-NL" smtClean="0">
                <a:solidFill>
                  <a:prstClr val="white">
                    <a:tint val="75000"/>
                  </a:prstClr>
                </a:solidFill>
              </a:rPr>
              <a:pPr/>
              <a:t>9</a:t>
            </a:fld>
            <a:endParaRPr lang="nl-NL">
              <a:solidFill>
                <a:prstClr val="white">
                  <a:tint val="75000"/>
                </a:prstClr>
              </a:solidFill>
            </a:endParaRPr>
          </a:p>
        </p:txBody>
      </p:sp>
    </p:spTree>
    <p:extLst>
      <p:ext uri="{BB962C8B-B14F-4D97-AF65-F5344CB8AC3E}">
        <p14:creationId xmlns:p14="http://schemas.microsoft.com/office/powerpoint/2010/main" val="659073643"/>
      </p:ext>
    </p:extLst>
  </p:cSld>
  <p:clrMapOvr>
    <a:masterClrMapping/>
  </p:clrMapOvr>
  <p:transition spd="slow">
    <p:pull/>
  </p:transition>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jabloon PP 2012">
  <a:themeElements>
    <a:clrScheme name="sjabloon PP 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jabloon PP 2012">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jabloon PP 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jabloon PP 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jabloon PP 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jabloon PP 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jabloon PP 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jabloon PP 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jabloon PP 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jabloon PP 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jabloon PP 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jabloon PP 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jabloon PP 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jabloon PP 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1223</Words>
  <Application>Microsoft Office PowerPoint</Application>
  <PresentationFormat>Diavoorstelling (4:3)</PresentationFormat>
  <Paragraphs>107</Paragraphs>
  <Slides>23</Slides>
  <Notes>4</Notes>
  <HiddenSlides>0</HiddenSlides>
  <MMClips>0</MMClips>
  <ScaleCrop>false</ScaleCrop>
  <HeadingPairs>
    <vt:vector size="4" baseType="variant">
      <vt:variant>
        <vt:lpstr>Thema</vt:lpstr>
      </vt:variant>
      <vt:variant>
        <vt:i4>3</vt:i4>
      </vt:variant>
      <vt:variant>
        <vt:lpstr>Diatitels</vt:lpstr>
      </vt:variant>
      <vt:variant>
        <vt:i4>23</vt:i4>
      </vt:variant>
    </vt:vector>
  </HeadingPairs>
  <TitlesOfParts>
    <vt:vector size="26" baseType="lpstr">
      <vt:lpstr>1_Kantoorthema</vt:lpstr>
      <vt:lpstr>3_Kantoorthema</vt:lpstr>
      <vt:lpstr>sjabloon PP 2012</vt:lpstr>
      <vt:lpstr>Wijzigingen sociale zekerheid</vt:lpstr>
      <vt:lpstr>Voorstellen</vt:lpstr>
      <vt:lpstr>PowerPoint-presentatie</vt:lpstr>
      <vt:lpstr>Wijzigingen Rutte III</vt:lpstr>
      <vt:lpstr>Leeftijdsbewust personeelsbeleid wordt verplicht </vt:lpstr>
      <vt:lpstr> </vt:lpstr>
      <vt:lpstr>Opdrachtnemers krijgen recht op minimumloon</vt:lpstr>
      <vt:lpstr>PowerPoint-presentatie</vt:lpstr>
      <vt:lpstr>WWZ: Ontslagrecht</vt:lpstr>
      <vt:lpstr>2018/19 Versoepeling ontslagrecht</vt:lpstr>
      <vt:lpstr>Verruiming ketenbepaling</vt:lpstr>
      <vt:lpstr>Werken of wonen op locatie kinderopvang</vt:lpstr>
      <vt:lpstr>Nieuwe regels voor zzp’ers</vt:lpstr>
      <vt:lpstr>ZZP Laag tarief = dienstverband </vt:lpstr>
      <vt:lpstr>WIA: regeerakkoord</vt:lpstr>
      <vt:lpstr>WGA-uitkering eindigt bij getoond herstel verdiencapaciteit</vt:lpstr>
      <vt:lpstr>Stopzetten WW-uitkering vanaf 1 april 2018 </vt:lpstr>
      <vt:lpstr>PowerPoint-presentatie</vt:lpstr>
      <vt:lpstr>Grondige opknapbeurt voor de arbeidsmarkt</vt:lpstr>
      <vt:lpstr>Commissie Regulering van werk buigt zich over toekomst arbeidsmarkt</vt:lpstr>
      <vt:lpstr>Casus Jakub</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Wijzigingen sociale zekerheid</dc:title>
  <dc:creator>CONSULTANCY</dc:creator>
  <cp:lastModifiedBy>FZonneveld</cp:lastModifiedBy>
  <cp:revision>26</cp:revision>
  <dcterms:created xsi:type="dcterms:W3CDTF">2019-01-21T08:33:57Z</dcterms:created>
  <dcterms:modified xsi:type="dcterms:W3CDTF">2019-01-31T14:39:01Z</dcterms:modified>
</cp:coreProperties>
</file>