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374" r:id="rId4"/>
    <p:sldId id="420" r:id="rId5"/>
    <p:sldId id="258" r:id="rId6"/>
    <p:sldId id="369" r:id="rId7"/>
    <p:sldId id="431" r:id="rId8"/>
    <p:sldId id="304" r:id="rId9"/>
    <p:sldId id="375" r:id="rId10"/>
    <p:sldId id="423" r:id="rId11"/>
    <p:sldId id="393" r:id="rId12"/>
    <p:sldId id="427" r:id="rId13"/>
    <p:sldId id="421" r:id="rId14"/>
    <p:sldId id="414" r:id="rId15"/>
    <p:sldId id="394" r:id="rId16"/>
    <p:sldId id="416" r:id="rId17"/>
    <p:sldId id="282" r:id="rId18"/>
    <p:sldId id="415" r:id="rId19"/>
    <p:sldId id="418" r:id="rId20"/>
    <p:sldId id="429" r:id="rId21"/>
    <p:sldId id="426" r:id="rId22"/>
    <p:sldId id="379" r:id="rId23"/>
    <p:sldId id="425" r:id="rId24"/>
    <p:sldId id="422" r:id="rId25"/>
    <p:sldId id="430" r:id="rId26"/>
    <p:sldId id="428" r:id="rId27"/>
    <p:sldId id="373" r:id="rId28"/>
    <p:sldId id="382" r:id="rId29"/>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 Manders" initials="WM" lastIdx="18" clrIdx="0">
    <p:extLst>
      <p:ext uri="{19B8F6BF-5375-455C-9EA6-DF929625EA0E}">
        <p15:presenceInfo xmlns:p15="http://schemas.microsoft.com/office/powerpoint/2012/main" userId="S-1-5-21-3155345856-3307655016-212666934-589900" providerId="AD"/>
      </p:ext>
    </p:extLst>
  </p:cmAuthor>
  <p:cmAuthor id="2" name="J.J.J. Sonneveld" initials="JS" lastIdx="3" clrIdx="1">
    <p:extLst>
      <p:ext uri="{19B8F6BF-5375-455C-9EA6-DF929625EA0E}">
        <p15:presenceInfo xmlns:p15="http://schemas.microsoft.com/office/powerpoint/2012/main" userId="S-1-5-21-3155345856-3307655016-212666934-115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959" autoAdjust="0"/>
  </p:normalViewPr>
  <p:slideViewPr>
    <p:cSldViewPr snapToGrid="0">
      <p:cViewPr varScale="1">
        <p:scale>
          <a:sx n="72" d="100"/>
          <a:sy n="72" d="100"/>
        </p:scale>
        <p:origin x="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b="1" u="sng" dirty="0"/>
              <a:t>Verschil</a:t>
            </a:r>
            <a:r>
              <a:rPr lang="nl-NL" baseline="0" dirty="0"/>
              <a:t> tussen groepen jaren actief  </a:t>
            </a:r>
            <a:endParaRPr lang="nl-N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7619841790609506E-2"/>
          <c:y val="0.11682977719267743"/>
          <c:w val="0.94238015820939047"/>
          <c:h val="0.68704811346531214"/>
        </c:manualLayout>
      </c:layout>
      <c:barChart>
        <c:barDir val="col"/>
        <c:grouping val="clustered"/>
        <c:varyColors val="0"/>
        <c:ser>
          <c:idx val="0"/>
          <c:order val="0"/>
          <c:tx>
            <c:strRef>
              <c:f>Sheet1!$B$1</c:f>
              <c:strCache>
                <c:ptCount val="1"/>
                <c:pt idx="0">
                  <c:v>0-6 maanden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1.83</c:v>
                </c:pt>
              </c:numCache>
            </c:numRef>
          </c:val>
          <c:extLst>
            <c:ext xmlns:c16="http://schemas.microsoft.com/office/drawing/2014/chart" uri="{C3380CC4-5D6E-409C-BE32-E72D297353CC}">
              <c16:uniqueId val="{00000000-2094-4317-A747-40C85C895F5F}"/>
            </c:ext>
          </c:extLst>
        </c:ser>
        <c:ser>
          <c:idx val="1"/>
          <c:order val="1"/>
          <c:tx>
            <c:strRef>
              <c:f>Sheet1!$C$1</c:f>
              <c:strCache>
                <c:ptCount val="1"/>
                <c:pt idx="0">
                  <c:v>7 mnd t/m 2 jaar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1.94</c:v>
                </c:pt>
              </c:numCache>
            </c:numRef>
          </c:val>
          <c:extLst>
            <c:ext xmlns:c16="http://schemas.microsoft.com/office/drawing/2014/chart" uri="{C3380CC4-5D6E-409C-BE32-E72D297353CC}">
              <c16:uniqueId val="{00000001-2094-4317-A747-40C85C895F5F}"/>
            </c:ext>
          </c:extLst>
        </c:ser>
        <c:ser>
          <c:idx val="2"/>
          <c:order val="2"/>
          <c:tx>
            <c:strRef>
              <c:f>Sheet1!$D$1</c:f>
              <c:strCache>
                <c:ptCount val="1"/>
                <c:pt idx="0">
                  <c:v>3 jaar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2.33</c:v>
                </c:pt>
              </c:numCache>
            </c:numRef>
          </c:val>
          <c:extLst>
            <c:ext xmlns:c16="http://schemas.microsoft.com/office/drawing/2014/chart" uri="{C3380CC4-5D6E-409C-BE32-E72D297353CC}">
              <c16:uniqueId val="{00000002-2094-4317-A747-40C85C895F5F}"/>
            </c:ext>
          </c:extLst>
        </c:ser>
        <c:dLbls>
          <c:showLegendKey val="0"/>
          <c:showVal val="0"/>
          <c:showCatName val="0"/>
          <c:showSerName val="0"/>
          <c:showPercent val="0"/>
          <c:showBubbleSize val="0"/>
        </c:dLbls>
        <c:gapWidth val="219"/>
        <c:overlap val="-27"/>
        <c:axId val="687372584"/>
        <c:axId val="687371600"/>
      </c:barChart>
      <c:catAx>
        <c:axId val="687372584"/>
        <c:scaling>
          <c:orientation val="minMax"/>
        </c:scaling>
        <c:delete val="1"/>
        <c:axPos val="b"/>
        <c:numFmt formatCode="General" sourceLinked="1"/>
        <c:majorTickMark val="none"/>
        <c:minorTickMark val="none"/>
        <c:tickLblPos val="nextTo"/>
        <c:crossAx val="687371600"/>
        <c:crosses val="autoZero"/>
        <c:auto val="1"/>
        <c:lblAlgn val="ctr"/>
        <c:lblOffset val="100"/>
        <c:noMultiLvlLbl val="0"/>
      </c:catAx>
      <c:valAx>
        <c:axId val="687371600"/>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68737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b="1" u="sng" dirty="0"/>
              <a:t>Verandering</a:t>
            </a:r>
            <a:r>
              <a:rPr lang="nl-NL" dirty="0"/>
              <a:t> over de tijd (16 maanden)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Sheet1!$B$1</c:f>
              <c:strCache>
                <c:ptCount val="1"/>
                <c:pt idx="0">
                  <c:v>geen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meting 1</c:v>
                </c:pt>
                <c:pt idx="1">
                  <c:v>meting 2</c:v>
                </c:pt>
                <c:pt idx="2">
                  <c:v>meting 3</c:v>
                </c:pt>
                <c:pt idx="3">
                  <c:v>meting 4</c:v>
                </c:pt>
              </c:strCache>
            </c:strRef>
          </c:cat>
          <c:val>
            <c:numRef>
              <c:f>Sheet1!$B$2:$B$5</c:f>
              <c:numCache>
                <c:formatCode>General</c:formatCode>
                <c:ptCount val="4"/>
                <c:pt idx="0">
                  <c:v>3.88</c:v>
                </c:pt>
                <c:pt idx="1">
                  <c:v>3.74</c:v>
                </c:pt>
                <c:pt idx="2">
                  <c:v>3.7</c:v>
                </c:pt>
                <c:pt idx="3">
                  <c:v>3.64</c:v>
                </c:pt>
              </c:numCache>
            </c:numRef>
          </c:val>
          <c:smooth val="0"/>
          <c:extLst>
            <c:ext xmlns:c16="http://schemas.microsoft.com/office/drawing/2014/chart" uri="{C3380CC4-5D6E-409C-BE32-E72D297353CC}">
              <c16:uniqueId val="{00000000-E161-449D-A1D7-34C3ECFEE287}"/>
            </c:ext>
          </c:extLst>
        </c:ser>
        <c:ser>
          <c:idx val="1"/>
          <c:order val="1"/>
          <c:tx>
            <c:strRef>
              <c:f>Sheet1!$C$1</c:f>
              <c:strCache>
                <c:ptCount val="1"/>
                <c:pt idx="0">
                  <c:v>licht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meting 1</c:v>
                </c:pt>
                <c:pt idx="1">
                  <c:v>meting 2</c:v>
                </c:pt>
                <c:pt idx="2">
                  <c:v>meting 3</c:v>
                </c:pt>
                <c:pt idx="3">
                  <c:v>meting 4</c:v>
                </c:pt>
              </c:strCache>
            </c:strRef>
          </c:cat>
          <c:val>
            <c:numRef>
              <c:f>Sheet1!$C$2:$C$5</c:f>
              <c:numCache>
                <c:formatCode>General</c:formatCode>
                <c:ptCount val="4"/>
                <c:pt idx="0">
                  <c:v>3.6</c:v>
                </c:pt>
                <c:pt idx="1">
                  <c:v>3.51</c:v>
                </c:pt>
                <c:pt idx="2">
                  <c:v>3.51</c:v>
                </c:pt>
                <c:pt idx="3">
                  <c:v>3.44</c:v>
                </c:pt>
              </c:numCache>
            </c:numRef>
          </c:val>
          <c:smooth val="0"/>
          <c:extLst>
            <c:ext xmlns:c16="http://schemas.microsoft.com/office/drawing/2014/chart" uri="{C3380CC4-5D6E-409C-BE32-E72D297353CC}">
              <c16:uniqueId val="{00000001-E161-449D-A1D7-34C3ECFEE287}"/>
            </c:ext>
          </c:extLst>
        </c:ser>
        <c:ser>
          <c:idx val="2"/>
          <c:order val="2"/>
          <c:tx>
            <c:strRef>
              <c:f>Sheet1!$D$1</c:f>
              <c:strCache>
                <c:ptCount val="1"/>
                <c:pt idx="0">
                  <c:v>zwaar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1"/>
            <c:marker>
              <c:symbol val="circle"/>
              <c:size val="5"/>
              <c:spPr>
                <a:solidFill>
                  <a:schemeClr val="accent3"/>
                </a:solidFill>
                <a:ln w="57150">
                  <a:solidFill>
                    <a:schemeClr val="accent3"/>
                  </a:solidFill>
                </a:ln>
                <a:effectLst/>
              </c:spPr>
            </c:marker>
            <c:bubble3D val="0"/>
            <c:spPr>
              <a:ln w="57150" cap="rnd">
                <a:solidFill>
                  <a:schemeClr val="accent3"/>
                </a:solidFill>
                <a:round/>
              </a:ln>
              <a:effectLst/>
            </c:spPr>
            <c:extLst>
              <c:ext xmlns:c16="http://schemas.microsoft.com/office/drawing/2014/chart" uri="{C3380CC4-5D6E-409C-BE32-E72D297353CC}">
                <c16:uniqueId val="{00000000-2791-44A8-8E78-701096DF8004}"/>
              </c:ext>
            </c:extLst>
          </c:dPt>
          <c:dPt>
            <c:idx val="3"/>
            <c:marker>
              <c:symbol val="circle"/>
              <c:size val="5"/>
              <c:spPr>
                <a:solidFill>
                  <a:schemeClr val="accent3"/>
                </a:solidFill>
                <a:ln w="57150">
                  <a:solidFill>
                    <a:schemeClr val="accent3"/>
                  </a:solidFill>
                </a:ln>
                <a:effectLst/>
              </c:spPr>
            </c:marker>
            <c:bubble3D val="0"/>
            <c:spPr>
              <a:ln w="57150" cap="rnd">
                <a:solidFill>
                  <a:schemeClr val="accent3"/>
                </a:solidFill>
                <a:round/>
              </a:ln>
              <a:effectLst/>
            </c:spPr>
            <c:extLst>
              <c:ext xmlns:c16="http://schemas.microsoft.com/office/drawing/2014/chart" uri="{C3380CC4-5D6E-409C-BE32-E72D297353CC}">
                <c16:uniqueId val="{00000001-2791-44A8-8E78-701096DF8004}"/>
              </c:ext>
            </c:extLst>
          </c:dPt>
          <c:cat>
            <c:strRef>
              <c:f>Sheet1!$A$2:$A$5</c:f>
              <c:strCache>
                <c:ptCount val="4"/>
                <c:pt idx="0">
                  <c:v>meting 1</c:v>
                </c:pt>
                <c:pt idx="1">
                  <c:v>meting 2</c:v>
                </c:pt>
                <c:pt idx="2">
                  <c:v>meting 3</c:v>
                </c:pt>
                <c:pt idx="3">
                  <c:v>meting 4</c:v>
                </c:pt>
              </c:strCache>
            </c:strRef>
          </c:cat>
          <c:val>
            <c:numRef>
              <c:f>Sheet1!$D$2:$D$5</c:f>
              <c:numCache>
                <c:formatCode>General</c:formatCode>
                <c:ptCount val="4"/>
                <c:pt idx="0">
                  <c:v>3.19</c:v>
                </c:pt>
                <c:pt idx="1">
                  <c:v>3.42</c:v>
                </c:pt>
                <c:pt idx="2">
                  <c:v>3.4</c:v>
                </c:pt>
                <c:pt idx="3">
                  <c:v>3.45</c:v>
                </c:pt>
              </c:numCache>
            </c:numRef>
          </c:val>
          <c:smooth val="0"/>
          <c:extLst>
            <c:ext xmlns:c16="http://schemas.microsoft.com/office/drawing/2014/chart" uri="{C3380CC4-5D6E-409C-BE32-E72D297353CC}">
              <c16:uniqueId val="{00000002-E161-449D-A1D7-34C3ECFEE287}"/>
            </c:ext>
          </c:extLst>
        </c:ser>
        <c:dLbls>
          <c:showLegendKey val="0"/>
          <c:showVal val="0"/>
          <c:showCatName val="0"/>
          <c:showSerName val="0"/>
          <c:showPercent val="0"/>
          <c:showBubbleSize val="0"/>
        </c:dLbls>
        <c:marker val="1"/>
        <c:smooth val="0"/>
        <c:axId val="523628456"/>
        <c:axId val="523631408"/>
      </c:lineChart>
      <c:catAx>
        <c:axId val="5236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31408"/>
        <c:crosses val="autoZero"/>
        <c:auto val="1"/>
        <c:lblAlgn val="ctr"/>
        <c:lblOffset val="100"/>
        <c:noMultiLvlLbl val="0"/>
      </c:catAx>
      <c:valAx>
        <c:axId val="523631408"/>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28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u="sng" baseline="0" dirty="0" err="1"/>
              <a:t>Verschillen</a:t>
            </a:r>
            <a:r>
              <a:rPr lang="en-US" sz="1800" baseline="0" dirty="0"/>
              <a:t> mate </a:t>
            </a:r>
            <a:r>
              <a:rPr lang="en-US" sz="1800" baseline="0" dirty="0" err="1"/>
              <a:t>problematiek</a:t>
            </a:r>
            <a:endParaRPr lang="nl-NL"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7619841790609506E-2"/>
          <c:y val="0.11682977719267743"/>
          <c:w val="0.94238015820939047"/>
          <c:h val="0.68704811346531214"/>
        </c:manualLayout>
      </c:layout>
      <c:barChart>
        <c:barDir val="col"/>
        <c:grouping val="clustered"/>
        <c:varyColors val="0"/>
        <c:ser>
          <c:idx val="0"/>
          <c:order val="0"/>
          <c:tx>
            <c:strRef>
              <c:f>Sheet1!$B$1</c:f>
              <c:strCache>
                <c:ptCount val="1"/>
                <c:pt idx="0">
                  <c:v>geen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3.79</c:v>
                </c:pt>
              </c:numCache>
            </c:numRef>
          </c:val>
          <c:extLst>
            <c:ext xmlns:c16="http://schemas.microsoft.com/office/drawing/2014/chart" uri="{C3380CC4-5D6E-409C-BE32-E72D297353CC}">
              <c16:uniqueId val="{00000000-252C-420C-8F34-7474DDD8F079}"/>
            </c:ext>
          </c:extLst>
        </c:ser>
        <c:ser>
          <c:idx val="1"/>
          <c:order val="1"/>
          <c:tx>
            <c:strRef>
              <c:f>Sheet1!$C$1</c:f>
              <c:strCache>
                <c:ptCount val="1"/>
                <c:pt idx="0">
                  <c:v>licht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3.55</c:v>
                </c:pt>
              </c:numCache>
            </c:numRef>
          </c:val>
          <c:extLst>
            <c:ext xmlns:c16="http://schemas.microsoft.com/office/drawing/2014/chart" uri="{C3380CC4-5D6E-409C-BE32-E72D297353CC}">
              <c16:uniqueId val="{00000001-252C-420C-8F34-7474DDD8F079}"/>
            </c:ext>
          </c:extLst>
        </c:ser>
        <c:ser>
          <c:idx val="2"/>
          <c:order val="2"/>
          <c:tx>
            <c:strRef>
              <c:f>Sheet1!$D$1</c:f>
              <c:strCache>
                <c:ptCount val="1"/>
                <c:pt idx="0">
                  <c:v>zwaar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3.3</c:v>
                </c:pt>
              </c:numCache>
            </c:numRef>
          </c:val>
          <c:extLst>
            <c:ext xmlns:c16="http://schemas.microsoft.com/office/drawing/2014/chart" uri="{C3380CC4-5D6E-409C-BE32-E72D297353CC}">
              <c16:uniqueId val="{00000002-252C-420C-8F34-7474DDD8F079}"/>
            </c:ext>
          </c:extLst>
        </c:ser>
        <c:dLbls>
          <c:showLegendKey val="0"/>
          <c:showVal val="0"/>
          <c:showCatName val="0"/>
          <c:showSerName val="0"/>
          <c:showPercent val="0"/>
          <c:showBubbleSize val="0"/>
        </c:dLbls>
        <c:gapWidth val="219"/>
        <c:overlap val="-27"/>
        <c:axId val="687372584"/>
        <c:axId val="687371600"/>
      </c:barChart>
      <c:catAx>
        <c:axId val="687372584"/>
        <c:scaling>
          <c:orientation val="minMax"/>
        </c:scaling>
        <c:delete val="1"/>
        <c:axPos val="b"/>
        <c:numFmt formatCode="General" sourceLinked="1"/>
        <c:majorTickMark val="none"/>
        <c:minorTickMark val="none"/>
        <c:tickLblPos val="nextTo"/>
        <c:crossAx val="687371600"/>
        <c:crosses val="autoZero"/>
        <c:auto val="1"/>
        <c:lblAlgn val="ctr"/>
        <c:lblOffset val="100"/>
        <c:noMultiLvlLbl val="0"/>
      </c:catAx>
      <c:valAx>
        <c:axId val="687371600"/>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68737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b="1" u="sng" dirty="0"/>
              <a:t>Verandering</a:t>
            </a:r>
            <a:r>
              <a:rPr lang="nl-NL" dirty="0"/>
              <a:t> over de tijd (16 maanden)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Sheet1!$B$1</c:f>
              <c:strCache>
                <c:ptCount val="1"/>
                <c:pt idx="0">
                  <c:v>10 tot 13 </c:v>
                </c:pt>
              </c:strCache>
            </c:strRef>
          </c:tx>
          <c:spPr>
            <a:ln w="57150" cap="rnd">
              <a:solidFill>
                <a:schemeClr val="accent1"/>
              </a:solidFill>
              <a:prstDash val="sysDot"/>
              <a:round/>
            </a:ln>
            <a:effectLst/>
          </c:spPr>
          <c:marker>
            <c:symbol val="circle"/>
            <c:size val="5"/>
            <c:spPr>
              <a:solidFill>
                <a:schemeClr val="accent1"/>
              </a:solidFill>
              <a:ln w="57150">
                <a:solidFill>
                  <a:schemeClr val="accent1"/>
                </a:solidFill>
                <a:prstDash val="sysDot"/>
              </a:ln>
              <a:effectLst/>
            </c:spPr>
          </c:marker>
          <c:cat>
            <c:strRef>
              <c:f>Sheet1!$A$2:$A$5</c:f>
              <c:strCache>
                <c:ptCount val="4"/>
                <c:pt idx="0">
                  <c:v>meting 1</c:v>
                </c:pt>
                <c:pt idx="1">
                  <c:v>meting 2</c:v>
                </c:pt>
                <c:pt idx="2">
                  <c:v>meting 3</c:v>
                </c:pt>
                <c:pt idx="3">
                  <c:v>meting 4</c:v>
                </c:pt>
              </c:strCache>
            </c:strRef>
          </c:cat>
          <c:val>
            <c:numRef>
              <c:f>Sheet1!$B$2:$B$5</c:f>
              <c:numCache>
                <c:formatCode>General</c:formatCode>
                <c:ptCount val="4"/>
                <c:pt idx="0">
                  <c:v>4.16</c:v>
                </c:pt>
                <c:pt idx="1">
                  <c:v>4.16</c:v>
                </c:pt>
                <c:pt idx="2">
                  <c:v>4.16</c:v>
                </c:pt>
                <c:pt idx="3">
                  <c:v>4.16</c:v>
                </c:pt>
              </c:numCache>
            </c:numRef>
          </c:val>
          <c:smooth val="0"/>
          <c:extLst>
            <c:ext xmlns:c16="http://schemas.microsoft.com/office/drawing/2014/chart" uri="{C3380CC4-5D6E-409C-BE32-E72D297353CC}">
              <c16:uniqueId val="{00000000-E161-449D-A1D7-34C3ECFEE287}"/>
            </c:ext>
          </c:extLst>
        </c:ser>
        <c:ser>
          <c:idx val="1"/>
          <c:order val="1"/>
          <c:tx>
            <c:strRef>
              <c:f>Sheet1!$C$1</c:f>
              <c:strCache>
                <c:ptCount val="1"/>
                <c:pt idx="0">
                  <c:v>14 tot 17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meting 1</c:v>
                </c:pt>
                <c:pt idx="1">
                  <c:v>meting 2</c:v>
                </c:pt>
                <c:pt idx="2">
                  <c:v>meting 3</c:v>
                </c:pt>
                <c:pt idx="3">
                  <c:v>meting 4</c:v>
                </c:pt>
              </c:strCache>
            </c:strRef>
          </c:cat>
          <c:val>
            <c:numRef>
              <c:f>Sheet1!$C$2:$C$5</c:f>
              <c:numCache>
                <c:formatCode>General</c:formatCode>
                <c:ptCount val="4"/>
                <c:pt idx="0">
                  <c:v>4.13</c:v>
                </c:pt>
                <c:pt idx="1">
                  <c:v>4.07</c:v>
                </c:pt>
                <c:pt idx="2">
                  <c:v>4.01</c:v>
                </c:pt>
                <c:pt idx="3">
                  <c:v>3.95</c:v>
                </c:pt>
              </c:numCache>
            </c:numRef>
          </c:val>
          <c:smooth val="0"/>
          <c:extLst>
            <c:ext xmlns:c16="http://schemas.microsoft.com/office/drawing/2014/chart" uri="{C3380CC4-5D6E-409C-BE32-E72D297353CC}">
              <c16:uniqueId val="{00000001-E161-449D-A1D7-34C3ECFEE287}"/>
            </c:ext>
          </c:extLst>
        </c:ser>
        <c:ser>
          <c:idx val="2"/>
          <c:order val="2"/>
          <c:tx>
            <c:strRef>
              <c:f>Sheet1!$D$1</c:f>
              <c:strCache>
                <c:ptCount val="1"/>
                <c:pt idx="0">
                  <c:v>18 +</c:v>
                </c:pt>
              </c:strCache>
            </c:strRef>
          </c:tx>
          <c:spPr>
            <a:ln w="57150" cap="rnd">
              <a:solidFill>
                <a:schemeClr val="accent3"/>
              </a:solidFill>
              <a:prstDash val="sysDot"/>
              <a:round/>
            </a:ln>
            <a:effectLst/>
          </c:spPr>
          <c:marker>
            <c:symbol val="circle"/>
            <c:size val="5"/>
            <c:spPr>
              <a:solidFill>
                <a:schemeClr val="accent3"/>
              </a:solidFill>
              <a:ln w="57150">
                <a:solidFill>
                  <a:schemeClr val="accent3"/>
                </a:solidFill>
                <a:prstDash val="sysDot"/>
              </a:ln>
              <a:effectLst/>
            </c:spPr>
          </c:marker>
          <c:cat>
            <c:strRef>
              <c:f>Sheet1!$A$2:$A$5</c:f>
              <c:strCache>
                <c:ptCount val="4"/>
                <c:pt idx="0">
                  <c:v>meting 1</c:v>
                </c:pt>
                <c:pt idx="1">
                  <c:v>meting 2</c:v>
                </c:pt>
                <c:pt idx="2">
                  <c:v>meting 3</c:v>
                </c:pt>
                <c:pt idx="3">
                  <c:v>meting 4</c:v>
                </c:pt>
              </c:strCache>
            </c:strRef>
          </c:cat>
          <c:val>
            <c:numRef>
              <c:f>Sheet1!$D$2:$D$5</c:f>
              <c:numCache>
                <c:formatCode>General</c:formatCode>
                <c:ptCount val="4"/>
                <c:pt idx="0">
                  <c:v>3.98</c:v>
                </c:pt>
                <c:pt idx="1">
                  <c:v>3.98</c:v>
                </c:pt>
                <c:pt idx="2">
                  <c:v>3.98</c:v>
                </c:pt>
                <c:pt idx="3">
                  <c:v>3.99</c:v>
                </c:pt>
              </c:numCache>
            </c:numRef>
          </c:val>
          <c:smooth val="0"/>
          <c:extLst>
            <c:ext xmlns:c16="http://schemas.microsoft.com/office/drawing/2014/chart" uri="{C3380CC4-5D6E-409C-BE32-E72D297353CC}">
              <c16:uniqueId val="{00000002-E161-449D-A1D7-34C3ECFEE287}"/>
            </c:ext>
          </c:extLst>
        </c:ser>
        <c:dLbls>
          <c:showLegendKey val="0"/>
          <c:showVal val="0"/>
          <c:showCatName val="0"/>
          <c:showSerName val="0"/>
          <c:showPercent val="0"/>
          <c:showBubbleSize val="0"/>
        </c:dLbls>
        <c:marker val="1"/>
        <c:smooth val="0"/>
        <c:axId val="523628456"/>
        <c:axId val="523631408"/>
      </c:lineChart>
      <c:catAx>
        <c:axId val="5236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31408"/>
        <c:crosses val="autoZero"/>
        <c:auto val="1"/>
        <c:lblAlgn val="ctr"/>
        <c:lblOffset val="100"/>
        <c:noMultiLvlLbl val="0"/>
      </c:catAx>
      <c:valAx>
        <c:axId val="523631408"/>
        <c:scaling>
          <c:orientation val="minMax"/>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28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u="sng" dirty="0" err="1"/>
              <a:t>Verschil</a:t>
            </a:r>
            <a:r>
              <a:rPr lang="en-US" sz="1800" baseline="0" dirty="0"/>
              <a:t> </a:t>
            </a:r>
            <a:r>
              <a:rPr lang="en-US" sz="1800" baseline="0" dirty="0" err="1"/>
              <a:t>groepen</a:t>
            </a:r>
            <a:r>
              <a:rPr lang="en-US" sz="1800" baseline="0" dirty="0"/>
              <a:t> </a:t>
            </a:r>
            <a:r>
              <a:rPr lang="en-US" sz="1800" baseline="0" dirty="0" err="1"/>
              <a:t>jaren</a:t>
            </a:r>
            <a:r>
              <a:rPr lang="en-US" sz="1800" baseline="0" dirty="0"/>
              <a:t> </a:t>
            </a:r>
            <a:r>
              <a:rPr lang="en-US" sz="1800" baseline="0" dirty="0" err="1"/>
              <a:t>actief</a:t>
            </a:r>
            <a:endParaRPr lang="nl-NL"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7619841790609506E-2"/>
          <c:y val="0.11682977719267743"/>
          <c:w val="0.94238015820939047"/>
          <c:h val="0.68704811346531214"/>
        </c:manualLayout>
      </c:layout>
      <c:barChart>
        <c:barDir val="col"/>
        <c:grouping val="clustered"/>
        <c:varyColors val="0"/>
        <c:ser>
          <c:idx val="0"/>
          <c:order val="0"/>
          <c:tx>
            <c:strRef>
              <c:f>Sheet1!$B$1</c:f>
              <c:strCache>
                <c:ptCount val="1"/>
                <c:pt idx="0">
                  <c:v>0-6 maanden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3.98</c:v>
                </c:pt>
              </c:numCache>
            </c:numRef>
          </c:val>
          <c:extLst>
            <c:ext xmlns:c16="http://schemas.microsoft.com/office/drawing/2014/chart" uri="{C3380CC4-5D6E-409C-BE32-E72D297353CC}">
              <c16:uniqueId val="{00000000-252C-420C-8F34-7474DDD8F079}"/>
            </c:ext>
          </c:extLst>
        </c:ser>
        <c:ser>
          <c:idx val="1"/>
          <c:order val="1"/>
          <c:tx>
            <c:strRef>
              <c:f>Sheet1!$C$1</c:f>
              <c:strCache>
                <c:ptCount val="1"/>
                <c:pt idx="0">
                  <c:v>7 mnd t/m 2 jaar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4.08</c:v>
                </c:pt>
              </c:numCache>
            </c:numRef>
          </c:val>
          <c:extLst>
            <c:ext xmlns:c16="http://schemas.microsoft.com/office/drawing/2014/chart" uri="{C3380CC4-5D6E-409C-BE32-E72D297353CC}">
              <c16:uniqueId val="{00000001-252C-420C-8F34-7474DDD8F079}"/>
            </c:ext>
          </c:extLst>
        </c:ser>
        <c:ser>
          <c:idx val="2"/>
          <c:order val="2"/>
          <c:tx>
            <c:strRef>
              <c:f>Sheet1!$D$1</c:f>
              <c:strCache>
                <c:ptCount val="1"/>
                <c:pt idx="0">
                  <c:v>3 jaar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4.09</c:v>
                </c:pt>
              </c:numCache>
            </c:numRef>
          </c:val>
          <c:extLst>
            <c:ext xmlns:c16="http://schemas.microsoft.com/office/drawing/2014/chart" uri="{C3380CC4-5D6E-409C-BE32-E72D297353CC}">
              <c16:uniqueId val="{00000002-252C-420C-8F34-7474DDD8F079}"/>
            </c:ext>
          </c:extLst>
        </c:ser>
        <c:dLbls>
          <c:showLegendKey val="0"/>
          <c:showVal val="0"/>
          <c:showCatName val="0"/>
          <c:showSerName val="0"/>
          <c:showPercent val="0"/>
          <c:showBubbleSize val="0"/>
        </c:dLbls>
        <c:gapWidth val="219"/>
        <c:overlap val="-27"/>
        <c:axId val="687372584"/>
        <c:axId val="687371600"/>
      </c:barChart>
      <c:catAx>
        <c:axId val="687372584"/>
        <c:scaling>
          <c:orientation val="minMax"/>
        </c:scaling>
        <c:delete val="1"/>
        <c:axPos val="b"/>
        <c:numFmt formatCode="General" sourceLinked="1"/>
        <c:majorTickMark val="none"/>
        <c:minorTickMark val="none"/>
        <c:tickLblPos val="nextTo"/>
        <c:crossAx val="687371600"/>
        <c:crosses val="autoZero"/>
        <c:auto val="1"/>
        <c:lblAlgn val="ctr"/>
        <c:lblOffset val="100"/>
        <c:noMultiLvlLbl val="0"/>
      </c:catAx>
      <c:valAx>
        <c:axId val="687371600"/>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68737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b="1" u="sng" dirty="0"/>
              <a:t>Verandering </a:t>
            </a:r>
            <a:r>
              <a:rPr lang="nl-NL" dirty="0"/>
              <a:t>over de tijd (16 maanden)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Sheet1!$B$1</c:f>
              <c:strCache>
                <c:ptCount val="1"/>
                <c:pt idx="0">
                  <c:v>10 tot 13 </c:v>
                </c:pt>
              </c:strCache>
            </c:strRef>
          </c:tx>
          <c:spPr>
            <a:ln w="28575" cap="rnd">
              <a:solidFill>
                <a:schemeClr val="accent1"/>
              </a:solidFill>
              <a:prstDash val="sysDot"/>
              <a:round/>
            </a:ln>
            <a:effectLst/>
          </c:spPr>
          <c:marker>
            <c:symbol val="circle"/>
            <c:size val="5"/>
            <c:spPr>
              <a:solidFill>
                <a:schemeClr val="accent1"/>
              </a:solidFill>
              <a:ln w="9525">
                <a:solidFill>
                  <a:schemeClr val="accent1"/>
                </a:solidFill>
                <a:prstDash val="sysDot"/>
              </a:ln>
              <a:effectLst/>
            </c:spPr>
          </c:marker>
          <c:cat>
            <c:strRef>
              <c:f>Sheet1!$A$2:$A$5</c:f>
              <c:strCache>
                <c:ptCount val="4"/>
                <c:pt idx="0">
                  <c:v>meting 1</c:v>
                </c:pt>
                <c:pt idx="1">
                  <c:v>meting 2</c:v>
                </c:pt>
                <c:pt idx="2">
                  <c:v>meting 3</c:v>
                </c:pt>
                <c:pt idx="3">
                  <c:v>meting 4</c:v>
                </c:pt>
              </c:strCache>
            </c:strRef>
          </c:cat>
          <c:val>
            <c:numRef>
              <c:f>Sheet1!$B$2:$B$5</c:f>
              <c:numCache>
                <c:formatCode>General</c:formatCode>
                <c:ptCount val="4"/>
                <c:pt idx="0">
                  <c:v>4.13</c:v>
                </c:pt>
                <c:pt idx="1">
                  <c:v>4.28</c:v>
                </c:pt>
                <c:pt idx="2">
                  <c:v>4.1500000000000004</c:v>
                </c:pt>
                <c:pt idx="3">
                  <c:v>4.1399999999999997</c:v>
                </c:pt>
              </c:numCache>
            </c:numRef>
          </c:val>
          <c:smooth val="0"/>
          <c:extLst>
            <c:ext xmlns:c16="http://schemas.microsoft.com/office/drawing/2014/chart" uri="{C3380CC4-5D6E-409C-BE32-E72D297353CC}">
              <c16:uniqueId val="{00000000-E161-449D-A1D7-34C3ECFEE287}"/>
            </c:ext>
          </c:extLst>
        </c:ser>
        <c:ser>
          <c:idx val="1"/>
          <c:order val="1"/>
          <c:tx>
            <c:strRef>
              <c:f>Sheet1!$C$1</c:f>
              <c:strCache>
                <c:ptCount val="1"/>
                <c:pt idx="0">
                  <c:v>14 tot 17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chemeClr val="accent2"/>
                </a:solidFill>
                <a:ln w="76200">
                  <a:solidFill>
                    <a:schemeClr val="accent2"/>
                  </a:solidFill>
                </a:ln>
                <a:effectLst/>
              </c:spPr>
            </c:marker>
            <c:bubble3D val="0"/>
            <c:spPr>
              <a:ln w="76200" cap="rnd">
                <a:solidFill>
                  <a:schemeClr val="accent2"/>
                </a:solidFill>
                <a:round/>
              </a:ln>
              <a:effectLst/>
            </c:spPr>
            <c:extLst>
              <c:ext xmlns:c16="http://schemas.microsoft.com/office/drawing/2014/chart" uri="{C3380CC4-5D6E-409C-BE32-E72D297353CC}">
                <c16:uniqueId val="{00000001-C6C6-45F8-82C5-B6B32F7CD6B3}"/>
              </c:ext>
            </c:extLst>
          </c:dPt>
          <c:dPt>
            <c:idx val="3"/>
            <c:marker>
              <c:symbol val="circle"/>
              <c:size val="5"/>
              <c:spPr>
                <a:solidFill>
                  <a:schemeClr val="accent2"/>
                </a:solidFill>
                <a:ln w="76200">
                  <a:solidFill>
                    <a:schemeClr val="accent2"/>
                  </a:solidFill>
                </a:ln>
                <a:effectLst/>
              </c:spPr>
            </c:marker>
            <c:bubble3D val="0"/>
            <c:spPr>
              <a:ln w="76200" cap="rnd">
                <a:solidFill>
                  <a:schemeClr val="accent2"/>
                </a:solidFill>
                <a:round/>
              </a:ln>
              <a:effectLst/>
            </c:spPr>
            <c:extLst>
              <c:ext xmlns:c16="http://schemas.microsoft.com/office/drawing/2014/chart" uri="{C3380CC4-5D6E-409C-BE32-E72D297353CC}">
                <c16:uniqueId val="{00000002-C6C6-45F8-82C5-B6B32F7CD6B3}"/>
              </c:ext>
            </c:extLst>
          </c:dPt>
          <c:cat>
            <c:strRef>
              <c:f>Sheet1!$A$2:$A$5</c:f>
              <c:strCache>
                <c:ptCount val="4"/>
                <c:pt idx="0">
                  <c:v>meting 1</c:v>
                </c:pt>
                <c:pt idx="1">
                  <c:v>meting 2</c:v>
                </c:pt>
                <c:pt idx="2">
                  <c:v>meting 3</c:v>
                </c:pt>
                <c:pt idx="3">
                  <c:v>meting 4</c:v>
                </c:pt>
              </c:strCache>
            </c:strRef>
          </c:cat>
          <c:val>
            <c:numRef>
              <c:f>Sheet1!$C$2:$C$5</c:f>
              <c:numCache>
                <c:formatCode>General</c:formatCode>
                <c:ptCount val="4"/>
                <c:pt idx="0">
                  <c:v>4.1399999999999997</c:v>
                </c:pt>
                <c:pt idx="1">
                  <c:v>4.0199999999999996</c:v>
                </c:pt>
                <c:pt idx="2">
                  <c:v>4.07</c:v>
                </c:pt>
                <c:pt idx="3">
                  <c:v>3.98</c:v>
                </c:pt>
              </c:numCache>
            </c:numRef>
          </c:val>
          <c:smooth val="0"/>
          <c:extLst>
            <c:ext xmlns:c16="http://schemas.microsoft.com/office/drawing/2014/chart" uri="{C3380CC4-5D6E-409C-BE32-E72D297353CC}">
              <c16:uniqueId val="{00000001-E161-449D-A1D7-34C3ECFEE287}"/>
            </c:ext>
          </c:extLst>
        </c:ser>
        <c:ser>
          <c:idx val="2"/>
          <c:order val="2"/>
          <c:tx>
            <c:strRef>
              <c:f>Sheet1!$D$1</c:f>
              <c:strCache>
                <c:ptCount val="1"/>
                <c:pt idx="0">
                  <c:v>18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1"/>
            <c:marker>
              <c:symbol val="circle"/>
              <c:size val="5"/>
              <c:spPr>
                <a:solidFill>
                  <a:schemeClr val="accent3"/>
                </a:solidFill>
                <a:ln w="76200">
                  <a:solidFill>
                    <a:schemeClr val="accent3"/>
                  </a:solidFill>
                </a:ln>
                <a:effectLst/>
              </c:spPr>
            </c:marker>
            <c:bubble3D val="0"/>
            <c:spPr>
              <a:ln w="76200" cap="rnd">
                <a:solidFill>
                  <a:schemeClr val="accent3"/>
                </a:solidFill>
                <a:round/>
              </a:ln>
              <a:effectLst/>
            </c:spPr>
            <c:extLst>
              <c:ext xmlns:c16="http://schemas.microsoft.com/office/drawing/2014/chart" uri="{C3380CC4-5D6E-409C-BE32-E72D297353CC}">
                <c16:uniqueId val="{00000000-C6C6-45F8-82C5-B6B32F7CD6B3}"/>
              </c:ext>
            </c:extLst>
          </c:dPt>
          <c:cat>
            <c:strRef>
              <c:f>Sheet1!$A$2:$A$5</c:f>
              <c:strCache>
                <c:ptCount val="4"/>
                <c:pt idx="0">
                  <c:v>meting 1</c:v>
                </c:pt>
                <c:pt idx="1">
                  <c:v>meting 2</c:v>
                </c:pt>
                <c:pt idx="2">
                  <c:v>meting 3</c:v>
                </c:pt>
                <c:pt idx="3">
                  <c:v>meting 4</c:v>
                </c:pt>
              </c:strCache>
            </c:strRef>
          </c:cat>
          <c:val>
            <c:numRef>
              <c:f>Sheet1!$D$2:$D$5</c:f>
              <c:numCache>
                <c:formatCode>General</c:formatCode>
                <c:ptCount val="4"/>
                <c:pt idx="0">
                  <c:v>3.98</c:v>
                </c:pt>
                <c:pt idx="1">
                  <c:v>3.86</c:v>
                </c:pt>
                <c:pt idx="2">
                  <c:v>3.83</c:v>
                </c:pt>
                <c:pt idx="3">
                  <c:v>3.92</c:v>
                </c:pt>
              </c:numCache>
            </c:numRef>
          </c:val>
          <c:smooth val="0"/>
          <c:extLst>
            <c:ext xmlns:c16="http://schemas.microsoft.com/office/drawing/2014/chart" uri="{C3380CC4-5D6E-409C-BE32-E72D297353CC}">
              <c16:uniqueId val="{00000002-E161-449D-A1D7-34C3ECFEE287}"/>
            </c:ext>
          </c:extLst>
        </c:ser>
        <c:dLbls>
          <c:showLegendKey val="0"/>
          <c:showVal val="0"/>
          <c:showCatName val="0"/>
          <c:showSerName val="0"/>
          <c:showPercent val="0"/>
          <c:showBubbleSize val="0"/>
        </c:dLbls>
        <c:marker val="1"/>
        <c:smooth val="0"/>
        <c:axId val="523628456"/>
        <c:axId val="523631408"/>
      </c:lineChart>
      <c:catAx>
        <c:axId val="5236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31408"/>
        <c:crosses val="autoZero"/>
        <c:auto val="1"/>
        <c:lblAlgn val="ctr"/>
        <c:lblOffset val="100"/>
        <c:noMultiLvlLbl val="0"/>
      </c:catAx>
      <c:valAx>
        <c:axId val="523631408"/>
        <c:scaling>
          <c:orientation val="minMax"/>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28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b="1" u="sng" dirty="0"/>
              <a:t>Verandering</a:t>
            </a:r>
            <a:r>
              <a:rPr lang="nl-NL" dirty="0"/>
              <a:t> over de tijd (16 maanden)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Sheet1!$B$1</c:f>
              <c:strCache>
                <c:ptCount val="1"/>
                <c:pt idx="0">
                  <c:v>geen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meting 1</c:v>
                </c:pt>
                <c:pt idx="1">
                  <c:v>meting 2</c:v>
                </c:pt>
                <c:pt idx="2">
                  <c:v>meting 3</c:v>
                </c:pt>
                <c:pt idx="3">
                  <c:v>meting 4</c:v>
                </c:pt>
              </c:strCache>
            </c:strRef>
          </c:cat>
          <c:val>
            <c:numRef>
              <c:f>Sheet1!$B$2:$B$5</c:f>
              <c:numCache>
                <c:formatCode>General</c:formatCode>
                <c:ptCount val="4"/>
                <c:pt idx="0">
                  <c:v>3.74</c:v>
                </c:pt>
                <c:pt idx="1">
                  <c:v>3.63</c:v>
                </c:pt>
                <c:pt idx="2">
                  <c:v>3.53</c:v>
                </c:pt>
                <c:pt idx="3">
                  <c:v>3.54</c:v>
                </c:pt>
              </c:numCache>
            </c:numRef>
          </c:val>
          <c:smooth val="0"/>
          <c:extLst>
            <c:ext xmlns:c16="http://schemas.microsoft.com/office/drawing/2014/chart" uri="{C3380CC4-5D6E-409C-BE32-E72D297353CC}">
              <c16:uniqueId val="{00000000-E161-449D-A1D7-34C3ECFEE287}"/>
            </c:ext>
          </c:extLst>
        </c:ser>
        <c:ser>
          <c:idx val="1"/>
          <c:order val="1"/>
          <c:tx>
            <c:strRef>
              <c:f>Sheet1!$C$1</c:f>
              <c:strCache>
                <c:ptCount val="1"/>
                <c:pt idx="0">
                  <c:v>licht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meting 1</c:v>
                </c:pt>
                <c:pt idx="1">
                  <c:v>meting 2</c:v>
                </c:pt>
                <c:pt idx="2">
                  <c:v>meting 3</c:v>
                </c:pt>
                <c:pt idx="3">
                  <c:v>meting 4</c:v>
                </c:pt>
              </c:strCache>
            </c:strRef>
          </c:cat>
          <c:val>
            <c:numRef>
              <c:f>Sheet1!$C$2:$C$5</c:f>
              <c:numCache>
                <c:formatCode>General</c:formatCode>
                <c:ptCount val="4"/>
                <c:pt idx="0">
                  <c:v>3.6</c:v>
                </c:pt>
                <c:pt idx="1">
                  <c:v>3.4</c:v>
                </c:pt>
                <c:pt idx="2">
                  <c:v>3.44</c:v>
                </c:pt>
                <c:pt idx="3">
                  <c:v>3.51</c:v>
                </c:pt>
              </c:numCache>
            </c:numRef>
          </c:val>
          <c:smooth val="0"/>
          <c:extLst>
            <c:ext xmlns:c16="http://schemas.microsoft.com/office/drawing/2014/chart" uri="{C3380CC4-5D6E-409C-BE32-E72D297353CC}">
              <c16:uniqueId val="{00000001-E161-449D-A1D7-34C3ECFEE287}"/>
            </c:ext>
          </c:extLst>
        </c:ser>
        <c:ser>
          <c:idx val="2"/>
          <c:order val="2"/>
          <c:tx>
            <c:strRef>
              <c:f>Sheet1!$D$1</c:f>
              <c:strCache>
                <c:ptCount val="1"/>
                <c:pt idx="0">
                  <c:v>zwaar</c:v>
                </c:pt>
              </c:strCache>
            </c:strRef>
          </c:tx>
          <c:spPr>
            <a:ln w="28575" cap="rnd">
              <a:solidFill>
                <a:schemeClr val="accent3"/>
              </a:solidFill>
              <a:prstDash val="sysDot"/>
              <a:round/>
            </a:ln>
            <a:effectLst/>
          </c:spPr>
          <c:marker>
            <c:symbol val="circle"/>
            <c:size val="5"/>
            <c:spPr>
              <a:solidFill>
                <a:schemeClr val="accent3"/>
              </a:solidFill>
              <a:ln w="9525">
                <a:solidFill>
                  <a:schemeClr val="accent3"/>
                </a:solidFill>
                <a:prstDash val="sysDot"/>
              </a:ln>
              <a:effectLst/>
            </c:spPr>
          </c:marker>
          <c:cat>
            <c:strRef>
              <c:f>Sheet1!$A$2:$A$5</c:f>
              <c:strCache>
                <c:ptCount val="4"/>
                <c:pt idx="0">
                  <c:v>meting 1</c:v>
                </c:pt>
                <c:pt idx="1">
                  <c:v>meting 2</c:v>
                </c:pt>
                <c:pt idx="2">
                  <c:v>meting 3</c:v>
                </c:pt>
                <c:pt idx="3">
                  <c:v>meting 4</c:v>
                </c:pt>
              </c:strCache>
            </c:strRef>
          </c:cat>
          <c:val>
            <c:numRef>
              <c:f>Sheet1!$D$2:$D$5</c:f>
              <c:numCache>
                <c:formatCode>General</c:formatCode>
                <c:ptCount val="4"/>
                <c:pt idx="0">
                  <c:v>3.25</c:v>
                </c:pt>
                <c:pt idx="1">
                  <c:v>3.36</c:v>
                </c:pt>
                <c:pt idx="2">
                  <c:v>3.33</c:v>
                </c:pt>
                <c:pt idx="3">
                  <c:v>3.28</c:v>
                </c:pt>
              </c:numCache>
            </c:numRef>
          </c:val>
          <c:smooth val="0"/>
          <c:extLst>
            <c:ext xmlns:c16="http://schemas.microsoft.com/office/drawing/2014/chart" uri="{C3380CC4-5D6E-409C-BE32-E72D297353CC}">
              <c16:uniqueId val="{00000002-E161-449D-A1D7-34C3ECFEE287}"/>
            </c:ext>
          </c:extLst>
        </c:ser>
        <c:dLbls>
          <c:showLegendKey val="0"/>
          <c:showVal val="0"/>
          <c:showCatName val="0"/>
          <c:showSerName val="0"/>
          <c:showPercent val="0"/>
          <c:showBubbleSize val="0"/>
        </c:dLbls>
        <c:marker val="1"/>
        <c:smooth val="0"/>
        <c:axId val="523628456"/>
        <c:axId val="523631408"/>
      </c:lineChart>
      <c:catAx>
        <c:axId val="5236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31408"/>
        <c:crosses val="autoZero"/>
        <c:auto val="1"/>
        <c:lblAlgn val="ctr"/>
        <c:lblOffset val="100"/>
        <c:noMultiLvlLbl val="0"/>
      </c:catAx>
      <c:valAx>
        <c:axId val="523631408"/>
        <c:scaling>
          <c:orientation val="minMax"/>
          <c:max val="4"/>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28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u="sng" baseline="0" dirty="0" err="1"/>
              <a:t>Verschillen</a:t>
            </a:r>
            <a:r>
              <a:rPr lang="en-US" sz="1800" baseline="0" dirty="0"/>
              <a:t> </a:t>
            </a:r>
            <a:r>
              <a:rPr lang="en-US" sz="1800" baseline="0" dirty="0" err="1"/>
              <a:t>jaren</a:t>
            </a:r>
            <a:r>
              <a:rPr lang="en-US" sz="1800" baseline="0" dirty="0"/>
              <a:t> </a:t>
            </a:r>
            <a:r>
              <a:rPr lang="en-US" sz="1800" baseline="0" dirty="0" err="1"/>
              <a:t>actief</a:t>
            </a:r>
            <a:r>
              <a:rPr lang="en-US" sz="1800" baseline="0" dirty="0"/>
              <a:t> in </a:t>
            </a:r>
            <a:r>
              <a:rPr lang="en-US" sz="1800" baseline="0" dirty="0" err="1"/>
              <a:t>jongerenwerk</a:t>
            </a:r>
            <a:endParaRPr lang="nl-NL"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7619841790609506E-2"/>
          <c:y val="0.11682977719267743"/>
          <c:w val="0.94238015820939047"/>
          <c:h val="0.68704811346531214"/>
        </c:manualLayout>
      </c:layout>
      <c:barChart>
        <c:barDir val="col"/>
        <c:grouping val="clustered"/>
        <c:varyColors val="0"/>
        <c:ser>
          <c:idx val="0"/>
          <c:order val="0"/>
          <c:tx>
            <c:strRef>
              <c:f>Sheet1!$B$1</c:f>
              <c:strCache>
                <c:ptCount val="1"/>
                <c:pt idx="0">
                  <c:v>0-6 maanden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3.5</c:v>
                </c:pt>
              </c:numCache>
            </c:numRef>
          </c:val>
          <c:extLst>
            <c:ext xmlns:c16="http://schemas.microsoft.com/office/drawing/2014/chart" uri="{C3380CC4-5D6E-409C-BE32-E72D297353CC}">
              <c16:uniqueId val="{00000000-252C-420C-8F34-7474DDD8F079}"/>
            </c:ext>
          </c:extLst>
        </c:ser>
        <c:ser>
          <c:idx val="1"/>
          <c:order val="1"/>
          <c:tx>
            <c:strRef>
              <c:f>Sheet1!$C$1</c:f>
              <c:strCache>
                <c:ptCount val="1"/>
                <c:pt idx="0">
                  <c:v>7 mnd tm 2 jaar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3.52</c:v>
                </c:pt>
              </c:numCache>
            </c:numRef>
          </c:val>
          <c:extLst>
            <c:ext xmlns:c16="http://schemas.microsoft.com/office/drawing/2014/chart" uri="{C3380CC4-5D6E-409C-BE32-E72D297353CC}">
              <c16:uniqueId val="{00000001-252C-420C-8F34-7474DDD8F079}"/>
            </c:ext>
          </c:extLst>
        </c:ser>
        <c:ser>
          <c:idx val="2"/>
          <c:order val="2"/>
          <c:tx>
            <c:strRef>
              <c:f>Sheet1!$D$1</c:f>
              <c:strCache>
                <c:ptCount val="1"/>
                <c:pt idx="0">
                  <c:v>3 jaar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3.59</c:v>
                </c:pt>
              </c:numCache>
            </c:numRef>
          </c:val>
          <c:extLst>
            <c:ext xmlns:c16="http://schemas.microsoft.com/office/drawing/2014/chart" uri="{C3380CC4-5D6E-409C-BE32-E72D297353CC}">
              <c16:uniqueId val="{00000002-252C-420C-8F34-7474DDD8F079}"/>
            </c:ext>
          </c:extLst>
        </c:ser>
        <c:dLbls>
          <c:showLegendKey val="0"/>
          <c:showVal val="0"/>
          <c:showCatName val="0"/>
          <c:showSerName val="0"/>
          <c:showPercent val="0"/>
          <c:showBubbleSize val="0"/>
        </c:dLbls>
        <c:gapWidth val="219"/>
        <c:overlap val="-27"/>
        <c:axId val="687372584"/>
        <c:axId val="687371600"/>
      </c:barChart>
      <c:catAx>
        <c:axId val="687372584"/>
        <c:scaling>
          <c:orientation val="minMax"/>
        </c:scaling>
        <c:delete val="1"/>
        <c:axPos val="b"/>
        <c:numFmt formatCode="General" sourceLinked="1"/>
        <c:majorTickMark val="none"/>
        <c:minorTickMark val="none"/>
        <c:tickLblPos val="nextTo"/>
        <c:crossAx val="687371600"/>
        <c:crosses val="autoZero"/>
        <c:auto val="1"/>
        <c:lblAlgn val="ctr"/>
        <c:lblOffset val="100"/>
        <c:noMultiLvlLbl val="0"/>
      </c:catAx>
      <c:valAx>
        <c:axId val="687371600"/>
        <c:scaling>
          <c:orientation val="minMax"/>
          <c:max val="4.5"/>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687372584"/>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err="1"/>
              <a:t>Verschil</a:t>
            </a:r>
            <a:r>
              <a:rPr lang="en-US" sz="1800" baseline="0" dirty="0"/>
              <a:t> </a:t>
            </a:r>
            <a:r>
              <a:rPr lang="en-US" sz="1800" baseline="0" dirty="0" err="1"/>
              <a:t>groepen</a:t>
            </a:r>
            <a:r>
              <a:rPr lang="en-US" sz="1800" baseline="0" dirty="0"/>
              <a:t> </a:t>
            </a:r>
            <a:r>
              <a:rPr lang="en-US" sz="1800" baseline="0" dirty="0" err="1"/>
              <a:t>jaren</a:t>
            </a:r>
            <a:r>
              <a:rPr lang="en-US" sz="1800" baseline="0" dirty="0"/>
              <a:t> </a:t>
            </a:r>
            <a:r>
              <a:rPr lang="en-US" sz="1800" baseline="0" dirty="0" err="1"/>
              <a:t>actief</a:t>
            </a:r>
            <a:endParaRPr lang="nl-NL"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7619841790609506E-2"/>
          <c:y val="0.11682977719267743"/>
          <c:w val="0.94238015820939047"/>
          <c:h val="0.68704811346531214"/>
        </c:manualLayout>
      </c:layout>
      <c:barChart>
        <c:barDir val="col"/>
        <c:grouping val="clustered"/>
        <c:varyColors val="0"/>
        <c:ser>
          <c:idx val="0"/>
          <c:order val="0"/>
          <c:tx>
            <c:strRef>
              <c:f>Sheet1!$B$1</c:f>
              <c:strCache>
                <c:ptCount val="1"/>
                <c:pt idx="0">
                  <c:v>0-6 maanden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4.05</c:v>
                </c:pt>
              </c:numCache>
            </c:numRef>
          </c:val>
          <c:extLst>
            <c:ext xmlns:c16="http://schemas.microsoft.com/office/drawing/2014/chart" uri="{C3380CC4-5D6E-409C-BE32-E72D297353CC}">
              <c16:uniqueId val="{00000000-6FC1-4B1B-A62A-ECE78EBDAEDC}"/>
            </c:ext>
          </c:extLst>
        </c:ser>
        <c:ser>
          <c:idx val="1"/>
          <c:order val="1"/>
          <c:tx>
            <c:strRef>
              <c:f>Sheet1!$C$1</c:f>
              <c:strCache>
                <c:ptCount val="1"/>
                <c:pt idx="0">
                  <c:v>7 mnd t/m 2 jaar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4.2</c:v>
                </c:pt>
              </c:numCache>
            </c:numRef>
          </c:val>
          <c:extLst>
            <c:ext xmlns:c16="http://schemas.microsoft.com/office/drawing/2014/chart" uri="{C3380CC4-5D6E-409C-BE32-E72D297353CC}">
              <c16:uniqueId val="{00000001-6FC1-4B1B-A62A-ECE78EBDAEDC}"/>
            </c:ext>
          </c:extLst>
        </c:ser>
        <c:ser>
          <c:idx val="2"/>
          <c:order val="2"/>
          <c:tx>
            <c:strRef>
              <c:f>Sheet1!$D$1</c:f>
              <c:strCache>
                <c:ptCount val="1"/>
                <c:pt idx="0">
                  <c:v>3 jaar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4.29</c:v>
                </c:pt>
              </c:numCache>
            </c:numRef>
          </c:val>
          <c:extLst>
            <c:ext xmlns:c16="http://schemas.microsoft.com/office/drawing/2014/chart" uri="{C3380CC4-5D6E-409C-BE32-E72D297353CC}">
              <c16:uniqueId val="{00000002-6FC1-4B1B-A62A-ECE78EBDAEDC}"/>
            </c:ext>
          </c:extLst>
        </c:ser>
        <c:dLbls>
          <c:showLegendKey val="0"/>
          <c:showVal val="0"/>
          <c:showCatName val="0"/>
          <c:showSerName val="0"/>
          <c:showPercent val="0"/>
          <c:showBubbleSize val="0"/>
        </c:dLbls>
        <c:gapWidth val="219"/>
        <c:overlap val="-27"/>
        <c:axId val="687372584"/>
        <c:axId val="687371600"/>
      </c:barChart>
      <c:catAx>
        <c:axId val="687372584"/>
        <c:scaling>
          <c:orientation val="minMax"/>
        </c:scaling>
        <c:delete val="1"/>
        <c:axPos val="b"/>
        <c:numFmt formatCode="General" sourceLinked="1"/>
        <c:majorTickMark val="none"/>
        <c:minorTickMark val="none"/>
        <c:tickLblPos val="nextTo"/>
        <c:crossAx val="687371600"/>
        <c:crosses val="autoZero"/>
        <c:auto val="1"/>
        <c:lblAlgn val="ctr"/>
        <c:lblOffset val="100"/>
        <c:noMultiLvlLbl val="0"/>
      </c:catAx>
      <c:valAx>
        <c:axId val="687371600"/>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68737258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err="1"/>
              <a:t>Verandering</a:t>
            </a:r>
            <a:r>
              <a:rPr lang="en-US" dirty="0"/>
              <a:t> over </a:t>
            </a:r>
            <a:r>
              <a:rPr lang="en-US" dirty="0" err="1"/>
              <a:t>tijd</a:t>
            </a:r>
            <a:r>
              <a:rPr lang="en-US" dirty="0"/>
              <a:t> (16</a:t>
            </a:r>
            <a:r>
              <a:rPr lang="en-US" baseline="0" dirty="0"/>
              <a:t> </a:t>
            </a:r>
            <a:r>
              <a:rPr lang="en-US" baseline="0" dirty="0" err="1"/>
              <a:t>maanden</a:t>
            </a:r>
            <a:r>
              <a:rPr lang="en-US" baseline="0" dirty="0"/>
              <a: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Sheet1!$B$1</c:f>
              <c:strCache>
                <c:ptCount val="1"/>
                <c:pt idx="0">
                  <c:v>0-6 mnd</c:v>
                </c:pt>
              </c:strCache>
            </c:strRef>
          </c:tx>
          <c:spPr>
            <a:ln w="28575" cap="rnd">
              <a:solidFill>
                <a:schemeClr val="accent1"/>
              </a:solidFill>
              <a:prstDash val="solid"/>
              <a:round/>
            </a:ln>
            <a:effectLst/>
          </c:spPr>
          <c:marker>
            <c:symbol val="circle"/>
            <c:size val="5"/>
            <c:spPr>
              <a:solidFill>
                <a:schemeClr val="accent1"/>
              </a:solidFill>
              <a:ln w="9525">
                <a:solidFill>
                  <a:schemeClr val="accent1"/>
                </a:solidFill>
                <a:prstDash val="solid"/>
              </a:ln>
              <a:effectLst/>
            </c:spPr>
          </c:marker>
          <c:dPt>
            <c:idx val="1"/>
            <c:marker>
              <c:symbol val="circle"/>
              <c:size val="5"/>
              <c:spPr>
                <a:solidFill>
                  <a:schemeClr val="accent1"/>
                </a:solidFill>
                <a:ln w="57150">
                  <a:solidFill>
                    <a:schemeClr val="accent1"/>
                  </a:solidFill>
                  <a:prstDash val="solid"/>
                </a:ln>
                <a:effectLst/>
              </c:spPr>
            </c:marker>
            <c:bubble3D val="0"/>
            <c:spPr>
              <a:ln w="57150" cap="rnd">
                <a:solidFill>
                  <a:schemeClr val="accent1"/>
                </a:solidFill>
                <a:prstDash val="solid"/>
                <a:round/>
              </a:ln>
              <a:effectLst/>
            </c:spPr>
            <c:extLst>
              <c:ext xmlns:c16="http://schemas.microsoft.com/office/drawing/2014/chart" uri="{C3380CC4-5D6E-409C-BE32-E72D297353CC}">
                <c16:uniqueId val="{00000001-5EC1-47EE-83A5-892F88F3D4AF}"/>
              </c:ext>
            </c:extLst>
          </c:dPt>
          <c:cat>
            <c:strRef>
              <c:f>Sheet1!$A$2:$A$5</c:f>
              <c:strCache>
                <c:ptCount val="4"/>
                <c:pt idx="0">
                  <c:v>meting 1</c:v>
                </c:pt>
                <c:pt idx="1">
                  <c:v>meting 2</c:v>
                </c:pt>
                <c:pt idx="2">
                  <c:v>meting 3</c:v>
                </c:pt>
                <c:pt idx="3">
                  <c:v>meting 4</c:v>
                </c:pt>
              </c:strCache>
            </c:strRef>
          </c:cat>
          <c:val>
            <c:numRef>
              <c:f>Sheet1!$B$2:$B$5</c:f>
              <c:numCache>
                <c:formatCode>General</c:formatCode>
                <c:ptCount val="4"/>
                <c:pt idx="0">
                  <c:v>3.96</c:v>
                </c:pt>
                <c:pt idx="1">
                  <c:v>4.1399999999999997</c:v>
                </c:pt>
                <c:pt idx="2">
                  <c:v>4.1399999999999997</c:v>
                </c:pt>
                <c:pt idx="3">
                  <c:v>4.1100000000000003</c:v>
                </c:pt>
              </c:numCache>
            </c:numRef>
          </c:val>
          <c:smooth val="0"/>
          <c:extLst>
            <c:ext xmlns:c16="http://schemas.microsoft.com/office/drawing/2014/chart" uri="{C3380CC4-5D6E-409C-BE32-E72D297353CC}">
              <c16:uniqueId val="{00000003-5EC1-47EE-83A5-892F88F3D4AF}"/>
            </c:ext>
          </c:extLst>
        </c:ser>
        <c:ser>
          <c:idx val="1"/>
          <c:order val="1"/>
          <c:tx>
            <c:strRef>
              <c:f>Sheet1!$C$1</c:f>
              <c:strCache>
                <c:ptCount val="1"/>
                <c:pt idx="0">
                  <c:v>7 mnd -2 jaar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2"/>
            <c:marker>
              <c:symbol val="circle"/>
              <c:size val="5"/>
              <c:spPr>
                <a:solidFill>
                  <a:schemeClr val="accent2"/>
                </a:solidFill>
                <a:ln w="9525">
                  <a:solidFill>
                    <a:schemeClr val="accent2"/>
                  </a:solidFill>
                  <a:prstDash val="solid"/>
                </a:ln>
                <a:effectLst/>
              </c:spPr>
            </c:marker>
            <c:bubble3D val="0"/>
            <c:spPr>
              <a:ln w="28575" cap="rnd">
                <a:solidFill>
                  <a:schemeClr val="accent2"/>
                </a:solidFill>
                <a:prstDash val="solid"/>
                <a:round/>
              </a:ln>
              <a:effectLst/>
            </c:spPr>
            <c:extLst>
              <c:ext xmlns:c16="http://schemas.microsoft.com/office/drawing/2014/chart" uri="{C3380CC4-5D6E-409C-BE32-E72D297353CC}">
                <c16:uniqueId val="{00000008-5EC1-47EE-83A5-892F88F3D4AF}"/>
              </c:ext>
            </c:extLst>
          </c:dPt>
          <c:cat>
            <c:strRef>
              <c:f>Sheet1!$A$2:$A$5</c:f>
              <c:strCache>
                <c:ptCount val="4"/>
                <c:pt idx="0">
                  <c:v>meting 1</c:v>
                </c:pt>
                <c:pt idx="1">
                  <c:v>meting 2</c:v>
                </c:pt>
                <c:pt idx="2">
                  <c:v>meting 3</c:v>
                </c:pt>
                <c:pt idx="3">
                  <c:v>meting 4</c:v>
                </c:pt>
              </c:strCache>
            </c:strRef>
          </c:cat>
          <c:val>
            <c:numRef>
              <c:f>Sheet1!$C$2:$C$5</c:f>
              <c:numCache>
                <c:formatCode>General</c:formatCode>
                <c:ptCount val="4"/>
                <c:pt idx="0">
                  <c:v>4.2</c:v>
                </c:pt>
                <c:pt idx="1">
                  <c:v>4.1900000000000004</c:v>
                </c:pt>
                <c:pt idx="2">
                  <c:v>4.0999999999999996</c:v>
                </c:pt>
                <c:pt idx="3">
                  <c:v>4.2300000000000004</c:v>
                </c:pt>
              </c:numCache>
            </c:numRef>
          </c:val>
          <c:smooth val="0"/>
          <c:extLst>
            <c:ext xmlns:c16="http://schemas.microsoft.com/office/drawing/2014/chart" uri="{C3380CC4-5D6E-409C-BE32-E72D297353CC}">
              <c16:uniqueId val="{00000005-5EC1-47EE-83A5-892F88F3D4AF}"/>
            </c:ext>
          </c:extLst>
        </c:ser>
        <c:ser>
          <c:idx val="2"/>
          <c:order val="2"/>
          <c:tx>
            <c:strRef>
              <c:f>Sheet1!$D$1</c:f>
              <c:strCache>
                <c:ptCount val="1"/>
                <c:pt idx="0">
                  <c:v>3 jaar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meting 1</c:v>
                </c:pt>
                <c:pt idx="1">
                  <c:v>meting 2</c:v>
                </c:pt>
                <c:pt idx="2">
                  <c:v>meting 3</c:v>
                </c:pt>
                <c:pt idx="3">
                  <c:v>meting 4</c:v>
                </c:pt>
              </c:strCache>
            </c:strRef>
          </c:cat>
          <c:val>
            <c:numRef>
              <c:f>Sheet1!$D$2:$D$5</c:f>
              <c:numCache>
                <c:formatCode>General</c:formatCode>
                <c:ptCount val="4"/>
                <c:pt idx="0">
                  <c:v>4.32</c:v>
                </c:pt>
                <c:pt idx="1">
                  <c:v>4.2699999999999996</c:v>
                </c:pt>
                <c:pt idx="2">
                  <c:v>4.2699999999999996</c:v>
                </c:pt>
                <c:pt idx="3">
                  <c:v>4.2300000000000004</c:v>
                </c:pt>
              </c:numCache>
            </c:numRef>
          </c:val>
          <c:smooth val="0"/>
          <c:extLst>
            <c:ext xmlns:c16="http://schemas.microsoft.com/office/drawing/2014/chart" uri="{C3380CC4-5D6E-409C-BE32-E72D297353CC}">
              <c16:uniqueId val="{00000006-5EC1-47EE-83A5-892F88F3D4AF}"/>
            </c:ext>
          </c:extLst>
        </c:ser>
        <c:dLbls>
          <c:showLegendKey val="0"/>
          <c:showVal val="0"/>
          <c:showCatName val="0"/>
          <c:showSerName val="0"/>
          <c:showPercent val="0"/>
          <c:showBubbleSize val="0"/>
        </c:dLbls>
        <c:marker val="1"/>
        <c:smooth val="0"/>
        <c:axId val="523628456"/>
        <c:axId val="523631408"/>
      </c:lineChart>
      <c:catAx>
        <c:axId val="5236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31408"/>
        <c:crosses val="autoZero"/>
        <c:auto val="0"/>
        <c:lblAlgn val="ctr"/>
        <c:lblOffset val="100"/>
        <c:noMultiLvlLbl val="0"/>
      </c:catAx>
      <c:valAx>
        <c:axId val="523631408"/>
        <c:scaling>
          <c:orientation val="minMax"/>
          <c:max val="5"/>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523628456"/>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b="1" u="sng" dirty="0"/>
              <a:t>Verandering</a:t>
            </a:r>
            <a:r>
              <a:rPr lang="nl-NL" dirty="0"/>
              <a:t> over de tijd (16 maanden)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Sheet1!$B$1</c:f>
              <c:strCache>
                <c:ptCount val="1"/>
                <c:pt idx="0">
                  <c:v>10 tot 13 </c:v>
                </c:pt>
              </c:strCache>
            </c:strRef>
          </c:tx>
          <c:spPr>
            <a:ln w="28575" cap="rnd">
              <a:solidFill>
                <a:schemeClr val="accent1"/>
              </a:solidFill>
              <a:prstDash val="sysDot"/>
              <a:round/>
            </a:ln>
            <a:effectLst/>
          </c:spPr>
          <c:marker>
            <c:symbol val="circle"/>
            <c:size val="5"/>
            <c:spPr>
              <a:solidFill>
                <a:schemeClr val="accent1"/>
              </a:solidFill>
              <a:ln w="9525">
                <a:solidFill>
                  <a:schemeClr val="accent1"/>
                </a:solidFill>
                <a:prstDash val="sysDot"/>
              </a:ln>
              <a:effectLst/>
            </c:spPr>
          </c:marker>
          <c:cat>
            <c:strRef>
              <c:f>Sheet1!$A$2:$A$5</c:f>
              <c:strCache>
                <c:ptCount val="4"/>
                <c:pt idx="0">
                  <c:v>meting 1</c:v>
                </c:pt>
                <c:pt idx="1">
                  <c:v>meting 2</c:v>
                </c:pt>
                <c:pt idx="2">
                  <c:v>meting 3</c:v>
                </c:pt>
                <c:pt idx="3">
                  <c:v>meting 4</c:v>
                </c:pt>
              </c:strCache>
            </c:strRef>
          </c:cat>
          <c:val>
            <c:numRef>
              <c:f>Sheet1!$B$2:$B$5</c:f>
              <c:numCache>
                <c:formatCode>General</c:formatCode>
                <c:ptCount val="4"/>
                <c:pt idx="0">
                  <c:v>1.65</c:v>
                </c:pt>
                <c:pt idx="1">
                  <c:v>1.75</c:v>
                </c:pt>
                <c:pt idx="2">
                  <c:v>1.78</c:v>
                </c:pt>
                <c:pt idx="3">
                  <c:v>1.84</c:v>
                </c:pt>
              </c:numCache>
            </c:numRef>
          </c:val>
          <c:smooth val="0"/>
          <c:extLst>
            <c:ext xmlns:c16="http://schemas.microsoft.com/office/drawing/2014/chart" uri="{C3380CC4-5D6E-409C-BE32-E72D297353CC}">
              <c16:uniqueId val="{00000000-80A0-429A-B05C-4EC9281F6B57}"/>
            </c:ext>
          </c:extLst>
        </c:ser>
        <c:ser>
          <c:idx val="1"/>
          <c:order val="1"/>
          <c:tx>
            <c:strRef>
              <c:f>Sheet1!$C$1</c:f>
              <c:strCache>
                <c:ptCount val="1"/>
                <c:pt idx="0">
                  <c:v>14 tot 17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chemeClr val="accent2"/>
                </a:solidFill>
                <a:ln w="76200">
                  <a:solidFill>
                    <a:schemeClr val="accent2"/>
                  </a:solidFill>
                </a:ln>
                <a:effectLst/>
              </c:spPr>
            </c:marker>
            <c:bubble3D val="0"/>
            <c:spPr>
              <a:ln w="76200" cap="rnd">
                <a:solidFill>
                  <a:schemeClr val="accent2"/>
                </a:solidFill>
                <a:round/>
              </a:ln>
              <a:effectLst/>
            </c:spPr>
            <c:extLst>
              <c:ext xmlns:c16="http://schemas.microsoft.com/office/drawing/2014/chart" uri="{C3380CC4-5D6E-409C-BE32-E72D297353CC}">
                <c16:uniqueId val="{00000004-80A0-429A-B05C-4EC9281F6B57}"/>
              </c:ext>
            </c:extLst>
          </c:dPt>
          <c:dPt>
            <c:idx val="3"/>
            <c:marker>
              <c:symbol val="circle"/>
              <c:size val="5"/>
              <c:spPr>
                <a:solidFill>
                  <a:schemeClr val="accent2"/>
                </a:solidFill>
                <a:ln w="76200">
                  <a:solidFill>
                    <a:schemeClr val="accent2"/>
                  </a:solidFill>
                </a:ln>
                <a:effectLst/>
              </c:spPr>
            </c:marker>
            <c:bubble3D val="0"/>
            <c:spPr>
              <a:ln w="76200" cap="rnd">
                <a:solidFill>
                  <a:schemeClr val="accent2"/>
                </a:solidFill>
                <a:round/>
              </a:ln>
              <a:effectLst/>
            </c:spPr>
            <c:extLst>
              <c:ext xmlns:c16="http://schemas.microsoft.com/office/drawing/2014/chart" uri="{C3380CC4-5D6E-409C-BE32-E72D297353CC}">
                <c16:uniqueId val="{00000005-80A0-429A-B05C-4EC9281F6B57}"/>
              </c:ext>
            </c:extLst>
          </c:dPt>
          <c:cat>
            <c:strRef>
              <c:f>Sheet1!$A$2:$A$5</c:f>
              <c:strCache>
                <c:ptCount val="4"/>
                <c:pt idx="0">
                  <c:v>meting 1</c:v>
                </c:pt>
                <c:pt idx="1">
                  <c:v>meting 2</c:v>
                </c:pt>
                <c:pt idx="2">
                  <c:v>meting 3</c:v>
                </c:pt>
                <c:pt idx="3">
                  <c:v>meting 4</c:v>
                </c:pt>
              </c:strCache>
            </c:strRef>
          </c:cat>
          <c:val>
            <c:numRef>
              <c:f>Sheet1!$C$2:$C$5</c:f>
              <c:numCache>
                <c:formatCode>General</c:formatCode>
                <c:ptCount val="4"/>
                <c:pt idx="0">
                  <c:v>2.0299999999999998</c:v>
                </c:pt>
                <c:pt idx="1">
                  <c:v>2.2200000000000002</c:v>
                </c:pt>
                <c:pt idx="2">
                  <c:v>2.17</c:v>
                </c:pt>
                <c:pt idx="3">
                  <c:v>2.33</c:v>
                </c:pt>
              </c:numCache>
            </c:numRef>
          </c:val>
          <c:smooth val="0"/>
          <c:extLst>
            <c:ext xmlns:c16="http://schemas.microsoft.com/office/drawing/2014/chart" uri="{C3380CC4-5D6E-409C-BE32-E72D297353CC}">
              <c16:uniqueId val="{00000001-80A0-429A-B05C-4EC9281F6B57}"/>
            </c:ext>
          </c:extLst>
        </c:ser>
        <c:ser>
          <c:idx val="2"/>
          <c:order val="2"/>
          <c:tx>
            <c:strRef>
              <c:f>Sheet1!$D$1</c:f>
              <c:strCache>
                <c:ptCount val="1"/>
                <c:pt idx="0">
                  <c:v>18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1"/>
            <c:marker>
              <c:symbol val="circle"/>
              <c:size val="5"/>
              <c:spPr>
                <a:solidFill>
                  <a:schemeClr val="accent3"/>
                </a:solidFill>
                <a:ln w="76200">
                  <a:solidFill>
                    <a:schemeClr val="accent3"/>
                  </a:solidFill>
                </a:ln>
                <a:effectLst/>
              </c:spPr>
            </c:marker>
            <c:bubble3D val="0"/>
            <c:spPr>
              <a:ln w="76200" cap="rnd">
                <a:solidFill>
                  <a:schemeClr val="accent3"/>
                </a:solidFill>
                <a:round/>
              </a:ln>
              <a:effectLst/>
            </c:spPr>
            <c:extLst>
              <c:ext xmlns:c16="http://schemas.microsoft.com/office/drawing/2014/chart" uri="{C3380CC4-5D6E-409C-BE32-E72D297353CC}">
                <c16:uniqueId val="{00000003-80A0-429A-B05C-4EC9281F6B57}"/>
              </c:ext>
            </c:extLst>
          </c:dPt>
          <c:cat>
            <c:strRef>
              <c:f>Sheet1!$A$2:$A$5</c:f>
              <c:strCache>
                <c:ptCount val="4"/>
                <c:pt idx="0">
                  <c:v>meting 1</c:v>
                </c:pt>
                <c:pt idx="1">
                  <c:v>meting 2</c:v>
                </c:pt>
                <c:pt idx="2">
                  <c:v>meting 3</c:v>
                </c:pt>
                <c:pt idx="3">
                  <c:v>meting 4</c:v>
                </c:pt>
              </c:strCache>
            </c:strRef>
          </c:cat>
          <c:val>
            <c:numRef>
              <c:f>Sheet1!$D$2:$D$5</c:f>
              <c:numCache>
                <c:formatCode>General</c:formatCode>
                <c:ptCount val="4"/>
                <c:pt idx="0">
                  <c:v>2.21</c:v>
                </c:pt>
                <c:pt idx="1">
                  <c:v>2.3199999999999998</c:v>
                </c:pt>
                <c:pt idx="2">
                  <c:v>2.23</c:v>
                </c:pt>
                <c:pt idx="3">
                  <c:v>2.23</c:v>
                </c:pt>
              </c:numCache>
            </c:numRef>
          </c:val>
          <c:smooth val="0"/>
          <c:extLst>
            <c:ext xmlns:c16="http://schemas.microsoft.com/office/drawing/2014/chart" uri="{C3380CC4-5D6E-409C-BE32-E72D297353CC}">
              <c16:uniqueId val="{00000002-80A0-429A-B05C-4EC9281F6B57}"/>
            </c:ext>
          </c:extLst>
        </c:ser>
        <c:dLbls>
          <c:showLegendKey val="0"/>
          <c:showVal val="0"/>
          <c:showCatName val="0"/>
          <c:showSerName val="0"/>
          <c:showPercent val="0"/>
          <c:showBubbleSize val="0"/>
        </c:dLbls>
        <c:marker val="1"/>
        <c:smooth val="0"/>
        <c:axId val="523628456"/>
        <c:axId val="523631408"/>
      </c:lineChart>
      <c:catAx>
        <c:axId val="5236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31408"/>
        <c:crosses val="autoZero"/>
        <c:auto val="1"/>
        <c:lblAlgn val="ctr"/>
        <c:lblOffset val="100"/>
        <c:noMultiLvlLbl val="0"/>
      </c:catAx>
      <c:valAx>
        <c:axId val="523631408"/>
        <c:scaling>
          <c:orientation val="minMax"/>
          <c:max val="3"/>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523628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b="1" u="sng" dirty="0"/>
              <a:t>Verschil</a:t>
            </a:r>
            <a:r>
              <a:rPr lang="nl-NL" baseline="0" dirty="0"/>
              <a:t> tussen groepen jaren actief  </a:t>
            </a:r>
            <a:endParaRPr lang="nl-N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7619841790609506E-2"/>
          <c:y val="0.11682977719267743"/>
          <c:w val="0.94238015820939047"/>
          <c:h val="0.68704811346531214"/>
        </c:manualLayout>
      </c:layout>
      <c:barChart>
        <c:barDir val="col"/>
        <c:grouping val="clustered"/>
        <c:varyColors val="0"/>
        <c:ser>
          <c:idx val="0"/>
          <c:order val="0"/>
          <c:tx>
            <c:strRef>
              <c:f>Sheet1!$B$1</c:f>
              <c:strCache>
                <c:ptCount val="1"/>
                <c:pt idx="0">
                  <c:v>0-6 maanden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1.73</c:v>
                </c:pt>
              </c:numCache>
            </c:numRef>
          </c:val>
          <c:extLst>
            <c:ext xmlns:c16="http://schemas.microsoft.com/office/drawing/2014/chart" uri="{C3380CC4-5D6E-409C-BE32-E72D297353CC}">
              <c16:uniqueId val="{00000000-2094-4317-A747-40C85C895F5F}"/>
            </c:ext>
          </c:extLst>
        </c:ser>
        <c:ser>
          <c:idx val="1"/>
          <c:order val="1"/>
          <c:tx>
            <c:strRef>
              <c:f>Sheet1!$C$1</c:f>
              <c:strCache>
                <c:ptCount val="1"/>
                <c:pt idx="0">
                  <c:v>7 mnd t/m 2 jaar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1.98</c:v>
                </c:pt>
              </c:numCache>
            </c:numRef>
          </c:val>
          <c:extLst>
            <c:ext xmlns:c16="http://schemas.microsoft.com/office/drawing/2014/chart" uri="{C3380CC4-5D6E-409C-BE32-E72D297353CC}">
              <c16:uniqueId val="{00000001-2094-4317-A747-40C85C895F5F}"/>
            </c:ext>
          </c:extLst>
        </c:ser>
        <c:ser>
          <c:idx val="2"/>
          <c:order val="2"/>
          <c:tx>
            <c:strRef>
              <c:f>Sheet1!$D$1</c:f>
              <c:strCache>
                <c:ptCount val="1"/>
                <c:pt idx="0">
                  <c:v>3 jaar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1.98</c:v>
                </c:pt>
              </c:numCache>
            </c:numRef>
          </c:val>
          <c:extLst>
            <c:ext xmlns:c16="http://schemas.microsoft.com/office/drawing/2014/chart" uri="{C3380CC4-5D6E-409C-BE32-E72D297353CC}">
              <c16:uniqueId val="{00000002-2094-4317-A747-40C85C895F5F}"/>
            </c:ext>
          </c:extLst>
        </c:ser>
        <c:dLbls>
          <c:showLegendKey val="0"/>
          <c:showVal val="0"/>
          <c:showCatName val="0"/>
          <c:showSerName val="0"/>
          <c:showPercent val="0"/>
          <c:showBubbleSize val="0"/>
        </c:dLbls>
        <c:gapWidth val="219"/>
        <c:overlap val="-27"/>
        <c:axId val="687372584"/>
        <c:axId val="687371600"/>
      </c:barChart>
      <c:catAx>
        <c:axId val="687372584"/>
        <c:scaling>
          <c:orientation val="minMax"/>
        </c:scaling>
        <c:delete val="1"/>
        <c:axPos val="b"/>
        <c:numFmt formatCode="General" sourceLinked="1"/>
        <c:majorTickMark val="none"/>
        <c:minorTickMark val="none"/>
        <c:tickLblPos val="nextTo"/>
        <c:crossAx val="687371600"/>
        <c:crosses val="autoZero"/>
        <c:auto val="1"/>
        <c:lblAlgn val="ctr"/>
        <c:lblOffset val="100"/>
        <c:noMultiLvlLbl val="0"/>
      </c:catAx>
      <c:valAx>
        <c:axId val="687371600"/>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68737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b="1" u="sng" dirty="0"/>
              <a:t>Verandering</a:t>
            </a:r>
            <a:r>
              <a:rPr lang="nl-NL" dirty="0"/>
              <a:t> over de tijd (16 maanden)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Sheet1!$B$1</c:f>
              <c:strCache>
                <c:ptCount val="1"/>
                <c:pt idx="0">
                  <c:v>10_13</c:v>
                </c:pt>
              </c:strCache>
            </c:strRef>
          </c:tx>
          <c:spPr>
            <a:ln w="28575" cap="rnd">
              <a:solidFill>
                <a:schemeClr val="accent1"/>
              </a:solidFill>
              <a:prstDash val="solid"/>
              <a:round/>
            </a:ln>
            <a:effectLst/>
          </c:spPr>
          <c:marker>
            <c:symbol val="circle"/>
            <c:size val="5"/>
            <c:spPr>
              <a:solidFill>
                <a:schemeClr val="accent1"/>
              </a:solidFill>
              <a:ln w="9525">
                <a:solidFill>
                  <a:schemeClr val="accent1"/>
                </a:solidFill>
                <a:prstDash val="solid"/>
              </a:ln>
              <a:effectLst/>
            </c:spPr>
          </c:marker>
          <c:dPt>
            <c:idx val="3"/>
            <c:marker>
              <c:symbol val="circle"/>
              <c:size val="5"/>
              <c:spPr>
                <a:solidFill>
                  <a:schemeClr val="accent1"/>
                </a:solidFill>
                <a:ln w="57150">
                  <a:solidFill>
                    <a:schemeClr val="accent1"/>
                  </a:solidFill>
                  <a:prstDash val="solid"/>
                </a:ln>
                <a:effectLst/>
              </c:spPr>
            </c:marker>
            <c:bubble3D val="0"/>
            <c:spPr>
              <a:ln w="57150" cap="rnd">
                <a:solidFill>
                  <a:schemeClr val="accent1"/>
                </a:solidFill>
                <a:prstDash val="solid"/>
                <a:round/>
              </a:ln>
              <a:effectLst/>
            </c:spPr>
            <c:extLst>
              <c:ext xmlns:c16="http://schemas.microsoft.com/office/drawing/2014/chart" uri="{C3380CC4-5D6E-409C-BE32-E72D297353CC}">
                <c16:uniqueId val="{00000004-6952-4D0F-A081-46B5BAE2D988}"/>
              </c:ext>
            </c:extLst>
          </c:dPt>
          <c:cat>
            <c:strRef>
              <c:f>Sheet1!$A$2:$A$5</c:f>
              <c:strCache>
                <c:ptCount val="4"/>
                <c:pt idx="0">
                  <c:v>meting 1</c:v>
                </c:pt>
                <c:pt idx="1">
                  <c:v>meting 2</c:v>
                </c:pt>
                <c:pt idx="2">
                  <c:v>meting 3</c:v>
                </c:pt>
                <c:pt idx="3">
                  <c:v>meting 4</c:v>
                </c:pt>
              </c:strCache>
            </c:strRef>
          </c:cat>
          <c:val>
            <c:numRef>
              <c:f>Sheet1!$B$2:$B$5</c:f>
              <c:numCache>
                <c:formatCode>General</c:formatCode>
                <c:ptCount val="4"/>
                <c:pt idx="0">
                  <c:v>2.21</c:v>
                </c:pt>
                <c:pt idx="1">
                  <c:v>2.0699999999999998</c:v>
                </c:pt>
                <c:pt idx="2">
                  <c:v>2.0499999999999998</c:v>
                </c:pt>
                <c:pt idx="3">
                  <c:v>1.89</c:v>
                </c:pt>
              </c:numCache>
            </c:numRef>
          </c:val>
          <c:smooth val="0"/>
          <c:extLst>
            <c:ext xmlns:c16="http://schemas.microsoft.com/office/drawing/2014/chart" uri="{C3380CC4-5D6E-409C-BE32-E72D297353CC}">
              <c16:uniqueId val="{00000000-80A0-429A-B05C-4EC9281F6B57}"/>
            </c:ext>
          </c:extLst>
        </c:ser>
        <c:ser>
          <c:idx val="1"/>
          <c:order val="1"/>
          <c:tx>
            <c:strRef>
              <c:f>Sheet1!$C$1</c:f>
              <c:strCache>
                <c:ptCount val="1"/>
                <c:pt idx="0">
                  <c:v>14-17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2"/>
            <c:marker>
              <c:symbol val="circle"/>
              <c:size val="5"/>
              <c:spPr>
                <a:solidFill>
                  <a:schemeClr val="accent2"/>
                </a:solidFill>
                <a:ln w="57150">
                  <a:solidFill>
                    <a:schemeClr val="accent2"/>
                  </a:solidFill>
                </a:ln>
                <a:effectLst/>
              </c:spPr>
            </c:marker>
            <c:bubble3D val="0"/>
            <c:spPr>
              <a:ln w="57150" cap="rnd">
                <a:solidFill>
                  <a:schemeClr val="accent2"/>
                </a:solidFill>
                <a:round/>
              </a:ln>
              <a:effectLst/>
            </c:spPr>
            <c:extLst>
              <c:ext xmlns:c16="http://schemas.microsoft.com/office/drawing/2014/chart" uri="{C3380CC4-5D6E-409C-BE32-E72D297353CC}">
                <c16:uniqueId val="{00000002-6952-4D0F-A081-46B5BAE2D988}"/>
              </c:ext>
            </c:extLst>
          </c:dPt>
          <c:dPt>
            <c:idx val="3"/>
            <c:marker>
              <c:symbol val="circle"/>
              <c:size val="5"/>
              <c:spPr>
                <a:solidFill>
                  <a:schemeClr val="accent2"/>
                </a:solidFill>
                <a:ln w="57150">
                  <a:solidFill>
                    <a:schemeClr val="accent2"/>
                  </a:solidFill>
                </a:ln>
                <a:effectLst/>
              </c:spPr>
            </c:marker>
            <c:bubble3D val="0"/>
            <c:spPr>
              <a:ln w="57150" cap="rnd">
                <a:solidFill>
                  <a:schemeClr val="accent2"/>
                </a:solidFill>
                <a:round/>
              </a:ln>
              <a:effectLst/>
            </c:spPr>
            <c:extLst>
              <c:ext xmlns:c16="http://schemas.microsoft.com/office/drawing/2014/chart" uri="{C3380CC4-5D6E-409C-BE32-E72D297353CC}">
                <c16:uniqueId val="{00000003-6952-4D0F-A081-46B5BAE2D988}"/>
              </c:ext>
            </c:extLst>
          </c:dPt>
          <c:cat>
            <c:strRef>
              <c:f>Sheet1!$A$2:$A$5</c:f>
              <c:strCache>
                <c:ptCount val="4"/>
                <c:pt idx="0">
                  <c:v>meting 1</c:v>
                </c:pt>
                <c:pt idx="1">
                  <c:v>meting 2</c:v>
                </c:pt>
                <c:pt idx="2">
                  <c:v>meting 3</c:v>
                </c:pt>
                <c:pt idx="3">
                  <c:v>meting 4</c:v>
                </c:pt>
              </c:strCache>
            </c:strRef>
          </c:cat>
          <c:val>
            <c:numRef>
              <c:f>Sheet1!$C$2:$C$5</c:f>
              <c:numCache>
                <c:formatCode>General</c:formatCode>
                <c:ptCount val="4"/>
                <c:pt idx="0">
                  <c:v>1.91</c:v>
                </c:pt>
                <c:pt idx="1">
                  <c:v>2.04</c:v>
                </c:pt>
                <c:pt idx="2">
                  <c:v>2.1800000000000002</c:v>
                </c:pt>
                <c:pt idx="3">
                  <c:v>2.13</c:v>
                </c:pt>
              </c:numCache>
            </c:numRef>
          </c:val>
          <c:smooth val="0"/>
          <c:extLst>
            <c:ext xmlns:c16="http://schemas.microsoft.com/office/drawing/2014/chart" uri="{C3380CC4-5D6E-409C-BE32-E72D297353CC}">
              <c16:uniqueId val="{00000000-6952-4D0F-A081-46B5BAE2D988}"/>
            </c:ext>
          </c:extLst>
        </c:ser>
        <c:ser>
          <c:idx val="2"/>
          <c:order val="2"/>
          <c:tx>
            <c:strRef>
              <c:f>Sheet1!$D$1</c:f>
              <c:strCache>
                <c:ptCount val="1"/>
                <c:pt idx="0">
                  <c:v>18 -24</c:v>
                </c:pt>
              </c:strCache>
            </c:strRef>
          </c:tx>
          <c:spPr>
            <a:ln w="28575" cap="rnd">
              <a:solidFill>
                <a:schemeClr val="accent3"/>
              </a:solidFill>
              <a:prstDash val="sysDot"/>
              <a:round/>
            </a:ln>
            <a:effectLst/>
          </c:spPr>
          <c:marker>
            <c:symbol val="circle"/>
            <c:size val="5"/>
            <c:spPr>
              <a:solidFill>
                <a:schemeClr val="accent3"/>
              </a:solidFill>
              <a:ln w="9525">
                <a:solidFill>
                  <a:schemeClr val="accent3"/>
                </a:solidFill>
                <a:prstDash val="sysDot"/>
              </a:ln>
              <a:effectLst/>
            </c:spPr>
          </c:marker>
          <c:cat>
            <c:strRef>
              <c:f>Sheet1!$A$2:$A$5</c:f>
              <c:strCache>
                <c:ptCount val="4"/>
                <c:pt idx="0">
                  <c:v>meting 1</c:v>
                </c:pt>
                <c:pt idx="1">
                  <c:v>meting 2</c:v>
                </c:pt>
                <c:pt idx="2">
                  <c:v>meting 3</c:v>
                </c:pt>
                <c:pt idx="3">
                  <c:v>meting 4</c:v>
                </c:pt>
              </c:strCache>
            </c:strRef>
          </c:cat>
          <c:val>
            <c:numRef>
              <c:f>Sheet1!$D$2:$D$5</c:f>
              <c:numCache>
                <c:formatCode>General</c:formatCode>
                <c:ptCount val="4"/>
                <c:pt idx="0">
                  <c:v>1.71</c:v>
                </c:pt>
                <c:pt idx="1">
                  <c:v>1.62</c:v>
                </c:pt>
                <c:pt idx="2">
                  <c:v>1.69</c:v>
                </c:pt>
                <c:pt idx="3">
                  <c:v>1.74</c:v>
                </c:pt>
              </c:numCache>
            </c:numRef>
          </c:val>
          <c:smooth val="0"/>
          <c:extLst>
            <c:ext xmlns:c16="http://schemas.microsoft.com/office/drawing/2014/chart" uri="{C3380CC4-5D6E-409C-BE32-E72D297353CC}">
              <c16:uniqueId val="{00000001-6952-4D0F-A081-46B5BAE2D988}"/>
            </c:ext>
          </c:extLst>
        </c:ser>
        <c:dLbls>
          <c:showLegendKey val="0"/>
          <c:showVal val="0"/>
          <c:showCatName val="0"/>
          <c:showSerName val="0"/>
          <c:showPercent val="0"/>
          <c:showBubbleSize val="0"/>
        </c:dLbls>
        <c:marker val="1"/>
        <c:smooth val="0"/>
        <c:axId val="523628456"/>
        <c:axId val="523631408"/>
      </c:lineChart>
      <c:catAx>
        <c:axId val="5236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31408"/>
        <c:crosses val="autoZero"/>
        <c:auto val="1"/>
        <c:lblAlgn val="ctr"/>
        <c:lblOffset val="100"/>
        <c:noMultiLvlLbl val="0"/>
      </c:catAx>
      <c:valAx>
        <c:axId val="523631408"/>
        <c:scaling>
          <c:orientation val="minMax"/>
          <c:max val="3"/>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5236284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1800" dirty="0" err="1"/>
              <a:t>Verschillen</a:t>
            </a:r>
            <a:r>
              <a:rPr lang="en-US" sz="1800" dirty="0"/>
              <a:t> </a:t>
            </a:r>
            <a:r>
              <a:rPr lang="en-US" sz="1800" dirty="0" err="1"/>
              <a:t>tussen</a:t>
            </a:r>
            <a:r>
              <a:rPr lang="en-US" sz="1800" baseline="0" dirty="0"/>
              <a:t> </a:t>
            </a:r>
            <a:r>
              <a:rPr lang="en-US" sz="1800" baseline="0" dirty="0" err="1"/>
              <a:t>leeftijdsgroepen</a:t>
            </a:r>
            <a:endParaRPr lang="nl-NL" sz="18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7619841790609506E-2"/>
          <c:y val="0.11682977719267743"/>
          <c:w val="0.94238015820939047"/>
          <c:h val="0.68704811346531214"/>
        </c:manualLayout>
      </c:layout>
      <c:barChart>
        <c:barDir val="col"/>
        <c:grouping val="clustered"/>
        <c:varyColors val="0"/>
        <c:ser>
          <c:idx val="0"/>
          <c:order val="0"/>
          <c:tx>
            <c:strRef>
              <c:f>Sheet1!$B$1</c:f>
              <c:strCache>
                <c:ptCount val="1"/>
                <c:pt idx="0">
                  <c:v>10 tm13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3.56</c:v>
                </c:pt>
              </c:numCache>
            </c:numRef>
          </c:val>
          <c:extLst>
            <c:ext xmlns:c16="http://schemas.microsoft.com/office/drawing/2014/chart" uri="{C3380CC4-5D6E-409C-BE32-E72D297353CC}">
              <c16:uniqueId val="{00000000-AD13-4531-B08C-A9DCCB7FC1C8}"/>
            </c:ext>
          </c:extLst>
        </c:ser>
        <c:ser>
          <c:idx val="1"/>
          <c:order val="1"/>
          <c:tx>
            <c:strRef>
              <c:f>Sheet1!$C$1</c:f>
              <c:strCache>
                <c:ptCount val="1"/>
                <c:pt idx="0">
                  <c:v>14 tm17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3.32</c:v>
                </c:pt>
              </c:numCache>
            </c:numRef>
          </c:val>
          <c:extLst>
            <c:ext xmlns:c16="http://schemas.microsoft.com/office/drawing/2014/chart" uri="{C3380CC4-5D6E-409C-BE32-E72D297353CC}">
              <c16:uniqueId val="{00000001-AD13-4531-B08C-A9DCCB7FC1C8}"/>
            </c:ext>
          </c:extLst>
        </c:ser>
        <c:ser>
          <c:idx val="2"/>
          <c:order val="2"/>
          <c:tx>
            <c:strRef>
              <c:f>Sheet1!$D$1</c:f>
              <c:strCache>
                <c:ptCount val="1"/>
                <c:pt idx="0">
                  <c:v>18 tm24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2.99</c:v>
                </c:pt>
              </c:numCache>
            </c:numRef>
          </c:val>
          <c:extLst>
            <c:ext xmlns:c16="http://schemas.microsoft.com/office/drawing/2014/chart" uri="{C3380CC4-5D6E-409C-BE32-E72D297353CC}">
              <c16:uniqueId val="{00000002-AD13-4531-B08C-A9DCCB7FC1C8}"/>
            </c:ext>
          </c:extLst>
        </c:ser>
        <c:dLbls>
          <c:showLegendKey val="0"/>
          <c:showVal val="0"/>
          <c:showCatName val="0"/>
          <c:showSerName val="0"/>
          <c:showPercent val="0"/>
          <c:showBubbleSize val="0"/>
        </c:dLbls>
        <c:gapWidth val="219"/>
        <c:overlap val="-27"/>
        <c:axId val="687372584"/>
        <c:axId val="687371600"/>
      </c:barChart>
      <c:catAx>
        <c:axId val="687372584"/>
        <c:scaling>
          <c:orientation val="minMax"/>
        </c:scaling>
        <c:delete val="1"/>
        <c:axPos val="b"/>
        <c:numFmt formatCode="General" sourceLinked="1"/>
        <c:majorTickMark val="none"/>
        <c:minorTickMark val="none"/>
        <c:tickLblPos val="nextTo"/>
        <c:crossAx val="687371600"/>
        <c:crosses val="autoZero"/>
        <c:auto val="1"/>
        <c:lblAlgn val="ctr"/>
        <c:lblOffset val="100"/>
        <c:noMultiLvlLbl val="0"/>
      </c:catAx>
      <c:valAx>
        <c:axId val="687371600"/>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68737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1800" b="1" u="sng" dirty="0" err="1"/>
              <a:t>Verschil</a:t>
            </a:r>
            <a:r>
              <a:rPr lang="en-US" sz="1800" baseline="0" dirty="0"/>
              <a:t> </a:t>
            </a:r>
            <a:r>
              <a:rPr lang="en-US" sz="1800" baseline="0" dirty="0" err="1"/>
              <a:t>groepen</a:t>
            </a:r>
            <a:r>
              <a:rPr lang="en-US" sz="1800" baseline="0" dirty="0"/>
              <a:t> </a:t>
            </a:r>
          </a:p>
          <a:p>
            <a:pPr>
              <a:defRPr sz="2400"/>
            </a:pPr>
            <a:r>
              <a:rPr lang="en-US" sz="1800" baseline="0" dirty="0" err="1"/>
              <a:t>jaren</a:t>
            </a:r>
            <a:r>
              <a:rPr lang="en-US" sz="1800" baseline="0" dirty="0"/>
              <a:t> </a:t>
            </a:r>
            <a:r>
              <a:rPr lang="en-US" sz="1800" baseline="0" dirty="0" err="1"/>
              <a:t>actief</a:t>
            </a:r>
            <a:endParaRPr lang="nl-NL" sz="18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7619841790609506E-2"/>
          <c:y val="0.11682977719267743"/>
          <c:w val="0.94238015820939047"/>
          <c:h val="0.68704811346531214"/>
        </c:manualLayout>
      </c:layout>
      <c:barChart>
        <c:barDir val="col"/>
        <c:grouping val="clustered"/>
        <c:varyColors val="0"/>
        <c:ser>
          <c:idx val="0"/>
          <c:order val="0"/>
          <c:tx>
            <c:strRef>
              <c:f>Sheet1!$B$1</c:f>
              <c:strCache>
                <c:ptCount val="1"/>
                <c:pt idx="0">
                  <c:v>0-6 maanden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3.1</c:v>
                </c:pt>
              </c:numCache>
            </c:numRef>
          </c:val>
          <c:extLst>
            <c:ext xmlns:c16="http://schemas.microsoft.com/office/drawing/2014/chart" uri="{C3380CC4-5D6E-409C-BE32-E72D297353CC}">
              <c16:uniqueId val="{00000000-A149-4174-95EE-2D9A5DE777E9}"/>
            </c:ext>
          </c:extLst>
        </c:ser>
        <c:ser>
          <c:idx val="1"/>
          <c:order val="1"/>
          <c:tx>
            <c:strRef>
              <c:f>Sheet1!$C$1</c:f>
              <c:strCache>
                <c:ptCount val="1"/>
                <c:pt idx="0">
                  <c:v>7 mnd t/m 2 jaar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3.28</c:v>
                </c:pt>
              </c:numCache>
            </c:numRef>
          </c:val>
          <c:extLst>
            <c:ext xmlns:c16="http://schemas.microsoft.com/office/drawing/2014/chart" uri="{C3380CC4-5D6E-409C-BE32-E72D297353CC}">
              <c16:uniqueId val="{00000001-A149-4174-95EE-2D9A5DE777E9}"/>
            </c:ext>
          </c:extLst>
        </c:ser>
        <c:ser>
          <c:idx val="2"/>
          <c:order val="2"/>
          <c:tx>
            <c:strRef>
              <c:f>Sheet1!$D$1</c:f>
              <c:strCache>
                <c:ptCount val="1"/>
                <c:pt idx="0">
                  <c:v>3 jaar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3.33</c:v>
                </c:pt>
              </c:numCache>
            </c:numRef>
          </c:val>
          <c:extLst>
            <c:ext xmlns:c16="http://schemas.microsoft.com/office/drawing/2014/chart" uri="{C3380CC4-5D6E-409C-BE32-E72D297353CC}">
              <c16:uniqueId val="{00000002-A149-4174-95EE-2D9A5DE777E9}"/>
            </c:ext>
          </c:extLst>
        </c:ser>
        <c:dLbls>
          <c:showLegendKey val="0"/>
          <c:showVal val="0"/>
          <c:showCatName val="0"/>
          <c:showSerName val="0"/>
          <c:showPercent val="0"/>
          <c:showBubbleSize val="0"/>
        </c:dLbls>
        <c:gapWidth val="219"/>
        <c:overlap val="-27"/>
        <c:axId val="687372584"/>
        <c:axId val="687371600"/>
      </c:barChart>
      <c:catAx>
        <c:axId val="687372584"/>
        <c:scaling>
          <c:orientation val="minMax"/>
        </c:scaling>
        <c:delete val="1"/>
        <c:axPos val="b"/>
        <c:numFmt formatCode="General" sourceLinked="1"/>
        <c:majorTickMark val="none"/>
        <c:minorTickMark val="none"/>
        <c:tickLblPos val="nextTo"/>
        <c:crossAx val="687371600"/>
        <c:crosses val="autoZero"/>
        <c:auto val="1"/>
        <c:lblAlgn val="ctr"/>
        <c:lblOffset val="100"/>
        <c:noMultiLvlLbl val="0"/>
      </c:catAx>
      <c:valAx>
        <c:axId val="687371600"/>
        <c:scaling>
          <c:orientation val="minMax"/>
          <c:max val="5"/>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68737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err="1"/>
              <a:t>Verandering</a:t>
            </a:r>
            <a:r>
              <a:rPr lang="en-US" dirty="0"/>
              <a:t> over </a:t>
            </a:r>
            <a:r>
              <a:rPr lang="en-US" dirty="0" err="1"/>
              <a:t>tijd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Sheet1!$B$2</c:f>
              <c:strCache>
                <c:ptCount val="1"/>
                <c:pt idx="0">
                  <c:v>geen</c:v>
                </c:pt>
              </c:strCache>
            </c:strRef>
          </c:tx>
          <c:spPr>
            <a:ln w="28575" cap="rnd">
              <a:solidFill>
                <a:schemeClr val="accent1"/>
              </a:solidFill>
              <a:prstDash val="solid"/>
              <a:round/>
            </a:ln>
            <a:effectLst/>
          </c:spPr>
          <c:marker>
            <c:symbol val="circle"/>
            <c:size val="5"/>
            <c:spPr>
              <a:solidFill>
                <a:schemeClr val="accent1"/>
              </a:solidFill>
              <a:ln w="9525">
                <a:solidFill>
                  <a:schemeClr val="accent1"/>
                </a:solidFill>
                <a:prstDash val="solid"/>
              </a:ln>
              <a:effectLst/>
            </c:spPr>
          </c:marker>
          <c:dPt>
            <c:idx val="1"/>
            <c:marker>
              <c:symbol val="circle"/>
              <c:size val="5"/>
              <c:spPr>
                <a:solidFill>
                  <a:schemeClr val="accent1"/>
                </a:solidFill>
                <a:ln w="57150">
                  <a:solidFill>
                    <a:schemeClr val="accent1"/>
                  </a:solidFill>
                  <a:prstDash val="solid"/>
                </a:ln>
                <a:effectLst/>
              </c:spPr>
            </c:marker>
            <c:bubble3D val="0"/>
            <c:spPr>
              <a:ln w="57150" cap="rnd">
                <a:solidFill>
                  <a:schemeClr val="accent1"/>
                </a:solidFill>
                <a:prstDash val="solid"/>
                <a:round/>
              </a:ln>
              <a:effectLst/>
            </c:spPr>
            <c:extLst>
              <c:ext xmlns:c16="http://schemas.microsoft.com/office/drawing/2014/chart" uri="{C3380CC4-5D6E-409C-BE32-E72D297353CC}">
                <c16:uniqueId val="{00000001-65D7-4E0C-82A4-AF154DF3E11D}"/>
              </c:ext>
            </c:extLst>
          </c:dPt>
          <c:cat>
            <c:strRef>
              <c:f>Sheet1!$A$3:$A$6</c:f>
              <c:strCache>
                <c:ptCount val="4"/>
                <c:pt idx="0">
                  <c:v>meting 1</c:v>
                </c:pt>
                <c:pt idx="1">
                  <c:v>meting 2</c:v>
                </c:pt>
                <c:pt idx="2">
                  <c:v>meting 3</c:v>
                </c:pt>
                <c:pt idx="3">
                  <c:v>meting 4</c:v>
                </c:pt>
              </c:strCache>
            </c:strRef>
          </c:cat>
          <c:val>
            <c:numRef>
              <c:f>Sheet1!$B$3:$B$6</c:f>
              <c:numCache>
                <c:formatCode>General</c:formatCode>
                <c:ptCount val="4"/>
                <c:pt idx="0">
                  <c:v>3.43</c:v>
                </c:pt>
                <c:pt idx="1">
                  <c:v>3.34</c:v>
                </c:pt>
                <c:pt idx="2">
                  <c:v>3.37</c:v>
                </c:pt>
                <c:pt idx="3">
                  <c:v>3.29</c:v>
                </c:pt>
              </c:numCache>
            </c:numRef>
          </c:val>
          <c:smooth val="0"/>
          <c:extLst>
            <c:ext xmlns:c16="http://schemas.microsoft.com/office/drawing/2014/chart" uri="{C3380CC4-5D6E-409C-BE32-E72D297353CC}">
              <c16:uniqueId val="{00000000-65D7-4E0C-82A4-AF154DF3E11D}"/>
            </c:ext>
          </c:extLst>
        </c:ser>
        <c:ser>
          <c:idx val="1"/>
          <c:order val="1"/>
          <c:tx>
            <c:strRef>
              <c:f>Sheet1!$C$2</c:f>
              <c:strCache>
                <c:ptCount val="1"/>
                <c:pt idx="0">
                  <c:v>licht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chemeClr val="accent2"/>
                </a:solidFill>
                <a:ln w="57150">
                  <a:solidFill>
                    <a:schemeClr val="accent2"/>
                  </a:solidFill>
                </a:ln>
                <a:effectLst/>
              </c:spPr>
            </c:marker>
            <c:bubble3D val="0"/>
            <c:spPr>
              <a:ln w="57150" cap="rnd">
                <a:solidFill>
                  <a:schemeClr val="accent2"/>
                </a:solidFill>
                <a:round/>
              </a:ln>
              <a:effectLst/>
            </c:spPr>
            <c:extLst>
              <c:ext xmlns:c16="http://schemas.microsoft.com/office/drawing/2014/chart" uri="{C3380CC4-5D6E-409C-BE32-E72D297353CC}">
                <c16:uniqueId val="{00000002-9681-422A-A6EB-FDF3EF746875}"/>
              </c:ext>
            </c:extLst>
          </c:dPt>
          <c:cat>
            <c:strRef>
              <c:f>Sheet1!$A$3:$A$6</c:f>
              <c:strCache>
                <c:ptCount val="4"/>
                <c:pt idx="0">
                  <c:v>meting 1</c:v>
                </c:pt>
                <c:pt idx="1">
                  <c:v>meting 2</c:v>
                </c:pt>
                <c:pt idx="2">
                  <c:v>meting 3</c:v>
                </c:pt>
                <c:pt idx="3">
                  <c:v>meting 4</c:v>
                </c:pt>
              </c:strCache>
            </c:strRef>
          </c:cat>
          <c:val>
            <c:numRef>
              <c:f>Sheet1!$C$3:$C$6</c:f>
              <c:numCache>
                <c:formatCode>General</c:formatCode>
                <c:ptCount val="4"/>
                <c:pt idx="0">
                  <c:v>3.28</c:v>
                </c:pt>
                <c:pt idx="1">
                  <c:v>3.13</c:v>
                </c:pt>
                <c:pt idx="2">
                  <c:v>3.16</c:v>
                </c:pt>
                <c:pt idx="3">
                  <c:v>3.13</c:v>
                </c:pt>
              </c:numCache>
            </c:numRef>
          </c:val>
          <c:smooth val="0"/>
          <c:extLst>
            <c:ext xmlns:c16="http://schemas.microsoft.com/office/drawing/2014/chart" uri="{C3380CC4-5D6E-409C-BE32-E72D297353CC}">
              <c16:uniqueId val="{00000000-9681-422A-A6EB-FDF3EF746875}"/>
            </c:ext>
          </c:extLst>
        </c:ser>
        <c:ser>
          <c:idx val="2"/>
          <c:order val="2"/>
          <c:tx>
            <c:strRef>
              <c:f>Sheet1!$D$2</c:f>
              <c:strCache>
                <c:ptCount val="1"/>
                <c:pt idx="0">
                  <c:v>zwaar</c:v>
                </c:pt>
              </c:strCache>
            </c:strRef>
          </c:tx>
          <c:spPr>
            <a:ln w="28575" cap="rnd">
              <a:solidFill>
                <a:schemeClr val="accent3"/>
              </a:solidFill>
              <a:prstDash val="sysDot"/>
              <a:round/>
            </a:ln>
            <a:effectLst/>
          </c:spPr>
          <c:marker>
            <c:symbol val="circle"/>
            <c:size val="5"/>
            <c:spPr>
              <a:solidFill>
                <a:schemeClr val="accent3"/>
              </a:solidFill>
              <a:ln w="9525">
                <a:solidFill>
                  <a:schemeClr val="accent3"/>
                </a:solidFill>
                <a:prstDash val="sysDot"/>
              </a:ln>
              <a:effectLst/>
            </c:spPr>
          </c:marker>
          <c:cat>
            <c:strRef>
              <c:f>Sheet1!$A$3:$A$6</c:f>
              <c:strCache>
                <c:ptCount val="4"/>
                <c:pt idx="0">
                  <c:v>meting 1</c:v>
                </c:pt>
                <c:pt idx="1">
                  <c:v>meting 2</c:v>
                </c:pt>
                <c:pt idx="2">
                  <c:v>meting 3</c:v>
                </c:pt>
                <c:pt idx="3">
                  <c:v>meting 4</c:v>
                </c:pt>
              </c:strCache>
            </c:strRef>
          </c:cat>
          <c:val>
            <c:numRef>
              <c:f>Sheet1!$D$3:$D$6</c:f>
              <c:numCache>
                <c:formatCode>General</c:formatCode>
                <c:ptCount val="4"/>
                <c:pt idx="0">
                  <c:v>2.96</c:v>
                </c:pt>
                <c:pt idx="1">
                  <c:v>2.99</c:v>
                </c:pt>
                <c:pt idx="2">
                  <c:v>2.9</c:v>
                </c:pt>
                <c:pt idx="3">
                  <c:v>3.06</c:v>
                </c:pt>
              </c:numCache>
            </c:numRef>
          </c:val>
          <c:smooth val="0"/>
          <c:extLst>
            <c:ext xmlns:c16="http://schemas.microsoft.com/office/drawing/2014/chart" uri="{C3380CC4-5D6E-409C-BE32-E72D297353CC}">
              <c16:uniqueId val="{00000001-9681-422A-A6EB-FDF3EF746875}"/>
            </c:ext>
          </c:extLst>
        </c:ser>
        <c:dLbls>
          <c:showLegendKey val="0"/>
          <c:showVal val="0"/>
          <c:showCatName val="0"/>
          <c:showSerName val="0"/>
          <c:showPercent val="0"/>
          <c:showBubbleSize val="0"/>
        </c:dLbls>
        <c:marker val="1"/>
        <c:smooth val="0"/>
        <c:axId val="523628456"/>
        <c:axId val="523631408"/>
      </c:lineChart>
      <c:catAx>
        <c:axId val="5236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31408"/>
        <c:crosses val="autoZero"/>
        <c:auto val="1"/>
        <c:lblAlgn val="ctr"/>
        <c:lblOffset val="100"/>
        <c:noMultiLvlLbl val="0"/>
      </c:catAx>
      <c:valAx>
        <c:axId val="523631408"/>
        <c:scaling>
          <c:orientation val="minMax"/>
          <c:max val="4"/>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523628456"/>
        <c:crosses val="autoZero"/>
        <c:crossBetween val="between"/>
      </c:valAx>
      <c:spPr>
        <a:noFill/>
        <a:ln>
          <a:noFill/>
        </a:ln>
        <a:effectLst/>
      </c:spPr>
    </c:plotArea>
    <c:legend>
      <c:legendPos val="r"/>
      <c:layout>
        <c:manualLayout>
          <c:xMode val="edge"/>
          <c:yMode val="edge"/>
          <c:x val="0.83001445121677175"/>
          <c:y val="0.4116402009661641"/>
          <c:w val="0.15681350670183822"/>
          <c:h val="0.2540449469999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u="sng" dirty="0" err="1"/>
              <a:t>Verschil</a:t>
            </a:r>
            <a:r>
              <a:rPr lang="en-US" sz="2000" baseline="0" dirty="0"/>
              <a:t> </a:t>
            </a:r>
            <a:r>
              <a:rPr lang="en-US" sz="2000" baseline="0" dirty="0" err="1"/>
              <a:t>groepen</a:t>
            </a:r>
            <a:r>
              <a:rPr lang="en-US" sz="2000" baseline="0" dirty="0"/>
              <a:t> </a:t>
            </a:r>
          </a:p>
          <a:p>
            <a:pPr>
              <a:defRPr sz="2000"/>
            </a:pPr>
            <a:r>
              <a:rPr lang="en-US" sz="2000" baseline="0" dirty="0"/>
              <a:t>Jaren </a:t>
            </a:r>
            <a:r>
              <a:rPr lang="en-US" sz="2000" baseline="0" dirty="0" err="1"/>
              <a:t>actief</a:t>
            </a:r>
            <a:r>
              <a:rPr lang="en-US" sz="2000" baseline="0" dirty="0"/>
              <a:t> </a:t>
            </a:r>
            <a:endParaRPr lang="nl-NL"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5.7619841790609506E-2"/>
          <c:y val="0.11682977719267743"/>
          <c:w val="0.94238015820939047"/>
          <c:h val="0.68704811346531214"/>
        </c:manualLayout>
      </c:layout>
      <c:barChart>
        <c:barDir val="col"/>
        <c:grouping val="clustered"/>
        <c:varyColors val="0"/>
        <c:ser>
          <c:idx val="0"/>
          <c:order val="0"/>
          <c:tx>
            <c:strRef>
              <c:f>Sheet1!$B$1</c:f>
              <c:strCache>
                <c:ptCount val="1"/>
                <c:pt idx="0">
                  <c:v>0-6 maanden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3.91</c:v>
                </c:pt>
              </c:numCache>
            </c:numRef>
          </c:val>
          <c:extLst>
            <c:ext xmlns:c16="http://schemas.microsoft.com/office/drawing/2014/chart" uri="{C3380CC4-5D6E-409C-BE32-E72D297353CC}">
              <c16:uniqueId val="{00000000-A149-4174-95EE-2D9A5DE777E9}"/>
            </c:ext>
          </c:extLst>
        </c:ser>
        <c:ser>
          <c:idx val="1"/>
          <c:order val="1"/>
          <c:tx>
            <c:strRef>
              <c:f>Sheet1!$C$1</c:f>
              <c:strCache>
                <c:ptCount val="1"/>
                <c:pt idx="0">
                  <c:v>7 mnd t/m 2 jaar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3.99</c:v>
                </c:pt>
              </c:numCache>
            </c:numRef>
          </c:val>
          <c:extLst>
            <c:ext xmlns:c16="http://schemas.microsoft.com/office/drawing/2014/chart" uri="{C3380CC4-5D6E-409C-BE32-E72D297353CC}">
              <c16:uniqueId val="{00000001-A149-4174-95EE-2D9A5DE777E9}"/>
            </c:ext>
          </c:extLst>
        </c:ser>
        <c:ser>
          <c:idx val="2"/>
          <c:order val="2"/>
          <c:tx>
            <c:strRef>
              <c:f>Sheet1!$D$1</c:f>
              <c:strCache>
                <c:ptCount val="1"/>
                <c:pt idx="0">
                  <c:v>3 jaar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4.07</c:v>
                </c:pt>
              </c:numCache>
            </c:numRef>
          </c:val>
          <c:extLst>
            <c:ext xmlns:c16="http://schemas.microsoft.com/office/drawing/2014/chart" uri="{C3380CC4-5D6E-409C-BE32-E72D297353CC}">
              <c16:uniqueId val="{00000002-A149-4174-95EE-2D9A5DE777E9}"/>
            </c:ext>
          </c:extLst>
        </c:ser>
        <c:dLbls>
          <c:showLegendKey val="0"/>
          <c:showVal val="0"/>
          <c:showCatName val="0"/>
          <c:showSerName val="0"/>
          <c:showPercent val="0"/>
          <c:showBubbleSize val="0"/>
        </c:dLbls>
        <c:gapWidth val="219"/>
        <c:overlap val="-27"/>
        <c:axId val="687372584"/>
        <c:axId val="687371600"/>
      </c:barChart>
      <c:catAx>
        <c:axId val="687372584"/>
        <c:scaling>
          <c:orientation val="minMax"/>
        </c:scaling>
        <c:delete val="1"/>
        <c:axPos val="b"/>
        <c:numFmt formatCode="General" sourceLinked="1"/>
        <c:majorTickMark val="none"/>
        <c:minorTickMark val="none"/>
        <c:tickLblPos val="nextTo"/>
        <c:crossAx val="687371600"/>
        <c:crosses val="autoZero"/>
        <c:auto val="1"/>
        <c:lblAlgn val="ctr"/>
        <c:lblOffset val="100"/>
        <c:noMultiLvlLbl val="0"/>
      </c:catAx>
      <c:valAx>
        <c:axId val="687371600"/>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68737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err="1"/>
              <a:t>Verandering</a:t>
            </a:r>
            <a:r>
              <a:rPr lang="en-US" dirty="0"/>
              <a:t> over </a:t>
            </a:r>
            <a:r>
              <a:rPr lang="en-US" dirty="0" err="1"/>
              <a:t>tijd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Sheet1!$B$1</c:f>
              <c:strCache>
                <c:ptCount val="1"/>
                <c:pt idx="0">
                  <c:v>verandering over tijd</c:v>
                </c:pt>
              </c:strCache>
            </c:strRef>
          </c:tx>
          <c:spPr>
            <a:ln w="28575" cap="rnd">
              <a:solidFill>
                <a:schemeClr val="accent1"/>
              </a:solidFill>
              <a:prstDash val="sysDot"/>
              <a:round/>
            </a:ln>
            <a:effectLst/>
          </c:spPr>
          <c:marker>
            <c:symbol val="circle"/>
            <c:size val="5"/>
            <c:spPr>
              <a:solidFill>
                <a:schemeClr val="accent1"/>
              </a:solidFill>
              <a:ln w="9525">
                <a:solidFill>
                  <a:schemeClr val="accent1"/>
                </a:solidFill>
                <a:prstDash val="sysDot"/>
              </a:ln>
              <a:effectLst/>
            </c:spPr>
          </c:marker>
          <c:dLbls>
            <c:dLbl>
              <c:idx val="0"/>
              <c:layout>
                <c:manualLayout>
                  <c:x val="5.548008952826416E-3"/>
                  <c:y val="-4.9185534030967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D7-4E0C-82A4-AF154DF3E11D}"/>
                </c:ext>
              </c:extLst>
            </c:dLbl>
            <c:dLbl>
              <c:idx val="1"/>
              <c:layout>
                <c:manualLayout>
                  <c:x val="-4.4384071622611328E-2"/>
                  <c:y val="-0.103289621465031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D7-4E0C-82A4-AF154DF3E11D}"/>
                </c:ext>
              </c:extLst>
            </c:dLbl>
            <c:dLbl>
              <c:idx val="2"/>
              <c:layout>
                <c:manualLayout>
                  <c:x val="0"/>
                  <c:y val="-5.4104087434064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D7-4E0C-82A4-AF154DF3E11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meting 1</c:v>
                </c:pt>
                <c:pt idx="1">
                  <c:v>meting 2</c:v>
                </c:pt>
                <c:pt idx="2">
                  <c:v>meting 3</c:v>
                </c:pt>
                <c:pt idx="3">
                  <c:v>meting 4</c:v>
                </c:pt>
              </c:strCache>
            </c:strRef>
          </c:cat>
          <c:val>
            <c:numRef>
              <c:f>Sheet1!$B$2:$B$5</c:f>
              <c:numCache>
                <c:formatCode>General</c:formatCode>
                <c:ptCount val="4"/>
                <c:pt idx="0">
                  <c:v>4.01</c:v>
                </c:pt>
                <c:pt idx="1">
                  <c:v>3.98</c:v>
                </c:pt>
                <c:pt idx="2">
                  <c:v>3.97</c:v>
                </c:pt>
                <c:pt idx="3">
                  <c:v>3.98</c:v>
                </c:pt>
              </c:numCache>
            </c:numRef>
          </c:val>
          <c:smooth val="0"/>
          <c:extLst>
            <c:ext xmlns:c16="http://schemas.microsoft.com/office/drawing/2014/chart" uri="{C3380CC4-5D6E-409C-BE32-E72D297353CC}">
              <c16:uniqueId val="{00000000-65D7-4E0C-82A4-AF154DF3E11D}"/>
            </c:ext>
          </c:extLst>
        </c:ser>
        <c:dLbls>
          <c:showLegendKey val="0"/>
          <c:showVal val="0"/>
          <c:showCatName val="0"/>
          <c:showSerName val="0"/>
          <c:showPercent val="0"/>
          <c:showBubbleSize val="0"/>
        </c:dLbls>
        <c:marker val="1"/>
        <c:smooth val="0"/>
        <c:axId val="523628456"/>
        <c:axId val="523631408"/>
      </c:lineChart>
      <c:catAx>
        <c:axId val="5236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23631408"/>
        <c:crosses val="autoZero"/>
        <c:auto val="1"/>
        <c:lblAlgn val="ctr"/>
        <c:lblOffset val="100"/>
        <c:noMultiLvlLbl val="0"/>
      </c:catAx>
      <c:valAx>
        <c:axId val="523631408"/>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52362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04A91-4824-4B13-AAB3-57FC8B2897B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nl-NL"/>
        </a:p>
      </dgm:t>
    </dgm:pt>
    <dgm:pt modelId="{E9580616-7BD8-4184-AA9C-C233907B2AA6}">
      <dgm:prSet phldrT="[Text]" custT="1"/>
      <dgm:spPr/>
      <dgm:t>
        <a:bodyPr/>
        <a:lstStyle/>
        <a:p>
          <a:r>
            <a:rPr lang="en-US" sz="1800" b="1" dirty="0"/>
            <a:t>1. </a:t>
          </a:r>
          <a:r>
            <a:rPr lang="en-US" sz="1800" b="1" dirty="0" err="1"/>
            <a:t>Versterken</a:t>
          </a:r>
          <a:r>
            <a:rPr lang="en-US" sz="1800" b="1" dirty="0"/>
            <a:t> van eigen </a:t>
          </a:r>
          <a:r>
            <a:rPr lang="en-US" sz="1800" b="1" dirty="0" err="1"/>
            <a:t>verantwoordelijkheid</a:t>
          </a:r>
          <a:r>
            <a:rPr lang="en-US" sz="1800" b="1" dirty="0"/>
            <a:t> en eigen </a:t>
          </a:r>
          <a:r>
            <a:rPr lang="en-US" sz="1800" b="1" dirty="0" err="1"/>
            <a:t>mogelijkheden</a:t>
          </a:r>
          <a:r>
            <a:rPr lang="en-US" sz="1800" b="1" dirty="0"/>
            <a:t>  </a:t>
          </a:r>
          <a:endParaRPr lang="nl-NL" sz="1800" b="1" dirty="0"/>
        </a:p>
      </dgm:t>
    </dgm:pt>
    <dgm:pt modelId="{F0A18AD8-6AA1-4AF0-AD88-64FFC6E8281F}" type="parTrans" cxnId="{9C3DDAAE-629E-4B5B-A77E-3CE1256E31CA}">
      <dgm:prSet/>
      <dgm:spPr/>
      <dgm:t>
        <a:bodyPr/>
        <a:lstStyle/>
        <a:p>
          <a:endParaRPr lang="nl-NL"/>
        </a:p>
      </dgm:t>
    </dgm:pt>
    <dgm:pt modelId="{9F946D46-69D4-42A6-93EA-B9FB13087784}" type="sibTrans" cxnId="{9C3DDAAE-629E-4B5B-A77E-3CE1256E31CA}">
      <dgm:prSet/>
      <dgm:spPr/>
      <dgm:t>
        <a:bodyPr/>
        <a:lstStyle/>
        <a:p>
          <a:endParaRPr lang="nl-NL"/>
        </a:p>
      </dgm:t>
    </dgm:pt>
    <dgm:pt modelId="{5276F137-E2E7-42AE-848D-766E1650F816}">
      <dgm:prSet phldrT="[Text]"/>
      <dgm:spPr/>
      <dgm:t>
        <a:bodyPr/>
        <a:lstStyle/>
        <a:p>
          <a:r>
            <a:rPr lang="en-US" b="1" dirty="0"/>
            <a:t>2. </a:t>
          </a:r>
          <a:r>
            <a:rPr lang="en-US" b="1" dirty="0" err="1"/>
            <a:t>Sneller</a:t>
          </a:r>
          <a:r>
            <a:rPr lang="en-US" b="1" dirty="0"/>
            <a:t> </a:t>
          </a:r>
          <a:r>
            <a:rPr lang="en-US" b="1" dirty="0" err="1"/>
            <a:t>vinden</a:t>
          </a:r>
          <a:r>
            <a:rPr lang="en-US" b="1" dirty="0"/>
            <a:t> van </a:t>
          </a:r>
          <a:r>
            <a:rPr lang="en-US" b="1" dirty="0" err="1"/>
            <a:t>hulp</a:t>
          </a:r>
          <a:r>
            <a:rPr lang="en-US" b="1" dirty="0"/>
            <a:t> via </a:t>
          </a:r>
          <a:r>
            <a:rPr lang="en-US" b="1" dirty="0" err="1"/>
            <a:t>jongerenwerk</a:t>
          </a:r>
          <a:r>
            <a:rPr lang="en-US" dirty="0"/>
            <a:t>	</a:t>
          </a:r>
          <a:endParaRPr lang="nl-NL" dirty="0"/>
        </a:p>
      </dgm:t>
    </dgm:pt>
    <dgm:pt modelId="{59CF8668-0D21-4B10-AA77-1DDBC6C42FC0}" type="parTrans" cxnId="{E93CF8C6-5384-4F26-8BBD-BD2B373EC3D7}">
      <dgm:prSet/>
      <dgm:spPr/>
      <dgm:t>
        <a:bodyPr/>
        <a:lstStyle/>
        <a:p>
          <a:endParaRPr lang="nl-NL"/>
        </a:p>
      </dgm:t>
    </dgm:pt>
    <dgm:pt modelId="{C24482CB-B862-4599-9EC1-B0CB30E09E2B}" type="sibTrans" cxnId="{E93CF8C6-5384-4F26-8BBD-BD2B373EC3D7}">
      <dgm:prSet/>
      <dgm:spPr/>
      <dgm:t>
        <a:bodyPr/>
        <a:lstStyle/>
        <a:p>
          <a:endParaRPr lang="nl-NL"/>
        </a:p>
      </dgm:t>
    </dgm:pt>
    <dgm:pt modelId="{628ED697-E872-49EB-9C4C-DF52906CA8C4}">
      <dgm:prSet phldrT="[Text]"/>
      <dgm:spPr/>
      <dgm:t>
        <a:bodyPr/>
        <a:lstStyle/>
        <a:p>
          <a:r>
            <a:rPr lang="en-US" b="1" dirty="0"/>
            <a:t>3. </a:t>
          </a:r>
          <a:r>
            <a:rPr lang="en-US" b="1" dirty="0" err="1"/>
            <a:t>Stabiel</a:t>
          </a:r>
          <a:r>
            <a:rPr lang="en-US" b="1" dirty="0"/>
            <a:t> </a:t>
          </a:r>
          <a:r>
            <a:rPr lang="en-US" b="1" dirty="0" err="1"/>
            <a:t>houden</a:t>
          </a:r>
          <a:r>
            <a:rPr lang="en-US" b="1" dirty="0"/>
            <a:t> van </a:t>
          </a:r>
          <a:r>
            <a:rPr lang="en-US" b="1" dirty="0" err="1"/>
            <a:t>jongeren</a:t>
          </a:r>
          <a:r>
            <a:rPr lang="en-US" b="1" dirty="0"/>
            <a:t> met </a:t>
          </a:r>
          <a:r>
            <a:rPr lang="en-US" b="1" dirty="0" err="1"/>
            <a:t>zware</a:t>
          </a:r>
          <a:r>
            <a:rPr lang="en-US" b="1" dirty="0"/>
            <a:t> </a:t>
          </a:r>
          <a:r>
            <a:rPr lang="en-US" b="1" dirty="0" err="1"/>
            <a:t>problemen</a:t>
          </a:r>
          <a:endParaRPr lang="nl-NL" b="1" dirty="0"/>
        </a:p>
      </dgm:t>
    </dgm:pt>
    <dgm:pt modelId="{CB55B88B-7B1F-44E8-A333-8DA5DB2379D1}" type="parTrans" cxnId="{E85E0A1A-5B9E-41DA-9ABC-378DBD3D7CDA}">
      <dgm:prSet/>
      <dgm:spPr/>
      <dgm:t>
        <a:bodyPr/>
        <a:lstStyle/>
        <a:p>
          <a:endParaRPr lang="nl-NL"/>
        </a:p>
      </dgm:t>
    </dgm:pt>
    <dgm:pt modelId="{525B7DC0-5193-4185-87DB-5F8DC941DFC2}" type="sibTrans" cxnId="{E85E0A1A-5B9E-41DA-9ABC-378DBD3D7CDA}">
      <dgm:prSet/>
      <dgm:spPr/>
      <dgm:t>
        <a:bodyPr/>
        <a:lstStyle/>
        <a:p>
          <a:endParaRPr lang="nl-NL"/>
        </a:p>
      </dgm:t>
    </dgm:pt>
    <dgm:pt modelId="{493CB674-64F2-44FA-B257-AD2630AE2665}">
      <dgm:prSet/>
      <dgm:spPr/>
      <dgm:t>
        <a:bodyPr/>
        <a:lstStyle/>
        <a:p>
          <a:r>
            <a:rPr lang="en-US" dirty="0"/>
            <a:t>Na 6 </a:t>
          </a:r>
          <a:r>
            <a:rPr lang="en-US" dirty="0" err="1"/>
            <a:t>maanden</a:t>
          </a:r>
          <a:r>
            <a:rPr lang="en-US" dirty="0"/>
            <a:t>: </a:t>
          </a:r>
          <a:r>
            <a:rPr lang="en-US" dirty="0" err="1"/>
            <a:t>omvangrijker</a:t>
          </a:r>
          <a:r>
            <a:rPr lang="en-US" dirty="0"/>
            <a:t> </a:t>
          </a:r>
          <a:r>
            <a:rPr lang="en-US" dirty="0" err="1"/>
            <a:t>netwerk</a:t>
          </a:r>
          <a:r>
            <a:rPr lang="en-US" dirty="0"/>
            <a:t>, </a:t>
          </a:r>
          <a:r>
            <a:rPr lang="en-US" dirty="0" err="1"/>
            <a:t>meer</a:t>
          </a:r>
          <a:r>
            <a:rPr lang="en-US" dirty="0"/>
            <a:t> </a:t>
          </a:r>
          <a:r>
            <a:rPr lang="en-US" dirty="0" err="1"/>
            <a:t>participatie</a:t>
          </a:r>
          <a:r>
            <a:rPr lang="en-US" dirty="0"/>
            <a:t>, </a:t>
          </a:r>
          <a:r>
            <a:rPr lang="en-US" dirty="0" err="1"/>
            <a:t>betere</a:t>
          </a:r>
          <a:r>
            <a:rPr lang="en-US" dirty="0"/>
            <a:t> </a:t>
          </a:r>
          <a:r>
            <a:rPr lang="en-US" dirty="0" err="1"/>
            <a:t>relationele</a:t>
          </a:r>
          <a:r>
            <a:rPr lang="en-US" dirty="0"/>
            <a:t> </a:t>
          </a:r>
          <a:r>
            <a:rPr lang="en-US" dirty="0" err="1"/>
            <a:t>vaardigheden</a:t>
          </a:r>
          <a:r>
            <a:rPr lang="en-US" dirty="0"/>
            <a:t> en </a:t>
          </a:r>
          <a:r>
            <a:rPr lang="en-US" dirty="0" err="1"/>
            <a:t>toename</a:t>
          </a:r>
          <a:r>
            <a:rPr lang="en-US" dirty="0"/>
            <a:t> </a:t>
          </a:r>
          <a:r>
            <a:rPr lang="en-US" dirty="0" err="1"/>
            <a:t>gevoel</a:t>
          </a:r>
          <a:r>
            <a:rPr lang="en-US" dirty="0"/>
            <a:t> van </a:t>
          </a:r>
          <a:r>
            <a:rPr lang="en-US" dirty="0" err="1"/>
            <a:t>eigenwaarde</a:t>
          </a:r>
          <a:r>
            <a:rPr lang="en-US" dirty="0"/>
            <a:t>. </a:t>
          </a:r>
          <a:endParaRPr lang="nl-NL" dirty="0"/>
        </a:p>
      </dgm:t>
    </dgm:pt>
    <dgm:pt modelId="{D217E5B3-A2F7-42CE-BA73-18B1787130C2}" type="parTrans" cxnId="{4B6AD087-06EA-4E56-A29D-F0521FBCACA1}">
      <dgm:prSet/>
      <dgm:spPr/>
      <dgm:t>
        <a:bodyPr/>
        <a:lstStyle/>
        <a:p>
          <a:endParaRPr lang="nl-NL"/>
        </a:p>
      </dgm:t>
    </dgm:pt>
    <dgm:pt modelId="{8BAF3FDD-370C-4747-879E-32F245D80489}" type="sibTrans" cxnId="{4B6AD087-06EA-4E56-A29D-F0521FBCACA1}">
      <dgm:prSet/>
      <dgm:spPr/>
      <dgm:t>
        <a:bodyPr/>
        <a:lstStyle/>
        <a:p>
          <a:endParaRPr lang="nl-NL"/>
        </a:p>
      </dgm:t>
    </dgm:pt>
    <dgm:pt modelId="{0FF00DDA-8DF6-4529-A2E5-599BB6781498}">
      <dgm:prSet/>
      <dgm:spPr/>
      <dgm:t>
        <a:bodyPr/>
        <a:lstStyle/>
        <a:p>
          <a:r>
            <a:rPr lang="en-US" dirty="0"/>
            <a:t>Na 3 </a:t>
          </a:r>
          <a:r>
            <a:rPr lang="en-US" dirty="0" err="1"/>
            <a:t>jaar</a:t>
          </a:r>
          <a:r>
            <a:rPr lang="en-US" dirty="0"/>
            <a:t>: </a:t>
          </a:r>
          <a:r>
            <a:rPr lang="en-US" dirty="0" err="1"/>
            <a:t>lichte</a:t>
          </a:r>
          <a:r>
            <a:rPr lang="en-US" dirty="0"/>
            <a:t> </a:t>
          </a:r>
          <a:r>
            <a:rPr lang="en-US" dirty="0" err="1"/>
            <a:t>toename</a:t>
          </a:r>
          <a:r>
            <a:rPr lang="en-US" dirty="0"/>
            <a:t> </a:t>
          </a:r>
          <a:r>
            <a:rPr lang="en-US" dirty="0" err="1"/>
            <a:t>toekomstperspectief</a:t>
          </a:r>
          <a:r>
            <a:rPr lang="en-US" dirty="0"/>
            <a:t>, </a:t>
          </a:r>
          <a:r>
            <a:rPr lang="en-US" dirty="0" err="1"/>
            <a:t>eigenaarschap</a:t>
          </a:r>
          <a:r>
            <a:rPr lang="en-US" dirty="0"/>
            <a:t> en pro </a:t>
          </a:r>
          <a:r>
            <a:rPr lang="en-US" dirty="0" err="1"/>
            <a:t>sociaal</a:t>
          </a:r>
          <a:r>
            <a:rPr lang="en-US" dirty="0"/>
            <a:t> </a:t>
          </a:r>
          <a:r>
            <a:rPr lang="en-US" dirty="0" err="1"/>
            <a:t>gedrag</a:t>
          </a:r>
          <a:r>
            <a:rPr lang="en-US" dirty="0"/>
            <a:t>.   </a:t>
          </a:r>
          <a:endParaRPr lang="nl-NL" dirty="0"/>
        </a:p>
      </dgm:t>
    </dgm:pt>
    <dgm:pt modelId="{7AB9C33A-7BE3-480D-BF3A-CC66B60E138D}" type="parTrans" cxnId="{5DAE89CC-4CEA-49D7-AA0E-772CFD580E90}">
      <dgm:prSet/>
      <dgm:spPr/>
      <dgm:t>
        <a:bodyPr/>
        <a:lstStyle/>
        <a:p>
          <a:endParaRPr lang="nl-NL"/>
        </a:p>
      </dgm:t>
    </dgm:pt>
    <dgm:pt modelId="{2A9EC23A-EC4E-4692-B5CE-B172CB9E2811}" type="sibTrans" cxnId="{5DAE89CC-4CEA-49D7-AA0E-772CFD580E90}">
      <dgm:prSet/>
      <dgm:spPr/>
      <dgm:t>
        <a:bodyPr/>
        <a:lstStyle/>
        <a:p>
          <a:endParaRPr lang="nl-NL"/>
        </a:p>
      </dgm:t>
    </dgm:pt>
    <dgm:pt modelId="{88B3ACCF-7C5C-49A3-B3F0-78DCEC65D433}">
      <dgm:prSet/>
      <dgm:spPr/>
      <dgm:t>
        <a:bodyPr/>
        <a:lstStyle/>
        <a:p>
          <a:r>
            <a:rPr lang="en-US" dirty="0"/>
            <a:t>33% </a:t>
          </a:r>
          <a:r>
            <a:rPr lang="en-US" dirty="0" err="1"/>
            <a:t>vindt</a:t>
          </a:r>
          <a:r>
            <a:rPr lang="en-US" dirty="0"/>
            <a:t> </a:t>
          </a:r>
          <a:r>
            <a:rPr lang="en-US" dirty="0" err="1"/>
            <a:t>een</a:t>
          </a:r>
          <a:r>
            <a:rPr lang="en-US" dirty="0"/>
            <a:t> </a:t>
          </a:r>
          <a:r>
            <a:rPr lang="en-US" dirty="0" err="1"/>
            <a:t>vorm</a:t>
          </a:r>
          <a:r>
            <a:rPr lang="en-US" dirty="0"/>
            <a:t> van </a:t>
          </a:r>
          <a:r>
            <a:rPr lang="en-US" dirty="0" err="1"/>
            <a:t>hulp</a:t>
          </a:r>
          <a:r>
            <a:rPr lang="en-US" dirty="0"/>
            <a:t>. </a:t>
          </a:r>
          <a:r>
            <a:rPr lang="en-US" dirty="0" err="1"/>
            <a:t>Zowel</a:t>
          </a:r>
          <a:r>
            <a:rPr lang="en-US" dirty="0"/>
            <a:t> </a:t>
          </a:r>
          <a:r>
            <a:rPr lang="en-US" dirty="0" err="1"/>
            <a:t>jongeren</a:t>
          </a:r>
          <a:r>
            <a:rPr lang="en-US" dirty="0"/>
            <a:t> met </a:t>
          </a:r>
          <a:r>
            <a:rPr lang="en-US" dirty="0" err="1"/>
            <a:t>beginnende</a:t>
          </a:r>
          <a:r>
            <a:rPr lang="en-US" dirty="0"/>
            <a:t> </a:t>
          </a:r>
          <a:r>
            <a:rPr lang="en-US" dirty="0" err="1"/>
            <a:t>problemen</a:t>
          </a:r>
          <a:r>
            <a:rPr lang="en-US" dirty="0"/>
            <a:t> </a:t>
          </a:r>
          <a:r>
            <a:rPr lang="en-US" dirty="0" err="1"/>
            <a:t>als</a:t>
          </a:r>
          <a:r>
            <a:rPr lang="en-US" dirty="0"/>
            <a:t> met </a:t>
          </a:r>
          <a:r>
            <a:rPr lang="en-US" dirty="0" err="1"/>
            <a:t>zware</a:t>
          </a:r>
          <a:r>
            <a:rPr lang="en-US" dirty="0"/>
            <a:t> </a:t>
          </a:r>
          <a:r>
            <a:rPr lang="en-US" dirty="0" err="1"/>
            <a:t>problemen</a:t>
          </a:r>
          <a:r>
            <a:rPr lang="en-US" dirty="0"/>
            <a:t>.  Het </a:t>
          </a:r>
          <a:r>
            <a:rPr lang="en-US" dirty="0" err="1"/>
            <a:t>jongerenwerk</a:t>
          </a:r>
          <a:r>
            <a:rPr lang="en-US" dirty="0"/>
            <a:t> is </a:t>
          </a:r>
          <a:r>
            <a:rPr lang="en-US" dirty="0" err="1"/>
            <a:t>betrokken</a:t>
          </a:r>
          <a:r>
            <a:rPr lang="en-US" dirty="0"/>
            <a:t> </a:t>
          </a:r>
          <a:r>
            <a:rPr lang="en-US" dirty="0" err="1"/>
            <a:t>bij</a:t>
          </a:r>
          <a:r>
            <a:rPr lang="en-US" dirty="0"/>
            <a:t> </a:t>
          </a:r>
          <a:r>
            <a:rPr lang="en-US" dirty="0" err="1"/>
            <a:t>toeleiding</a:t>
          </a:r>
          <a:r>
            <a:rPr lang="en-US" dirty="0"/>
            <a:t> </a:t>
          </a:r>
          <a:r>
            <a:rPr lang="en-US" dirty="0" err="1"/>
            <a:t>naar</a:t>
          </a:r>
          <a:r>
            <a:rPr lang="en-US" dirty="0"/>
            <a:t> </a:t>
          </a:r>
          <a:r>
            <a:rPr lang="en-US" dirty="0" err="1"/>
            <a:t>vorm</a:t>
          </a:r>
          <a:r>
            <a:rPr lang="en-US" dirty="0"/>
            <a:t> van </a:t>
          </a:r>
          <a:r>
            <a:rPr lang="en-US" dirty="0" err="1"/>
            <a:t>hulp</a:t>
          </a:r>
          <a:r>
            <a:rPr lang="en-US" dirty="0"/>
            <a:t>. </a:t>
          </a:r>
          <a:endParaRPr lang="nl-NL" dirty="0"/>
        </a:p>
      </dgm:t>
    </dgm:pt>
    <dgm:pt modelId="{7C5A7262-951E-48B9-B160-4853754798D9}" type="parTrans" cxnId="{DEA6FB56-972E-450D-9754-F38095659B9C}">
      <dgm:prSet/>
      <dgm:spPr/>
      <dgm:t>
        <a:bodyPr/>
        <a:lstStyle/>
        <a:p>
          <a:endParaRPr lang="nl-NL"/>
        </a:p>
      </dgm:t>
    </dgm:pt>
    <dgm:pt modelId="{424557D3-447B-4D54-9C40-3DF1805E3A20}" type="sibTrans" cxnId="{DEA6FB56-972E-450D-9754-F38095659B9C}">
      <dgm:prSet/>
      <dgm:spPr/>
      <dgm:t>
        <a:bodyPr/>
        <a:lstStyle/>
        <a:p>
          <a:endParaRPr lang="nl-NL"/>
        </a:p>
      </dgm:t>
    </dgm:pt>
    <dgm:pt modelId="{1D64ED38-B6F5-44B6-AD72-AD68A05359F4}">
      <dgm:prSet/>
      <dgm:spPr/>
      <dgm:t>
        <a:bodyPr/>
        <a:lstStyle/>
        <a:p>
          <a:r>
            <a:rPr lang="nl-NL" dirty="0"/>
            <a:t>Relationele vaardigheden, </a:t>
          </a:r>
          <a:r>
            <a:rPr lang="nl-NL" dirty="0" err="1"/>
            <a:t>prosociaal</a:t>
          </a:r>
          <a:r>
            <a:rPr lang="nl-NL" dirty="0"/>
            <a:t> gedrag, gevoel van eigenwaarde, toekomstperspectief, zelfregie, sociaal netwerk en mate van participatie blijven stabiel in 16 maanden. Minder stress.</a:t>
          </a:r>
        </a:p>
      </dgm:t>
    </dgm:pt>
    <dgm:pt modelId="{72E445ED-3B0C-467B-A68C-7B6884DB500D}" type="parTrans" cxnId="{D3004E20-1658-4698-A2CB-61FA18CF8C1E}">
      <dgm:prSet/>
      <dgm:spPr/>
      <dgm:t>
        <a:bodyPr/>
        <a:lstStyle/>
        <a:p>
          <a:endParaRPr lang="nl-NL"/>
        </a:p>
      </dgm:t>
    </dgm:pt>
    <dgm:pt modelId="{980CCD5A-F237-4C47-B6ED-20020ECAF272}" type="sibTrans" cxnId="{D3004E20-1658-4698-A2CB-61FA18CF8C1E}">
      <dgm:prSet/>
      <dgm:spPr/>
      <dgm:t>
        <a:bodyPr/>
        <a:lstStyle/>
        <a:p>
          <a:endParaRPr lang="nl-NL"/>
        </a:p>
      </dgm:t>
    </dgm:pt>
    <dgm:pt modelId="{1AB2C1C8-40D6-43A3-8396-21CD9858A6E1}">
      <dgm:prSet/>
      <dgm:spPr/>
      <dgm:t>
        <a:bodyPr/>
        <a:lstStyle/>
        <a:p>
          <a:r>
            <a:rPr lang="en-US" b="1" dirty="0"/>
            <a:t>4. Wat </a:t>
          </a:r>
          <a:r>
            <a:rPr lang="en-US" b="1" dirty="0" err="1"/>
            <a:t>be</a:t>
          </a:r>
          <a:r>
            <a:rPr lang="en-US" b="1" dirty="0" err="1">
              <a:latin typeface="Calibri" panose="020F0502020204030204" pitchFamily="34" charset="0"/>
              <a:cs typeface="Calibri" panose="020F0502020204030204" pitchFamily="34" charset="0"/>
            </a:rPr>
            <a:t>ï</a:t>
          </a:r>
          <a:r>
            <a:rPr lang="en-US" b="1" dirty="0" err="1"/>
            <a:t>nvloedt</a:t>
          </a:r>
          <a:r>
            <a:rPr lang="en-US" b="1" dirty="0"/>
            <a:t> de </a:t>
          </a:r>
          <a:r>
            <a:rPr lang="en-US" b="1" dirty="0" err="1"/>
            <a:t>ontwikkeling</a:t>
          </a:r>
          <a:r>
            <a:rPr lang="en-US" b="1" dirty="0"/>
            <a:t>? </a:t>
          </a:r>
          <a:endParaRPr lang="nl-NL" b="1" dirty="0"/>
        </a:p>
      </dgm:t>
    </dgm:pt>
    <dgm:pt modelId="{EFF6A195-E045-4454-8E3D-6A6B292DB206}" type="parTrans" cxnId="{42A3B997-4466-48DD-8E50-885FB6838CB3}">
      <dgm:prSet/>
      <dgm:spPr/>
      <dgm:t>
        <a:bodyPr/>
        <a:lstStyle/>
        <a:p>
          <a:endParaRPr lang="nl-NL"/>
        </a:p>
      </dgm:t>
    </dgm:pt>
    <dgm:pt modelId="{D852B28E-D243-49EF-B5DD-85501B005FD6}" type="sibTrans" cxnId="{42A3B997-4466-48DD-8E50-885FB6838CB3}">
      <dgm:prSet/>
      <dgm:spPr/>
      <dgm:t>
        <a:bodyPr/>
        <a:lstStyle/>
        <a:p>
          <a:endParaRPr lang="nl-NL"/>
        </a:p>
      </dgm:t>
    </dgm:pt>
    <dgm:pt modelId="{81739F06-6B3F-48FA-AAA9-2FABC8FF86C2}">
      <dgm:prSet/>
      <dgm:spPr/>
      <dgm:t>
        <a:bodyPr/>
        <a:lstStyle/>
        <a:p>
          <a:r>
            <a:rPr lang="en-US" dirty="0" err="1"/>
            <a:t>Betekenisrelatie</a:t>
          </a:r>
          <a:r>
            <a:rPr lang="en-US" dirty="0"/>
            <a:t>, </a:t>
          </a:r>
          <a:r>
            <a:rPr lang="en-US" dirty="0" err="1"/>
            <a:t>Aansluiten</a:t>
          </a:r>
          <a:r>
            <a:rPr lang="en-US" dirty="0"/>
            <a:t> </a:t>
          </a:r>
          <a:r>
            <a:rPr lang="en-US" dirty="0" err="1"/>
            <a:t>leefwereld</a:t>
          </a:r>
          <a:r>
            <a:rPr lang="en-US" dirty="0"/>
            <a:t>, </a:t>
          </a:r>
          <a:r>
            <a:rPr lang="en-US" dirty="0" err="1"/>
            <a:t>Aansluiten</a:t>
          </a:r>
          <a:r>
            <a:rPr lang="en-US" dirty="0"/>
            <a:t> </a:t>
          </a:r>
          <a:r>
            <a:rPr lang="en-US" dirty="0" err="1"/>
            <a:t>bij</a:t>
          </a:r>
          <a:r>
            <a:rPr lang="en-US" dirty="0"/>
            <a:t> </a:t>
          </a:r>
          <a:r>
            <a:rPr lang="en-US" dirty="0" err="1"/>
            <a:t>behoefte</a:t>
          </a:r>
          <a:r>
            <a:rPr lang="en-US" dirty="0"/>
            <a:t>.  </a:t>
          </a:r>
          <a:r>
            <a:rPr lang="en-US" dirty="0" err="1"/>
            <a:t>Sterker</a:t>
          </a:r>
          <a:r>
            <a:rPr lang="en-US" dirty="0"/>
            <a:t> effect </a:t>
          </a:r>
          <a:r>
            <a:rPr lang="en-US" dirty="0" err="1"/>
            <a:t>bij</a:t>
          </a:r>
          <a:r>
            <a:rPr lang="en-US" dirty="0"/>
            <a:t> </a:t>
          </a:r>
          <a:r>
            <a:rPr lang="en-US" dirty="0" err="1"/>
            <a:t>jongeren</a:t>
          </a:r>
          <a:r>
            <a:rPr lang="en-US" dirty="0"/>
            <a:t> 14+.</a:t>
          </a:r>
          <a:endParaRPr lang="nl-NL" dirty="0"/>
        </a:p>
      </dgm:t>
    </dgm:pt>
    <dgm:pt modelId="{9F8EBABC-AB25-46CE-BFD1-0E8959C36256}" type="parTrans" cxnId="{3F7E9449-C015-4005-A01F-AB36B4F6499B}">
      <dgm:prSet/>
      <dgm:spPr/>
      <dgm:t>
        <a:bodyPr/>
        <a:lstStyle/>
        <a:p>
          <a:endParaRPr lang="nl-NL"/>
        </a:p>
      </dgm:t>
    </dgm:pt>
    <dgm:pt modelId="{ADE35587-CAE2-4FD1-A1BF-53DB8BAB7D28}" type="sibTrans" cxnId="{3F7E9449-C015-4005-A01F-AB36B4F6499B}">
      <dgm:prSet/>
      <dgm:spPr/>
      <dgm:t>
        <a:bodyPr/>
        <a:lstStyle/>
        <a:p>
          <a:endParaRPr lang="nl-NL"/>
        </a:p>
      </dgm:t>
    </dgm:pt>
    <dgm:pt modelId="{524C3581-C5DC-4C96-88F6-AC761AF4A54D}" type="pres">
      <dgm:prSet presAssocID="{87F04A91-4824-4B13-AAB3-57FC8B2897B6}" presName="linear" presStyleCnt="0">
        <dgm:presLayoutVars>
          <dgm:dir/>
          <dgm:animLvl val="lvl"/>
          <dgm:resizeHandles val="exact"/>
        </dgm:presLayoutVars>
      </dgm:prSet>
      <dgm:spPr/>
    </dgm:pt>
    <dgm:pt modelId="{38A2B762-7B13-44FE-846D-4D467CDA8321}" type="pres">
      <dgm:prSet presAssocID="{E9580616-7BD8-4184-AA9C-C233907B2AA6}" presName="parentLin" presStyleCnt="0"/>
      <dgm:spPr/>
    </dgm:pt>
    <dgm:pt modelId="{D31BA11A-9FE8-49FD-BE7D-D9F2962130A0}" type="pres">
      <dgm:prSet presAssocID="{E9580616-7BD8-4184-AA9C-C233907B2AA6}" presName="parentLeftMargin" presStyleLbl="node1" presStyleIdx="0" presStyleCnt="4"/>
      <dgm:spPr/>
    </dgm:pt>
    <dgm:pt modelId="{279A2896-F423-42DB-9B62-07FC625A4D48}" type="pres">
      <dgm:prSet presAssocID="{E9580616-7BD8-4184-AA9C-C233907B2AA6}" presName="parentText" presStyleLbl="node1" presStyleIdx="0" presStyleCnt="4">
        <dgm:presLayoutVars>
          <dgm:chMax val="0"/>
          <dgm:bulletEnabled val="1"/>
        </dgm:presLayoutVars>
      </dgm:prSet>
      <dgm:spPr/>
    </dgm:pt>
    <dgm:pt modelId="{FCF7C5BF-F4AE-443B-8C83-5B950611567C}" type="pres">
      <dgm:prSet presAssocID="{E9580616-7BD8-4184-AA9C-C233907B2AA6}" presName="negativeSpace" presStyleCnt="0"/>
      <dgm:spPr/>
    </dgm:pt>
    <dgm:pt modelId="{46614999-D7AD-4B34-B5C3-7F7D141745F8}" type="pres">
      <dgm:prSet presAssocID="{E9580616-7BD8-4184-AA9C-C233907B2AA6}" presName="childText" presStyleLbl="conFgAcc1" presStyleIdx="0" presStyleCnt="4">
        <dgm:presLayoutVars>
          <dgm:bulletEnabled val="1"/>
        </dgm:presLayoutVars>
      </dgm:prSet>
      <dgm:spPr/>
    </dgm:pt>
    <dgm:pt modelId="{D190628D-C6E3-4235-AC36-2B4A75CD0962}" type="pres">
      <dgm:prSet presAssocID="{9F946D46-69D4-42A6-93EA-B9FB13087784}" presName="spaceBetweenRectangles" presStyleCnt="0"/>
      <dgm:spPr/>
    </dgm:pt>
    <dgm:pt modelId="{914FCF68-14AE-49C4-8A00-8C365B3CC2DC}" type="pres">
      <dgm:prSet presAssocID="{5276F137-E2E7-42AE-848D-766E1650F816}" presName="parentLin" presStyleCnt="0"/>
      <dgm:spPr/>
    </dgm:pt>
    <dgm:pt modelId="{3C875607-0E54-4086-B1C1-DE77EE941CA6}" type="pres">
      <dgm:prSet presAssocID="{5276F137-E2E7-42AE-848D-766E1650F816}" presName="parentLeftMargin" presStyleLbl="node1" presStyleIdx="0" presStyleCnt="4"/>
      <dgm:spPr/>
    </dgm:pt>
    <dgm:pt modelId="{6D0D960F-3F72-49E9-8F59-C0D1F991D8BC}" type="pres">
      <dgm:prSet presAssocID="{5276F137-E2E7-42AE-848D-766E1650F816}" presName="parentText" presStyleLbl="node1" presStyleIdx="1" presStyleCnt="4">
        <dgm:presLayoutVars>
          <dgm:chMax val="0"/>
          <dgm:bulletEnabled val="1"/>
        </dgm:presLayoutVars>
      </dgm:prSet>
      <dgm:spPr/>
    </dgm:pt>
    <dgm:pt modelId="{A9417FB9-6F6E-4C7F-BE7C-DAE1DCC4BDC4}" type="pres">
      <dgm:prSet presAssocID="{5276F137-E2E7-42AE-848D-766E1650F816}" presName="negativeSpace" presStyleCnt="0"/>
      <dgm:spPr/>
    </dgm:pt>
    <dgm:pt modelId="{9A5F8BAD-BEC5-49D3-92BE-AC4655A441B4}" type="pres">
      <dgm:prSet presAssocID="{5276F137-E2E7-42AE-848D-766E1650F816}" presName="childText" presStyleLbl="conFgAcc1" presStyleIdx="1" presStyleCnt="4">
        <dgm:presLayoutVars>
          <dgm:bulletEnabled val="1"/>
        </dgm:presLayoutVars>
      </dgm:prSet>
      <dgm:spPr/>
    </dgm:pt>
    <dgm:pt modelId="{172FD688-17E1-489A-9AAB-32B30C43A198}" type="pres">
      <dgm:prSet presAssocID="{C24482CB-B862-4599-9EC1-B0CB30E09E2B}" presName="spaceBetweenRectangles" presStyleCnt="0"/>
      <dgm:spPr/>
    </dgm:pt>
    <dgm:pt modelId="{42A8E7E3-CA13-4965-A5F1-B1390B7E62EF}" type="pres">
      <dgm:prSet presAssocID="{628ED697-E872-49EB-9C4C-DF52906CA8C4}" presName="parentLin" presStyleCnt="0"/>
      <dgm:spPr/>
    </dgm:pt>
    <dgm:pt modelId="{B0FDB50B-E9C9-47D7-BC36-E5EDDE404758}" type="pres">
      <dgm:prSet presAssocID="{628ED697-E872-49EB-9C4C-DF52906CA8C4}" presName="parentLeftMargin" presStyleLbl="node1" presStyleIdx="1" presStyleCnt="4"/>
      <dgm:spPr/>
    </dgm:pt>
    <dgm:pt modelId="{296A9CE8-8A6C-4D27-9808-23754BBC13B7}" type="pres">
      <dgm:prSet presAssocID="{628ED697-E872-49EB-9C4C-DF52906CA8C4}" presName="parentText" presStyleLbl="node1" presStyleIdx="2" presStyleCnt="4">
        <dgm:presLayoutVars>
          <dgm:chMax val="0"/>
          <dgm:bulletEnabled val="1"/>
        </dgm:presLayoutVars>
      </dgm:prSet>
      <dgm:spPr/>
    </dgm:pt>
    <dgm:pt modelId="{FA158148-145D-47BB-B463-9DB046824F6D}" type="pres">
      <dgm:prSet presAssocID="{628ED697-E872-49EB-9C4C-DF52906CA8C4}" presName="negativeSpace" presStyleCnt="0"/>
      <dgm:spPr/>
    </dgm:pt>
    <dgm:pt modelId="{6B4C3B5E-9352-41A4-99BD-04EB177A2F4C}" type="pres">
      <dgm:prSet presAssocID="{628ED697-E872-49EB-9C4C-DF52906CA8C4}" presName="childText" presStyleLbl="conFgAcc1" presStyleIdx="2" presStyleCnt="4">
        <dgm:presLayoutVars>
          <dgm:bulletEnabled val="1"/>
        </dgm:presLayoutVars>
      </dgm:prSet>
      <dgm:spPr/>
    </dgm:pt>
    <dgm:pt modelId="{A36D7448-AD47-4FC4-BCAC-D083A91A769F}" type="pres">
      <dgm:prSet presAssocID="{525B7DC0-5193-4185-87DB-5F8DC941DFC2}" presName="spaceBetweenRectangles" presStyleCnt="0"/>
      <dgm:spPr/>
    </dgm:pt>
    <dgm:pt modelId="{DA97AFFB-BFE6-42CB-88A6-EE6E8AF780F1}" type="pres">
      <dgm:prSet presAssocID="{1AB2C1C8-40D6-43A3-8396-21CD9858A6E1}" presName="parentLin" presStyleCnt="0"/>
      <dgm:spPr/>
    </dgm:pt>
    <dgm:pt modelId="{9120749D-375A-4CD8-9CF7-4916469ACA2E}" type="pres">
      <dgm:prSet presAssocID="{1AB2C1C8-40D6-43A3-8396-21CD9858A6E1}" presName="parentLeftMargin" presStyleLbl="node1" presStyleIdx="2" presStyleCnt="4"/>
      <dgm:spPr/>
    </dgm:pt>
    <dgm:pt modelId="{22299A48-F373-463B-9AFF-84B29D7B1EDC}" type="pres">
      <dgm:prSet presAssocID="{1AB2C1C8-40D6-43A3-8396-21CD9858A6E1}" presName="parentText" presStyleLbl="node1" presStyleIdx="3" presStyleCnt="4">
        <dgm:presLayoutVars>
          <dgm:chMax val="0"/>
          <dgm:bulletEnabled val="1"/>
        </dgm:presLayoutVars>
      </dgm:prSet>
      <dgm:spPr/>
    </dgm:pt>
    <dgm:pt modelId="{1DD7CC77-2B65-4D09-A506-BB23546D7E07}" type="pres">
      <dgm:prSet presAssocID="{1AB2C1C8-40D6-43A3-8396-21CD9858A6E1}" presName="negativeSpace" presStyleCnt="0"/>
      <dgm:spPr/>
    </dgm:pt>
    <dgm:pt modelId="{A99C26CE-B53D-4E07-AE95-DCCC9C20F617}" type="pres">
      <dgm:prSet presAssocID="{1AB2C1C8-40D6-43A3-8396-21CD9858A6E1}" presName="childText" presStyleLbl="conFgAcc1" presStyleIdx="3" presStyleCnt="4">
        <dgm:presLayoutVars>
          <dgm:bulletEnabled val="1"/>
        </dgm:presLayoutVars>
      </dgm:prSet>
      <dgm:spPr/>
    </dgm:pt>
  </dgm:ptLst>
  <dgm:cxnLst>
    <dgm:cxn modelId="{163EE00B-6FCB-48EC-918B-26278039AF8A}" type="presOf" srcId="{E9580616-7BD8-4184-AA9C-C233907B2AA6}" destId="{D31BA11A-9FE8-49FD-BE7D-D9F2962130A0}" srcOrd="0" destOrd="0" presId="urn:microsoft.com/office/officeart/2005/8/layout/list1"/>
    <dgm:cxn modelId="{E85E0A1A-5B9E-41DA-9ABC-378DBD3D7CDA}" srcId="{87F04A91-4824-4B13-AAB3-57FC8B2897B6}" destId="{628ED697-E872-49EB-9C4C-DF52906CA8C4}" srcOrd="2" destOrd="0" parTransId="{CB55B88B-7B1F-44E8-A333-8DA5DB2379D1}" sibTransId="{525B7DC0-5193-4185-87DB-5F8DC941DFC2}"/>
    <dgm:cxn modelId="{30A61D1B-8188-4DA0-B8AF-FBB4FCB3E5C6}" type="presOf" srcId="{1D64ED38-B6F5-44B6-AD72-AD68A05359F4}" destId="{6B4C3B5E-9352-41A4-99BD-04EB177A2F4C}" srcOrd="0" destOrd="0" presId="urn:microsoft.com/office/officeart/2005/8/layout/list1"/>
    <dgm:cxn modelId="{D3004E20-1658-4698-A2CB-61FA18CF8C1E}" srcId="{628ED697-E872-49EB-9C4C-DF52906CA8C4}" destId="{1D64ED38-B6F5-44B6-AD72-AD68A05359F4}" srcOrd="0" destOrd="0" parTransId="{72E445ED-3B0C-467B-A68C-7B6884DB500D}" sibTransId="{980CCD5A-F237-4C47-B6ED-20020ECAF272}"/>
    <dgm:cxn modelId="{BABAE528-6E74-4889-A554-40BBCA4DDDEB}" type="presOf" srcId="{81739F06-6B3F-48FA-AAA9-2FABC8FF86C2}" destId="{A99C26CE-B53D-4E07-AE95-DCCC9C20F617}" srcOrd="0" destOrd="0" presId="urn:microsoft.com/office/officeart/2005/8/layout/list1"/>
    <dgm:cxn modelId="{A18D4E39-0F91-4D53-8DEA-DCD714709FD4}" type="presOf" srcId="{628ED697-E872-49EB-9C4C-DF52906CA8C4}" destId="{B0FDB50B-E9C9-47D7-BC36-E5EDDE404758}" srcOrd="0" destOrd="0" presId="urn:microsoft.com/office/officeart/2005/8/layout/list1"/>
    <dgm:cxn modelId="{07F2355E-4A3C-4819-AC94-D1542AF49699}" type="presOf" srcId="{E9580616-7BD8-4184-AA9C-C233907B2AA6}" destId="{279A2896-F423-42DB-9B62-07FC625A4D48}" srcOrd="1" destOrd="0" presId="urn:microsoft.com/office/officeart/2005/8/layout/list1"/>
    <dgm:cxn modelId="{115FD962-4ABA-4884-87F9-8FF72B278D5B}" type="presOf" srcId="{628ED697-E872-49EB-9C4C-DF52906CA8C4}" destId="{296A9CE8-8A6C-4D27-9808-23754BBC13B7}" srcOrd="1" destOrd="0" presId="urn:microsoft.com/office/officeart/2005/8/layout/list1"/>
    <dgm:cxn modelId="{467C3465-A74D-411F-BD5F-4B5B53FB88B1}" type="presOf" srcId="{0FF00DDA-8DF6-4529-A2E5-599BB6781498}" destId="{46614999-D7AD-4B34-B5C3-7F7D141745F8}" srcOrd="0" destOrd="1" presId="urn:microsoft.com/office/officeart/2005/8/layout/list1"/>
    <dgm:cxn modelId="{1AD07746-1964-41EA-9307-9ECED6029F18}" type="presOf" srcId="{87F04A91-4824-4B13-AAB3-57FC8B2897B6}" destId="{524C3581-C5DC-4C96-88F6-AC761AF4A54D}" srcOrd="0" destOrd="0" presId="urn:microsoft.com/office/officeart/2005/8/layout/list1"/>
    <dgm:cxn modelId="{3F7E9449-C015-4005-A01F-AB36B4F6499B}" srcId="{1AB2C1C8-40D6-43A3-8396-21CD9858A6E1}" destId="{81739F06-6B3F-48FA-AAA9-2FABC8FF86C2}" srcOrd="0" destOrd="0" parTransId="{9F8EBABC-AB25-46CE-BFD1-0E8959C36256}" sibTransId="{ADE35587-CAE2-4FD1-A1BF-53DB8BAB7D28}"/>
    <dgm:cxn modelId="{FACBA76C-B659-4735-A1B5-B7678282C548}" type="presOf" srcId="{1AB2C1C8-40D6-43A3-8396-21CD9858A6E1}" destId="{9120749D-375A-4CD8-9CF7-4916469ACA2E}" srcOrd="0" destOrd="0" presId="urn:microsoft.com/office/officeart/2005/8/layout/list1"/>
    <dgm:cxn modelId="{DEA6FB56-972E-450D-9754-F38095659B9C}" srcId="{5276F137-E2E7-42AE-848D-766E1650F816}" destId="{88B3ACCF-7C5C-49A3-B3F0-78DCEC65D433}" srcOrd="0" destOrd="0" parTransId="{7C5A7262-951E-48B9-B160-4853754798D9}" sibTransId="{424557D3-447B-4D54-9C40-3DF1805E3A20}"/>
    <dgm:cxn modelId="{766A6C7B-DBC8-4012-9126-CFC6CEECBE05}" type="presOf" srcId="{493CB674-64F2-44FA-B257-AD2630AE2665}" destId="{46614999-D7AD-4B34-B5C3-7F7D141745F8}" srcOrd="0" destOrd="0" presId="urn:microsoft.com/office/officeart/2005/8/layout/list1"/>
    <dgm:cxn modelId="{4B6AD087-06EA-4E56-A29D-F0521FBCACA1}" srcId="{E9580616-7BD8-4184-AA9C-C233907B2AA6}" destId="{493CB674-64F2-44FA-B257-AD2630AE2665}" srcOrd="0" destOrd="0" parTransId="{D217E5B3-A2F7-42CE-BA73-18B1787130C2}" sibTransId="{8BAF3FDD-370C-4747-879E-32F245D80489}"/>
    <dgm:cxn modelId="{33714A8A-3A3C-4C8F-A34B-151F6BCBEB00}" type="presOf" srcId="{5276F137-E2E7-42AE-848D-766E1650F816}" destId="{6D0D960F-3F72-49E9-8F59-C0D1F991D8BC}" srcOrd="1" destOrd="0" presId="urn:microsoft.com/office/officeart/2005/8/layout/list1"/>
    <dgm:cxn modelId="{439BD48C-A2FA-421F-9178-088A45C08610}" type="presOf" srcId="{1AB2C1C8-40D6-43A3-8396-21CD9858A6E1}" destId="{22299A48-F373-463B-9AFF-84B29D7B1EDC}" srcOrd="1" destOrd="0" presId="urn:microsoft.com/office/officeart/2005/8/layout/list1"/>
    <dgm:cxn modelId="{D7AEF294-E2A0-4BA7-AE2B-ACA517AE701F}" type="presOf" srcId="{88B3ACCF-7C5C-49A3-B3F0-78DCEC65D433}" destId="{9A5F8BAD-BEC5-49D3-92BE-AC4655A441B4}" srcOrd="0" destOrd="0" presId="urn:microsoft.com/office/officeart/2005/8/layout/list1"/>
    <dgm:cxn modelId="{42A3B997-4466-48DD-8E50-885FB6838CB3}" srcId="{87F04A91-4824-4B13-AAB3-57FC8B2897B6}" destId="{1AB2C1C8-40D6-43A3-8396-21CD9858A6E1}" srcOrd="3" destOrd="0" parTransId="{EFF6A195-E045-4454-8E3D-6A6B292DB206}" sibTransId="{D852B28E-D243-49EF-B5DD-85501B005FD6}"/>
    <dgm:cxn modelId="{9C3DDAAE-629E-4B5B-A77E-3CE1256E31CA}" srcId="{87F04A91-4824-4B13-AAB3-57FC8B2897B6}" destId="{E9580616-7BD8-4184-AA9C-C233907B2AA6}" srcOrd="0" destOrd="0" parTransId="{F0A18AD8-6AA1-4AF0-AD88-64FFC6E8281F}" sibTransId="{9F946D46-69D4-42A6-93EA-B9FB13087784}"/>
    <dgm:cxn modelId="{E93CF8C6-5384-4F26-8BBD-BD2B373EC3D7}" srcId="{87F04A91-4824-4B13-AAB3-57FC8B2897B6}" destId="{5276F137-E2E7-42AE-848D-766E1650F816}" srcOrd="1" destOrd="0" parTransId="{59CF8668-0D21-4B10-AA77-1DDBC6C42FC0}" sibTransId="{C24482CB-B862-4599-9EC1-B0CB30E09E2B}"/>
    <dgm:cxn modelId="{2781EFCB-C570-4241-A837-672FE8F80EAC}" type="presOf" srcId="{5276F137-E2E7-42AE-848D-766E1650F816}" destId="{3C875607-0E54-4086-B1C1-DE77EE941CA6}" srcOrd="0" destOrd="0" presId="urn:microsoft.com/office/officeart/2005/8/layout/list1"/>
    <dgm:cxn modelId="{5DAE89CC-4CEA-49D7-AA0E-772CFD580E90}" srcId="{E9580616-7BD8-4184-AA9C-C233907B2AA6}" destId="{0FF00DDA-8DF6-4529-A2E5-599BB6781498}" srcOrd="1" destOrd="0" parTransId="{7AB9C33A-7BE3-480D-BF3A-CC66B60E138D}" sibTransId="{2A9EC23A-EC4E-4692-B5CE-B172CB9E2811}"/>
    <dgm:cxn modelId="{36A7F788-F350-4D97-93CC-473F121D1239}" type="presParOf" srcId="{524C3581-C5DC-4C96-88F6-AC761AF4A54D}" destId="{38A2B762-7B13-44FE-846D-4D467CDA8321}" srcOrd="0" destOrd="0" presId="urn:microsoft.com/office/officeart/2005/8/layout/list1"/>
    <dgm:cxn modelId="{664C2D79-41E2-4919-BC52-7A966D6759AA}" type="presParOf" srcId="{38A2B762-7B13-44FE-846D-4D467CDA8321}" destId="{D31BA11A-9FE8-49FD-BE7D-D9F2962130A0}" srcOrd="0" destOrd="0" presId="urn:microsoft.com/office/officeart/2005/8/layout/list1"/>
    <dgm:cxn modelId="{626196E5-EAB3-4BAE-A831-CC457AE8ECE3}" type="presParOf" srcId="{38A2B762-7B13-44FE-846D-4D467CDA8321}" destId="{279A2896-F423-42DB-9B62-07FC625A4D48}" srcOrd="1" destOrd="0" presId="urn:microsoft.com/office/officeart/2005/8/layout/list1"/>
    <dgm:cxn modelId="{5FCF56BE-8225-42BD-94E7-F402307666E4}" type="presParOf" srcId="{524C3581-C5DC-4C96-88F6-AC761AF4A54D}" destId="{FCF7C5BF-F4AE-443B-8C83-5B950611567C}" srcOrd="1" destOrd="0" presId="urn:microsoft.com/office/officeart/2005/8/layout/list1"/>
    <dgm:cxn modelId="{B2EC34D1-7976-4724-A477-74A022C182E6}" type="presParOf" srcId="{524C3581-C5DC-4C96-88F6-AC761AF4A54D}" destId="{46614999-D7AD-4B34-B5C3-7F7D141745F8}" srcOrd="2" destOrd="0" presId="urn:microsoft.com/office/officeart/2005/8/layout/list1"/>
    <dgm:cxn modelId="{2AE17161-E7B2-4007-972E-69AEEA6DE214}" type="presParOf" srcId="{524C3581-C5DC-4C96-88F6-AC761AF4A54D}" destId="{D190628D-C6E3-4235-AC36-2B4A75CD0962}" srcOrd="3" destOrd="0" presId="urn:microsoft.com/office/officeart/2005/8/layout/list1"/>
    <dgm:cxn modelId="{642C5B08-0333-47E8-B59D-8DF80755BC9C}" type="presParOf" srcId="{524C3581-C5DC-4C96-88F6-AC761AF4A54D}" destId="{914FCF68-14AE-49C4-8A00-8C365B3CC2DC}" srcOrd="4" destOrd="0" presId="urn:microsoft.com/office/officeart/2005/8/layout/list1"/>
    <dgm:cxn modelId="{46F36EE6-2C81-4995-93CD-4D77130FAF78}" type="presParOf" srcId="{914FCF68-14AE-49C4-8A00-8C365B3CC2DC}" destId="{3C875607-0E54-4086-B1C1-DE77EE941CA6}" srcOrd="0" destOrd="0" presId="urn:microsoft.com/office/officeart/2005/8/layout/list1"/>
    <dgm:cxn modelId="{E8715552-9CBC-4B13-9007-4B743F88F787}" type="presParOf" srcId="{914FCF68-14AE-49C4-8A00-8C365B3CC2DC}" destId="{6D0D960F-3F72-49E9-8F59-C0D1F991D8BC}" srcOrd="1" destOrd="0" presId="urn:microsoft.com/office/officeart/2005/8/layout/list1"/>
    <dgm:cxn modelId="{5BF2849E-693C-4A19-884E-6AE98D743A72}" type="presParOf" srcId="{524C3581-C5DC-4C96-88F6-AC761AF4A54D}" destId="{A9417FB9-6F6E-4C7F-BE7C-DAE1DCC4BDC4}" srcOrd="5" destOrd="0" presId="urn:microsoft.com/office/officeart/2005/8/layout/list1"/>
    <dgm:cxn modelId="{A00446D9-C764-4B24-BC62-CBA7E3A2E6F1}" type="presParOf" srcId="{524C3581-C5DC-4C96-88F6-AC761AF4A54D}" destId="{9A5F8BAD-BEC5-49D3-92BE-AC4655A441B4}" srcOrd="6" destOrd="0" presId="urn:microsoft.com/office/officeart/2005/8/layout/list1"/>
    <dgm:cxn modelId="{FD6D5459-6BF0-4EDE-855A-BC3CD78AFB4E}" type="presParOf" srcId="{524C3581-C5DC-4C96-88F6-AC761AF4A54D}" destId="{172FD688-17E1-489A-9AAB-32B30C43A198}" srcOrd="7" destOrd="0" presId="urn:microsoft.com/office/officeart/2005/8/layout/list1"/>
    <dgm:cxn modelId="{F4A7292C-DA13-42A4-9787-AF9D4D530ED1}" type="presParOf" srcId="{524C3581-C5DC-4C96-88F6-AC761AF4A54D}" destId="{42A8E7E3-CA13-4965-A5F1-B1390B7E62EF}" srcOrd="8" destOrd="0" presId="urn:microsoft.com/office/officeart/2005/8/layout/list1"/>
    <dgm:cxn modelId="{2F1A4E1B-3AC9-4329-BF30-1E3D4D55A76A}" type="presParOf" srcId="{42A8E7E3-CA13-4965-A5F1-B1390B7E62EF}" destId="{B0FDB50B-E9C9-47D7-BC36-E5EDDE404758}" srcOrd="0" destOrd="0" presId="urn:microsoft.com/office/officeart/2005/8/layout/list1"/>
    <dgm:cxn modelId="{1439C5B6-E01B-411A-B350-FB49EBD0F29F}" type="presParOf" srcId="{42A8E7E3-CA13-4965-A5F1-B1390B7E62EF}" destId="{296A9CE8-8A6C-4D27-9808-23754BBC13B7}" srcOrd="1" destOrd="0" presId="urn:microsoft.com/office/officeart/2005/8/layout/list1"/>
    <dgm:cxn modelId="{B30D6095-C1DD-4AD3-819A-96B58D67EC9D}" type="presParOf" srcId="{524C3581-C5DC-4C96-88F6-AC761AF4A54D}" destId="{FA158148-145D-47BB-B463-9DB046824F6D}" srcOrd="9" destOrd="0" presId="urn:microsoft.com/office/officeart/2005/8/layout/list1"/>
    <dgm:cxn modelId="{C3AAAAFC-860A-428E-BFCB-FFF890EAE9AB}" type="presParOf" srcId="{524C3581-C5DC-4C96-88F6-AC761AF4A54D}" destId="{6B4C3B5E-9352-41A4-99BD-04EB177A2F4C}" srcOrd="10" destOrd="0" presId="urn:microsoft.com/office/officeart/2005/8/layout/list1"/>
    <dgm:cxn modelId="{FCF0A9CE-078E-483B-865B-A50F72B1EAC5}" type="presParOf" srcId="{524C3581-C5DC-4C96-88F6-AC761AF4A54D}" destId="{A36D7448-AD47-4FC4-BCAC-D083A91A769F}" srcOrd="11" destOrd="0" presId="urn:microsoft.com/office/officeart/2005/8/layout/list1"/>
    <dgm:cxn modelId="{345CC351-DC63-4754-8291-F1BAB3835D53}" type="presParOf" srcId="{524C3581-C5DC-4C96-88F6-AC761AF4A54D}" destId="{DA97AFFB-BFE6-42CB-88A6-EE6E8AF780F1}" srcOrd="12" destOrd="0" presId="urn:microsoft.com/office/officeart/2005/8/layout/list1"/>
    <dgm:cxn modelId="{EB6AFCA3-75D9-47DB-A28A-88FCE4EC6100}" type="presParOf" srcId="{DA97AFFB-BFE6-42CB-88A6-EE6E8AF780F1}" destId="{9120749D-375A-4CD8-9CF7-4916469ACA2E}" srcOrd="0" destOrd="0" presId="urn:microsoft.com/office/officeart/2005/8/layout/list1"/>
    <dgm:cxn modelId="{2CF31484-14EB-4243-8830-9845815FD8FA}" type="presParOf" srcId="{DA97AFFB-BFE6-42CB-88A6-EE6E8AF780F1}" destId="{22299A48-F373-463B-9AFF-84B29D7B1EDC}" srcOrd="1" destOrd="0" presId="urn:microsoft.com/office/officeart/2005/8/layout/list1"/>
    <dgm:cxn modelId="{CB3BFB23-C00E-432D-8636-01B7F5ACC727}" type="presParOf" srcId="{524C3581-C5DC-4C96-88F6-AC761AF4A54D}" destId="{1DD7CC77-2B65-4D09-A506-BB23546D7E07}" srcOrd="13" destOrd="0" presId="urn:microsoft.com/office/officeart/2005/8/layout/list1"/>
    <dgm:cxn modelId="{0DF6C875-98B1-4208-93CE-B19951E6FE21}" type="presParOf" srcId="{524C3581-C5DC-4C96-88F6-AC761AF4A54D}" destId="{A99C26CE-B53D-4E07-AE95-DCCC9C20F61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14999-D7AD-4B34-B5C3-7F7D141745F8}">
      <dsp:nvSpPr>
        <dsp:cNvPr id="0" name=""/>
        <dsp:cNvSpPr/>
      </dsp:nvSpPr>
      <dsp:spPr>
        <a:xfrm>
          <a:off x="0" y="428161"/>
          <a:ext cx="10972800" cy="1304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Na 6 </a:t>
          </a:r>
          <a:r>
            <a:rPr lang="en-US" sz="1800" kern="1200" dirty="0" err="1"/>
            <a:t>maanden</a:t>
          </a:r>
          <a:r>
            <a:rPr lang="en-US" sz="1800" kern="1200" dirty="0"/>
            <a:t>: </a:t>
          </a:r>
          <a:r>
            <a:rPr lang="en-US" sz="1800" kern="1200" dirty="0" err="1"/>
            <a:t>omvangrijker</a:t>
          </a:r>
          <a:r>
            <a:rPr lang="en-US" sz="1800" kern="1200" dirty="0"/>
            <a:t> </a:t>
          </a:r>
          <a:r>
            <a:rPr lang="en-US" sz="1800" kern="1200" dirty="0" err="1"/>
            <a:t>netwerk</a:t>
          </a:r>
          <a:r>
            <a:rPr lang="en-US" sz="1800" kern="1200" dirty="0"/>
            <a:t>, </a:t>
          </a:r>
          <a:r>
            <a:rPr lang="en-US" sz="1800" kern="1200" dirty="0" err="1"/>
            <a:t>meer</a:t>
          </a:r>
          <a:r>
            <a:rPr lang="en-US" sz="1800" kern="1200" dirty="0"/>
            <a:t> </a:t>
          </a:r>
          <a:r>
            <a:rPr lang="en-US" sz="1800" kern="1200" dirty="0" err="1"/>
            <a:t>participatie</a:t>
          </a:r>
          <a:r>
            <a:rPr lang="en-US" sz="1800" kern="1200" dirty="0"/>
            <a:t>, </a:t>
          </a:r>
          <a:r>
            <a:rPr lang="en-US" sz="1800" kern="1200" dirty="0" err="1"/>
            <a:t>betere</a:t>
          </a:r>
          <a:r>
            <a:rPr lang="en-US" sz="1800" kern="1200" dirty="0"/>
            <a:t> </a:t>
          </a:r>
          <a:r>
            <a:rPr lang="en-US" sz="1800" kern="1200" dirty="0" err="1"/>
            <a:t>relationele</a:t>
          </a:r>
          <a:r>
            <a:rPr lang="en-US" sz="1800" kern="1200" dirty="0"/>
            <a:t> </a:t>
          </a:r>
          <a:r>
            <a:rPr lang="en-US" sz="1800" kern="1200" dirty="0" err="1"/>
            <a:t>vaardigheden</a:t>
          </a:r>
          <a:r>
            <a:rPr lang="en-US" sz="1800" kern="1200" dirty="0"/>
            <a:t> en </a:t>
          </a:r>
          <a:r>
            <a:rPr lang="en-US" sz="1800" kern="1200" dirty="0" err="1"/>
            <a:t>toename</a:t>
          </a:r>
          <a:r>
            <a:rPr lang="en-US" sz="1800" kern="1200" dirty="0"/>
            <a:t> </a:t>
          </a:r>
          <a:r>
            <a:rPr lang="en-US" sz="1800" kern="1200" dirty="0" err="1"/>
            <a:t>gevoel</a:t>
          </a:r>
          <a:r>
            <a:rPr lang="en-US" sz="1800" kern="1200" dirty="0"/>
            <a:t> van </a:t>
          </a:r>
          <a:r>
            <a:rPr lang="en-US" sz="1800" kern="1200" dirty="0" err="1"/>
            <a:t>eigenwaarde</a:t>
          </a:r>
          <a:r>
            <a:rPr lang="en-US" sz="1800" kern="1200" dirty="0"/>
            <a:t>. </a:t>
          </a:r>
          <a:endParaRPr lang="nl-NL" sz="1800" kern="1200" dirty="0"/>
        </a:p>
        <a:p>
          <a:pPr marL="171450" lvl="1" indent="-171450" algn="l" defTabSz="800100">
            <a:lnSpc>
              <a:spcPct val="90000"/>
            </a:lnSpc>
            <a:spcBef>
              <a:spcPct val="0"/>
            </a:spcBef>
            <a:spcAft>
              <a:spcPct val="15000"/>
            </a:spcAft>
            <a:buChar char="•"/>
          </a:pPr>
          <a:r>
            <a:rPr lang="en-US" sz="1800" kern="1200" dirty="0"/>
            <a:t>Na 3 </a:t>
          </a:r>
          <a:r>
            <a:rPr lang="en-US" sz="1800" kern="1200" dirty="0" err="1"/>
            <a:t>jaar</a:t>
          </a:r>
          <a:r>
            <a:rPr lang="en-US" sz="1800" kern="1200" dirty="0"/>
            <a:t>: </a:t>
          </a:r>
          <a:r>
            <a:rPr lang="en-US" sz="1800" kern="1200" dirty="0" err="1"/>
            <a:t>lichte</a:t>
          </a:r>
          <a:r>
            <a:rPr lang="en-US" sz="1800" kern="1200" dirty="0"/>
            <a:t> </a:t>
          </a:r>
          <a:r>
            <a:rPr lang="en-US" sz="1800" kern="1200" dirty="0" err="1"/>
            <a:t>toename</a:t>
          </a:r>
          <a:r>
            <a:rPr lang="en-US" sz="1800" kern="1200" dirty="0"/>
            <a:t> </a:t>
          </a:r>
          <a:r>
            <a:rPr lang="en-US" sz="1800" kern="1200" dirty="0" err="1"/>
            <a:t>toekomstperspectief</a:t>
          </a:r>
          <a:r>
            <a:rPr lang="en-US" sz="1800" kern="1200" dirty="0"/>
            <a:t>, </a:t>
          </a:r>
          <a:r>
            <a:rPr lang="en-US" sz="1800" kern="1200" dirty="0" err="1"/>
            <a:t>eigenaarschap</a:t>
          </a:r>
          <a:r>
            <a:rPr lang="en-US" sz="1800" kern="1200" dirty="0"/>
            <a:t> en pro </a:t>
          </a:r>
          <a:r>
            <a:rPr lang="en-US" sz="1800" kern="1200" dirty="0" err="1"/>
            <a:t>sociaal</a:t>
          </a:r>
          <a:r>
            <a:rPr lang="en-US" sz="1800" kern="1200" dirty="0"/>
            <a:t> </a:t>
          </a:r>
          <a:r>
            <a:rPr lang="en-US" sz="1800" kern="1200" dirty="0" err="1"/>
            <a:t>gedrag</a:t>
          </a:r>
          <a:r>
            <a:rPr lang="en-US" sz="1800" kern="1200" dirty="0"/>
            <a:t>.   </a:t>
          </a:r>
          <a:endParaRPr lang="nl-NL" sz="1800" kern="1200" dirty="0"/>
        </a:p>
      </dsp:txBody>
      <dsp:txXfrm>
        <a:off x="0" y="428161"/>
        <a:ext cx="10972800" cy="1304100"/>
      </dsp:txXfrm>
    </dsp:sp>
    <dsp:sp modelId="{279A2896-F423-42DB-9B62-07FC625A4D48}">
      <dsp:nvSpPr>
        <dsp:cNvPr id="0" name=""/>
        <dsp:cNvSpPr/>
      </dsp:nvSpPr>
      <dsp:spPr>
        <a:xfrm>
          <a:off x="548640" y="162481"/>
          <a:ext cx="768096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t>1. </a:t>
          </a:r>
          <a:r>
            <a:rPr lang="en-US" sz="1800" b="1" kern="1200" dirty="0" err="1"/>
            <a:t>Versterken</a:t>
          </a:r>
          <a:r>
            <a:rPr lang="en-US" sz="1800" b="1" kern="1200" dirty="0"/>
            <a:t> van eigen </a:t>
          </a:r>
          <a:r>
            <a:rPr lang="en-US" sz="1800" b="1" kern="1200" dirty="0" err="1"/>
            <a:t>verantwoordelijkheid</a:t>
          </a:r>
          <a:r>
            <a:rPr lang="en-US" sz="1800" b="1" kern="1200" dirty="0"/>
            <a:t> en eigen </a:t>
          </a:r>
          <a:r>
            <a:rPr lang="en-US" sz="1800" b="1" kern="1200" dirty="0" err="1"/>
            <a:t>mogelijkheden</a:t>
          </a:r>
          <a:r>
            <a:rPr lang="en-US" sz="1800" b="1" kern="1200" dirty="0"/>
            <a:t>  </a:t>
          </a:r>
          <a:endParaRPr lang="nl-NL" sz="1800" b="1" kern="1200" dirty="0"/>
        </a:p>
      </dsp:txBody>
      <dsp:txXfrm>
        <a:off x="574579" y="188420"/>
        <a:ext cx="7629082" cy="479482"/>
      </dsp:txXfrm>
    </dsp:sp>
    <dsp:sp modelId="{9A5F8BAD-BEC5-49D3-92BE-AC4655A441B4}">
      <dsp:nvSpPr>
        <dsp:cNvPr id="0" name=""/>
        <dsp:cNvSpPr/>
      </dsp:nvSpPr>
      <dsp:spPr>
        <a:xfrm>
          <a:off x="0" y="2095141"/>
          <a:ext cx="10972800" cy="1020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33% </a:t>
          </a:r>
          <a:r>
            <a:rPr lang="en-US" sz="1800" kern="1200" dirty="0" err="1"/>
            <a:t>vindt</a:t>
          </a:r>
          <a:r>
            <a:rPr lang="en-US" sz="1800" kern="1200" dirty="0"/>
            <a:t> </a:t>
          </a:r>
          <a:r>
            <a:rPr lang="en-US" sz="1800" kern="1200" dirty="0" err="1"/>
            <a:t>een</a:t>
          </a:r>
          <a:r>
            <a:rPr lang="en-US" sz="1800" kern="1200" dirty="0"/>
            <a:t> </a:t>
          </a:r>
          <a:r>
            <a:rPr lang="en-US" sz="1800" kern="1200" dirty="0" err="1"/>
            <a:t>vorm</a:t>
          </a:r>
          <a:r>
            <a:rPr lang="en-US" sz="1800" kern="1200" dirty="0"/>
            <a:t> van </a:t>
          </a:r>
          <a:r>
            <a:rPr lang="en-US" sz="1800" kern="1200" dirty="0" err="1"/>
            <a:t>hulp</a:t>
          </a:r>
          <a:r>
            <a:rPr lang="en-US" sz="1800" kern="1200" dirty="0"/>
            <a:t>. </a:t>
          </a:r>
          <a:r>
            <a:rPr lang="en-US" sz="1800" kern="1200" dirty="0" err="1"/>
            <a:t>Zowel</a:t>
          </a:r>
          <a:r>
            <a:rPr lang="en-US" sz="1800" kern="1200" dirty="0"/>
            <a:t> </a:t>
          </a:r>
          <a:r>
            <a:rPr lang="en-US" sz="1800" kern="1200" dirty="0" err="1"/>
            <a:t>jongeren</a:t>
          </a:r>
          <a:r>
            <a:rPr lang="en-US" sz="1800" kern="1200" dirty="0"/>
            <a:t> met </a:t>
          </a:r>
          <a:r>
            <a:rPr lang="en-US" sz="1800" kern="1200" dirty="0" err="1"/>
            <a:t>beginnende</a:t>
          </a:r>
          <a:r>
            <a:rPr lang="en-US" sz="1800" kern="1200" dirty="0"/>
            <a:t> </a:t>
          </a:r>
          <a:r>
            <a:rPr lang="en-US" sz="1800" kern="1200" dirty="0" err="1"/>
            <a:t>problemen</a:t>
          </a:r>
          <a:r>
            <a:rPr lang="en-US" sz="1800" kern="1200" dirty="0"/>
            <a:t> </a:t>
          </a:r>
          <a:r>
            <a:rPr lang="en-US" sz="1800" kern="1200" dirty="0" err="1"/>
            <a:t>als</a:t>
          </a:r>
          <a:r>
            <a:rPr lang="en-US" sz="1800" kern="1200" dirty="0"/>
            <a:t> met </a:t>
          </a:r>
          <a:r>
            <a:rPr lang="en-US" sz="1800" kern="1200" dirty="0" err="1"/>
            <a:t>zware</a:t>
          </a:r>
          <a:r>
            <a:rPr lang="en-US" sz="1800" kern="1200" dirty="0"/>
            <a:t> </a:t>
          </a:r>
          <a:r>
            <a:rPr lang="en-US" sz="1800" kern="1200" dirty="0" err="1"/>
            <a:t>problemen</a:t>
          </a:r>
          <a:r>
            <a:rPr lang="en-US" sz="1800" kern="1200" dirty="0"/>
            <a:t>.  Het </a:t>
          </a:r>
          <a:r>
            <a:rPr lang="en-US" sz="1800" kern="1200" dirty="0" err="1"/>
            <a:t>jongerenwerk</a:t>
          </a:r>
          <a:r>
            <a:rPr lang="en-US" sz="1800" kern="1200" dirty="0"/>
            <a:t> is </a:t>
          </a:r>
          <a:r>
            <a:rPr lang="en-US" sz="1800" kern="1200" dirty="0" err="1"/>
            <a:t>betrokken</a:t>
          </a:r>
          <a:r>
            <a:rPr lang="en-US" sz="1800" kern="1200" dirty="0"/>
            <a:t> </a:t>
          </a:r>
          <a:r>
            <a:rPr lang="en-US" sz="1800" kern="1200" dirty="0" err="1"/>
            <a:t>bij</a:t>
          </a:r>
          <a:r>
            <a:rPr lang="en-US" sz="1800" kern="1200" dirty="0"/>
            <a:t> </a:t>
          </a:r>
          <a:r>
            <a:rPr lang="en-US" sz="1800" kern="1200" dirty="0" err="1"/>
            <a:t>toeleiding</a:t>
          </a:r>
          <a:r>
            <a:rPr lang="en-US" sz="1800" kern="1200" dirty="0"/>
            <a:t> </a:t>
          </a:r>
          <a:r>
            <a:rPr lang="en-US" sz="1800" kern="1200" dirty="0" err="1"/>
            <a:t>naar</a:t>
          </a:r>
          <a:r>
            <a:rPr lang="en-US" sz="1800" kern="1200" dirty="0"/>
            <a:t> </a:t>
          </a:r>
          <a:r>
            <a:rPr lang="en-US" sz="1800" kern="1200" dirty="0" err="1"/>
            <a:t>vorm</a:t>
          </a:r>
          <a:r>
            <a:rPr lang="en-US" sz="1800" kern="1200" dirty="0"/>
            <a:t> van </a:t>
          </a:r>
          <a:r>
            <a:rPr lang="en-US" sz="1800" kern="1200" dirty="0" err="1"/>
            <a:t>hulp</a:t>
          </a:r>
          <a:r>
            <a:rPr lang="en-US" sz="1800" kern="1200" dirty="0"/>
            <a:t>. </a:t>
          </a:r>
          <a:endParaRPr lang="nl-NL" sz="1800" kern="1200" dirty="0"/>
        </a:p>
      </dsp:txBody>
      <dsp:txXfrm>
        <a:off x="0" y="2095141"/>
        <a:ext cx="10972800" cy="1020600"/>
      </dsp:txXfrm>
    </dsp:sp>
    <dsp:sp modelId="{6D0D960F-3F72-49E9-8F59-C0D1F991D8BC}">
      <dsp:nvSpPr>
        <dsp:cNvPr id="0" name=""/>
        <dsp:cNvSpPr/>
      </dsp:nvSpPr>
      <dsp:spPr>
        <a:xfrm>
          <a:off x="548640" y="1829461"/>
          <a:ext cx="7680960"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t>2. </a:t>
          </a:r>
          <a:r>
            <a:rPr lang="en-US" sz="1800" b="1" kern="1200" dirty="0" err="1"/>
            <a:t>Sneller</a:t>
          </a:r>
          <a:r>
            <a:rPr lang="en-US" sz="1800" b="1" kern="1200" dirty="0"/>
            <a:t> </a:t>
          </a:r>
          <a:r>
            <a:rPr lang="en-US" sz="1800" b="1" kern="1200" dirty="0" err="1"/>
            <a:t>vinden</a:t>
          </a:r>
          <a:r>
            <a:rPr lang="en-US" sz="1800" b="1" kern="1200" dirty="0"/>
            <a:t> van </a:t>
          </a:r>
          <a:r>
            <a:rPr lang="en-US" sz="1800" b="1" kern="1200" dirty="0" err="1"/>
            <a:t>hulp</a:t>
          </a:r>
          <a:r>
            <a:rPr lang="en-US" sz="1800" b="1" kern="1200" dirty="0"/>
            <a:t> via </a:t>
          </a:r>
          <a:r>
            <a:rPr lang="en-US" sz="1800" b="1" kern="1200" dirty="0" err="1"/>
            <a:t>jongerenwerk</a:t>
          </a:r>
          <a:r>
            <a:rPr lang="en-US" sz="1800" kern="1200" dirty="0"/>
            <a:t>	</a:t>
          </a:r>
          <a:endParaRPr lang="nl-NL" sz="1800" kern="1200" dirty="0"/>
        </a:p>
      </dsp:txBody>
      <dsp:txXfrm>
        <a:off x="574579" y="1855400"/>
        <a:ext cx="7629082" cy="479482"/>
      </dsp:txXfrm>
    </dsp:sp>
    <dsp:sp modelId="{6B4C3B5E-9352-41A4-99BD-04EB177A2F4C}">
      <dsp:nvSpPr>
        <dsp:cNvPr id="0" name=""/>
        <dsp:cNvSpPr/>
      </dsp:nvSpPr>
      <dsp:spPr>
        <a:xfrm>
          <a:off x="0" y="3478621"/>
          <a:ext cx="10972800" cy="1020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nl-NL" sz="1800" kern="1200" dirty="0"/>
            <a:t>Relationele vaardigheden, </a:t>
          </a:r>
          <a:r>
            <a:rPr lang="nl-NL" sz="1800" kern="1200" dirty="0" err="1"/>
            <a:t>prosociaal</a:t>
          </a:r>
          <a:r>
            <a:rPr lang="nl-NL" sz="1800" kern="1200" dirty="0"/>
            <a:t> gedrag, gevoel van eigenwaarde, toekomstperspectief, zelfregie, sociaal netwerk en mate van participatie blijven stabiel in 16 maanden. Minder stress.</a:t>
          </a:r>
        </a:p>
      </dsp:txBody>
      <dsp:txXfrm>
        <a:off x="0" y="3478621"/>
        <a:ext cx="10972800" cy="1020600"/>
      </dsp:txXfrm>
    </dsp:sp>
    <dsp:sp modelId="{296A9CE8-8A6C-4D27-9808-23754BBC13B7}">
      <dsp:nvSpPr>
        <dsp:cNvPr id="0" name=""/>
        <dsp:cNvSpPr/>
      </dsp:nvSpPr>
      <dsp:spPr>
        <a:xfrm>
          <a:off x="548640" y="3212941"/>
          <a:ext cx="768096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t>3. </a:t>
          </a:r>
          <a:r>
            <a:rPr lang="en-US" sz="1800" b="1" kern="1200" dirty="0" err="1"/>
            <a:t>Stabiel</a:t>
          </a:r>
          <a:r>
            <a:rPr lang="en-US" sz="1800" b="1" kern="1200" dirty="0"/>
            <a:t> </a:t>
          </a:r>
          <a:r>
            <a:rPr lang="en-US" sz="1800" b="1" kern="1200" dirty="0" err="1"/>
            <a:t>houden</a:t>
          </a:r>
          <a:r>
            <a:rPr lang="en-US" sz="1800" b="1" kern="1200" dirty="0"/>
            <a:t> van </a:t>
          </a:r>
          <a:r>
            <a:rPr lang="en-US" sz="1800" b="1" kern="1200" dirty="0" err="1"/>
            <a:t>jongeren</a:t>
          </a:r>
          <a:r>
            <a:rPr lang="en-US" sz="1800" b="1" kern="1200" dirty="0"/>
            <a:t> met </a:t>
          </a:r>
          <a:r>
            <a:rPr lang="en-US" sz="1800" b="1" kern="1200" dirty="0" err="1"/>
            <a:t>zware</a:t>
          </a:r>
          <a:r>
            <a:rPr lang="en-US" sz="1800" b="1" kern="1200" dirty="0"/>
            <a:t> </a:t>
          </a:r>
          <a:r>
            <a:rPr lang="en-US" sz="1800" b="1" kern="1200" dirty="0" err="1"/>
            <a:t>problemen</a:t>
          </a:r>
          <a:endParaRPr lang="nl-NL" sz="1800" b="1" kern="1200" dirty="0"/>
        </a:p>
      </dsp:txBody>
      <dsp:txXfrm>
        <a:off x="574579" y="3238880"/>
        <a:ext cx="7629082" cy="479482"/>
      </dsp:txXfrm>
    </dsp:sp>
    <dsp:sp modelId="{A99C26CE-B53D-4E07-AE95-DCCC9C20F617}">
      <dsp:nvSpPr>
        <dsp:cNvPr id="0" name=""/>
        <dsp:cNvSpPr/>
      </dsp:nvSpPr>
      <dsp:spPr>
        <a:xfrm>
          <a:off x="0" y="4862102"/>
          <a:ext cx="10972800" cy="7654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Betekenisrelatie</a:t>
          </a:r>
          <a:r>
            <a:rPr lang="en-US" sz="1800" kern="1200" dirty="0"/>
            <a:t>, </a:t>
          </a:r>
          <a:r>
            <a:rPr lang="en-US" sz="1800" kern="1200" dirty="0" err="1"/>
            <a:t>Aansluiten</a:t>
          </a:r>
          <a:r>
            <a:rPr lang="en-US" sz="1800" kern="1200" dirty="0"/>
            <a:t> </a:t>
          </a:r>
          <a:r>
            <a:rPr lang="en-US" sz="1800" kern="1200" dirty="0" err="1"/>
            <a:t>leefwereld</a:t>
          </a:r>
          <a:r>
            <a:rPr lang="en-US" sz="1800" kern="1200" dirty="0"/>
            <a:t>, </a:t>
          </a:r>
          <a:r>
            <a:rPr lang="en-US" sz="1800" kern="1200" dirty="0" err="1"/>
            <a:t>Aansluiten</a:t>
          </a:r>
          <a:r>
            <a:rPr lang="en-US" sz="1800" kern="1200" dirty="0"/>
            <a:t> </a:t>
          </a:r>
          <a:r>
            <a:rPr lang="en-US" sz="1800" kern="1200" dirty="0" err="1"/>
            <a:t>bij</a:t>
          </a:r>
          <a:r>
            <a:rPr lang="en-US" sz="1800" kern="1200" dirty="0"/>
            <a:t> </a:t>
          </a:r>
          <a:r>
            <a:rPr lang="en-US" sz="1800" kern="1200" dirty="0" err="1"/>
            <a:t>behoefte</a:t>
          </a:r>
          <a:r>
            <a:rPr lang="en-US" sz="1800" kern="1200" dirty="0"/>
            <a:t>.  </a:t>
          </a:r>
          <a:r>
            <a:rPr lang="en-US" sz="1800" kern="1200" dirty="0" err="1"/>
            <a:t>Sterker</a:t>
          </a:r>
          <a:r>
            <a:rPr lang="en-US" sz="1800" kern="1200" dirty="0"/>
            <a:t> effect </a:t>
          </a:r>
          <a:r>
            <a:rPr lang="en-US" sz="1800" kern="1200" dirty="0" err="1"/>
            <a:t>bij</a:t>
          </a:r>
          <a:r>
            <a:rPr lang="en-US" sz="1800" kern="1200" dirty="0"/>
            <a:t> </a:t>
          </a:r>
          <a:r>
            <a:rPr lang="en-US" sz="1800" kern="1200" dirty="0" err="1"/>
            <a:t>jongeren</a:t>
          </a:r>
          <a:r>
            <a:rPr lang="en-US" sz="1800" kern="1200" dirty="0"/>
            <a:t> 14+.</a:t>
          </a:r>
          <a:endParaRPr lang="nl-NL" sz="1800" kern="1200" dirty="0"/>
        </a:p>
      </dsp:txBody>
      <dsp:txXfrm>
        <a:off x="0" y="4862102"/>
        <a:ext cx="10972800" cy="765450"/>
      </dsp:txXfrm>
    </dsp:sp>
    <dsp:sp modelId="{22299A48-F373-463B-9AFF-84B29D7B1EDC}">
      <dsp:nvSpPr>
        <dsp:cNvPr id="0" name=""/>
        <dsp:cNvSpPr/>
      </dsp:nvSpPr>
      <dsp:spPr>
        <a:xfrm>
          <a:off x="548640" y="4596422"/>
          <a:ext cx="7680960"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b="1" kern="1200" dirty="0"/>
            <a:t>4. Wat </a:t>
          </a:r>
          <a:r>
            <a:rPr lang="en-US" sz="1800" b="1" kern="1200" dirty="0" err="1"/>
            <a:t>be</a:t>
          </a:r>
          <a:r>
            <a:rPr lang="en-US" sz="1800" b="1" kern="1200" dirty="0" err="1">
              <a:latin typeface="Calibri" panose="020F0502020204030204" pitchFamily="34" charset="0"/>
              <a:cs typeface="Calibri" panose="020F0502020204030204" pitchFamily="34" charset="0"/>
            </a:rPr>
            <a:t>ï</a:t>
          </a:r>
          <a:r>
            <a:rPr lang="en-US" sz="1800" b="1" kern="1200" dirty="0" err="1"/>
            <a:t>nvloedt</a:t>
          </a:r>
          <a:r>
            <a:rPr lang="en-US" sz="1800" b="1" kern="1200" dirty="0"/>
            <a:t> de </a:t>
          </a:r>
          <a:r>
            <a:rPr lang="en-US" sz="1800" b="1" kern="1200" dirty="0" err="1"/>
            <a:t>ontwikkeling</a:t>
          </a:r>
          <a:r>
            <a:rPr lang="en-US" sz="1800" b="1" kern="1200" dirty="0"/>
            <a:t>? </a:t>
          </a:r>
          <a:endParaRPr lang="nl-NL" sz="1800" b="1" kern="1200" dirty="0"/>
        </a:p>
      </dsp:txBody>
      <dsp:txXfrm>
        <a:off x="574579" y="4622361"/>
        <a:ext cx="762908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95CBCD0-7D0B-4EF3-8BA1-E1CDBDAD01A2}" type="datetimeFigureOut">
              <a:rPr lang="nl-NL" smtClean="0"/>
              <a:t>17-6-2019</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61A4C60F-4984-4BA6-B12E-C3DB2BC71982}" type="slidenum">
              <a:rPr lang="nl-NL" smtClean="0"/>
              <a:t>‹#›</a:t>
            </a:fld>
            <a:endParaRPr lang="nl-NL"/>
          </a:p>
        </p:txBody>
      </p:sp>
    </p:spTree>
    <p:extLst>
      <p:ext uri="{BB962C8B-B14F-4D97-AF65-F5344CB8AC3E}">
        <p14:creationId xmlns:p14="http://schemas.microsoft.com/office/powerpoint/2010/main" val="394355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  </a:t>
            </a:r>
          </a:p>
          <a:p>
            <a:endParaRPr lang="nl-NL" sz="1200" kern="1200" dirty="0">
              <a:solidFill>
                <a:schemeClr val="tx1"/>
              </a:solidFill>
              <a:effectLst/>
              <a:latin typeface="+mn-lt"/>
              <a:ea typeface="+mn-ea"/>
              <a:cs typeface="+mn-cs"/>
            </a:endParaRPr>
          </a:p>
          <a:p>
            <a:pPr marL="171450" indent="-171450">
              <a:buFontTx/>
              <a:buChar char="-"/>
            </a:pPr>
            <a:r>
              <a:rPr lang="en-US" dirty="0" err="1"/>
              <a:t>Helaas</a:t>
            </a:r>
            <a:r>
              <a:rPr lang="en-US" dirty="0"/>
              <a:t>, </a:t>
            </a:r>
            <a:r>
              <a:rPr lang="en-US" dirty="0" err="1"/>
              <a:t>anders</a:t>
            </a:r>
            <a:r>
              <a:rPr lang="en-US" dirty="0"/>
              <a:t> </a:t>
            </a:r>
            <a:r>
              <a:rPr lang="en-US" dirty="0" err="1"/>
              <a:t>dan</a:t>
            </a:r>
            <a:r>
              <a:rPr lang="en-US" dirty="0"/>
              <a:t> in het </a:t>
            </a:r>
            <a:r>
              <a:rPr lang="en-US" dirty="0" err="1"/>
              <a:t>programma</a:t>
            </a:r>
            <a:r>
              <a:rPr lang="en-US" dirty="0"/>
              <a:t> </a:t>
            </a:r>
            <a:r>
              <a:rPr lang="en-US" dirty="0" err="1"/>
              <a:t>vermeld</a:t>
            </a:r>
            <a:r>
              <a:rPr lang="en-US" dirty="0"/>
              <a:t>, </a:t>
            </a:r>
            <a:r>
              <a:rPr lang="en-US" dirty="0" err="1"/>
              <a:t>ga</a:t>
            </a:r>
            <a:r>
              <a:rPr lang="en-US" dirty="0"/>
              <a:t> </a:t>
            </a:r>
            <a:r>
              <a:rPr lang="en-US" dirty="0" err="1"/>
              <a:t>ik</a:t>
            </a:r>
            <a:r>
              <a:rPr lang="en-US" dirty="0"/>
              <a:t> </a:t>
            </a:r>
            <a:r>
              <a:rPr lang="en-US" dirty="0" err="1"/>
              <a:t>vandaag</a:t>
            </a:r>
            <a:r>
              <a:rPr lang="en-US" dirty="0"/>
              <a:t> </a:t>
            </a:r>
            <a:r>
              <a:rPr lang="en-US" dirty="0" err="1"/>
              <a:t>niets</a:t>
            </a:r>
            <a:r>
              <a:rPr lang="en-US" dirty="0"/>
              <a:t> </a:t>
            </a:r>
            <a:r>
              <a:rPr lang="en-US" dirty="0" err="1"/>
              <a:t>officieels</a:t>
            </a:r>
            <a:r>
              <a:rPr lang="en-US" dirty="0"/>
              <a:t> </a:t>
            </a:r>
            <a:r>
              <a:rPr lang="en-US" dirty="0" err="1"/>
              <a:t>overhandigen</a:t>
            </a:r>
            <a:r>
              <a:rPr lang="en-US" dirty="0"/>
              <a:t>. </a:t>
            </a:r>
          </a:p>
          <a:p>
            <a:pPr marL="171450" indent="-171450">
              <a:buFontTx/>
              <a:buChar char="-"/>
            </a:pPr>
            <a:r>
              <a:rPr lang="en-US" dirty="0" err="1"/>
              <a:t>Wel</a:t>
            </a:r>
            <a:r>
              <a:rPr lang="en-US" dirty="0"/>
              <a:t> ben </a:t>
            </a:r>
            <a:r>
              <a:rPr lang="en-US" dirty="0" err="1"/>
              <a:t>ik</a:t>
            </a:r>
            <a:r>
              <a:rPr lang="en-US" dirty="0"/>
              <a:t> heel </a:t>
            </a:r>
            <a:r>
              <a:rPr lang="en-US" dirty="0" err="1"/>
              <a:t>verheugd</a:t>
            </a:r>
            <a:r>
              <a:rPr lang="en-US" dirty="0"/>
              <a:t> </a:t>
            </a:r>
            <a:r>
              <a:rPr lang="en-US" dirty="0" err="1"/>
              <a:t>jullie</a:t>
            </a:r>
            <a:r>
              <a:rPr lang="en-US" dirty="0"/>
              <a:t> </a:t>
            </a:r>
            <a:r>
              <a:rPr lang="en-US" dirty="0" err="1"/>
              <a:t>vandaag</a:t>
            </a:r>
            <a:r>
              <a:rPr lang="en-US" dirty="0"/>
              <a:t> </a:t>
            </a:r>
            <a:r>
              <a:rPr lang="en-US" dirty="0" err="1"/>
              <a:t>als</a:t>
            </a:r>
            <a:r>
              <a:rPr lang="en-US" dirty="0"/>
              <a:t> 1 van de </a:t>
            </a:r>
            <a:r>
              <a:rPr lang="en-US" dirty="0" err="1"/>
              <a:t>eerste</a:t>
            </a:r>
            <a:r>
              <a:rPr lang="en-US" dirty="0"/>
              <a:t> </a:t>
            </a:r>
            <a:r>
              <a:rPr lang="en-US" dirty="0" err="1"/>
              <a:t>te</a:t>
            </a:r>
            <a:r>
              <a:rPr lang="en-US" dirty="0"/>
              <a:t> </a:t>
            </a:r>
            <a:r>
              <a:rPr lang="en-US" dirty="0" err="1"/>
              <a:t>vertellen</a:t>
            </a:r>
            <a:r>
              <a:rPr lang="en-US" dirty="0"/>
              <a:t> over de </a:t>
            </a:r>
            <a:r>
              <a:rPr lang="en-US" dirty="0" err="1"/>
              <a:t>resultaten</a:t>
            </a:r>
            <a:r>
              <a:rPr lang="en-US" dirty="0"/>
              <a:t> van het </a:t>
            </a:r>
            <a:r>
              <a:rPr lang="en-US" dirty="0" err="1"/>
              <a:t>onderzoek</a:t>
            </a:r>
            <a:r>
              <a:rPr lang="en-US" dirty="0"/>
              <a:t> </a:t>
            </a:r>
            <a:r>
              <a:rPr lang="en-US" dirty="0" err="1"/>
              <a:t>Kracht</a:t>
            </a:r>
            <a:r>
              <a:rPr lang="en-US" dirty="0"/>
              <a:t> van </a:t>
            </a:r>
            <a:r>
              <a:rPr lang="en-US" dirty="0" err="1"/>
              <a:t>Jongerenwerk</a:t>
            </a:r>
            <a:r>
              <a:rPr lang="en-US" dirty="0"/>
              <a:t>. </a:t>
            </a:r>
            <a:r>
              <a:rPr lang="en-US" dirty="0" err="1"/>
              <a:t>Een</a:t>
            </a:r>
            <a:r>
              <a:rPr lang="en-US" dirty="0"/>
              <a:t> </a:t>
            </a:r>
            <a:r>
              <a:rPr lang="en-US" dirty="0" err="1"/>
              <a:t>onderzoek</a:t>
            </a:r>
            <a:r>
              <a:rPr lang="en-US" dirty="0"/>
              <a:t> </a:t>
            </a:r>
            <a:r>
              <a:rPr lang="en-US" dirty="0" err="1"/>
              <a:t>dat</a:t>
            </a:r>
            <a:r>
              <a:rPr lang="en-US" dirty="0"/>
              <a:t> in 2017 is </a:t>
            </a:r>
            <a:r>
              <a:rPr lang="en-US" dirty="0" err="1"/>
              <a:t>gestart</a:t>
            </a:r>
            <a:r>
              <a:rPr lang="en-US" dirty="0"/>
              <a:t> in </a:t>
            </a:r>
            <a:r>
              <a:rPr lang="en-US" dirty="0" err="1"/>
              <a:t>samenwerking</a:t>
            </a:r>
            <a:r>
              <a:rPr lang="en-US" dirty="0"/>
              <a:t> met de </a:t>
            </a:r>
            <a:r>
              <a:rPr lang="en-US" dirty="0" err="1"/>
              <a:t>praktijk</a:t>
            </a:r>
            <a:r>
              <a:rPr lang="en-US" dirty="0"/>
              <a:t> om </a:t>
            </a:r>
            <a:r>
              <a:rPr lang="en-US" dirty="0" err="1"/>
              <a:t>meer</a:t>
            </a:r>
            <a:r>
              <a:rPr lang="en-US" dirty="0"/>
              <a:t> </a:t>
            </a:r>
            <a:r>
              <a:rPr lang="en-US" dirty="0" err="1"/>
              <a:t>inzicht</a:t>
            </a:r>
            <a:r>
              <a:rPr lang="en-US" dirty="0"/>
              <a:t> </a:t>
            </a:r>
            <a:r>
              <a:rPr lang="en-US" dirty="0" err="1"/>
              <a:t>te</a:t>
            </a:r>
            <a:r>
              <a:rPr lang="en-US" dirty="0"/>
              <a:t> </a:t>
            </a:r>
            <a:r>
              <a:rPr lang="en-US" dirty="0" err="1"/>
              <a:t>krijgen</a:t>
            </a:r>
            <a:r>
              <a:rPr lang="en-US" dirty="0"/>
              <a:t> in effect van </a:t>
            </a:r>
            <a:r>
              <a:rPr lang="en-US" dirty="0" err="1"/>
              <a:t>jongerenwerk</a:t>
            </a:r>
            <a:r>
              <a:rPr lang="en-US" dirty="0"/>
              <a:t>. En wat </a:t>
            </a:r>
            <a:r>
              <a:rPr lang="en-US" dirty="0" err="1"/>
              <a:t>bjidrage</a:t>
            </a:r>
            <a:r>
              <a:rPr lang="en-US" dirty="0"/>
              <a:t> van </a:t>
            </a:r>
            <a:r>
              <a:rPr lang="en-US" dirty="0" err="1"/>
              <a:t>jongerenwerk</a:t>
            </a:r>
            <a:r>
              <a:rPr lang="en-US" dirty="0"/>
              <a:t> is </a:t>
            </a:r>
            <a:r>
              <a:rPr lang="en-US" dirty="0" err="1"/>
              <a:t>aan</a:t>
            </a:r>
            <a:r>
              <a:rPr lang="en-US" dirty="0"/>
              <a:t> </a:t>
            </a:r>
            <a:r>
              <a:rPr lang="en-US" dirty="0" err="1"/>
              <a:t>transformatiedoelen</a:t>
            </a:r>
            <a:r>
              <a:rPr lang="en-US" dirty="0"/>
              <a:t>. </a:t>
            </a:r>
          </a:p>
          <a:p>
            <a:pPr marL="171450" indent="-171450">
              <a:buFontTx/>
              <a:buChar char="-"/>
            </a:pPr>
            <a:endParaRPr lang="en-US" dirty="0"/>
          </a:p>
          <a:p>
            <a:pPr marL="171450" indent="-171450">
              <a:buFontTx/>
              <a:buChar char="-"/>
            </a:pPr>
            <a:r>
              <a:rPr lang="en-US" dirty="0" err="1"/>
              <a:t>Mijn</a:t>
            </a:r>
            <a:r>
              <a:rPr lang="en-US" dirty="0"/>
              <a:t> </a:t>
            </a:r>
            <a:r>
              <a:rPr lang="en-US" dirty="0" err="1"/>
              <a:t>naam</a:t>
            </a:r>
            <a:r>
              <a:rPr lang="en-US" dirty="0"/>
              <a:t> is J.S – 10 </a:t>
            </a:r>
            <a:r>
              <a:rPr lang="en-US" dirty="0" err="1"/>
              <a:t>jaar</a:t>
            </a:r>
            <a:r>
              <a:rPr lang="en-US" dirty="0"/>
              <a:t> </a:t>
            </a:r>
            <a:r>
              <a:rPr lang="en-US" dirty="0" err="1"/>
              <a:t>onderzoek</a:t>
            </a:r>
            <a:r>
              <a:rPr lang="en-US" dirty="0"/>
              <a:t> </a:t>
            </a:r>
            <a:r>
              <a:rPr lang="en-US" dirty="0" err="1"/>
              <a:t>aan</a:t>
            </a:r>
            <a:r>
              <a:rPr lang="en-US" dirty="0"/>
              <a:t> het </a:t>
            </a:r>
            <a:r>
              <a:rPr lang="en-US" dirty="0" err="1"/>
              <a:t>doen</a:t>
            </a:r>
            <a:r>
              <a:rPr lang="en-US" dirty="0"/>
              <a:t> </a:t>
            </a:r>
            <a:r>
              <a:rPr lang="en-US" dirty="0" err="1"/>
              <a:t>naar</a:t>
            </a:r>
            <a:r>
              <a:rPr lang="en-US" dirty="0"/>
              <a:t> </a:t>
            </a:r>
            <a:r>
              <a:rPr lang="en-US" dirty="0" err="1"/>
              <a:t>jullie</a:t>
            </a:r>
            <a:r>
              <a:rPr lang="en-US" dirty="0"/>
              <a:t> </a:t>
            </a:r>
            <a:r>
              <a:rPr lang="en-US" dirty="0" err="1"/>
              <a:t>vak</a:t>
            </a:r>
            <a:r>
              <a:rPr lang="en-US" dirty="0"/>
              <a:t>. </a:t>
            </a:r>
            <a:r>
              <a:rPr lang="en-US" dirty="0" err="1"/>
              <a:t>Zelf</a:t>
            </a:r>
            <a:r>
              <a:rPr lang="en-US" dirty="0"/>
              <a:t> 13 </a:t>
            </a:r>
            <a:r>
              <a:rPr lang="en-US" dirty="0" err="1"/>
              <a:t>jaar</a:t>
            </a:r>
            <a:r>
              <a:rPr lang="en-US" dirty="0"/>
              <a:t> </a:t>
            </a:r>
            <a:r>
              <a:rPr lang="en-US" dirty="0" err="1"/>
              <a:t>geleden</a:t>
            </a:r>
            <a:r>
              <a:rPr lang="en-US" dirty="0"/>
              <a:t>  </a:t>
            </a:r>
            <a:r>
              <a:rPr lang="en-US" dirty="0" err="1"/>
              <a:t>gestart</a:t>
            </a:r>
            <a:r>
              <a:rPr lang="en-US" dirty="0"/>
              <a:t> met </a:t>
            </a:r>
            <a:r>
              <a:rPr lang="en-US" dirty="0" err="1"/>
              <a:t>werken</a:t>
            </a:r>
            <a:r>
              <a:rPr lang="en-US" dirty="0"/>
              <a:t> in de </a:t>
            </a:r>
            <a:r>
              <a:rPr lang="en-US" dirty="0" err="1"/>
              <a:t>wijk</a:t>
            </a:r>
            <a:r>
              <a:rPr lang="en-US" dirty="0"/>
              <a:t>. </a:t>
            </a:r>
            <a:r>
              <a:rPr lang="en-US" dirty="0" err="1"/>
              <a:t>Daarna</a:t>
            </a:r>
            <a:r>
              <a:rPr lang="en-US" dirty="0"/>
              <a:t> op </a:t>
            </a:r>
            <a:r>
              <a:rPr lang="en-US" dirty="0" err="1"/>
              <a:t>zoek</a:t>
            </a:r>
            <a:r>
              <a:rPr lang="en-US" dirty="0"/>
              <a:t> </a:t>
            </a:r>
            <a:r>
              <a:rPr lang="en-US" dirty="0" err="1"/>
              <a:t>naar</a:t>
            </a:r>
            <a:r>
              <a:rPr lang="en-US" dirty="0"/>
              <a:t> </a:t>
            </a:r>
            <a:r>
              <a:rPr lang="en-US" dirty="0" err="1"/>
              <a:t>antwoorden</a:t>
            </a:r>
            <a:r>
              <a:rPr lang="en-US" dirty="0"/>
              <a:t> wat </a:t>
            </a:r>
            <a:r>
              <a:rPr lang="en-US" dirty="0" err="1"/>
              <a:t>jongerenwerkers</a:t>
            </a:r>
            <a:r>
              <a:rPr lang="en-US" dirty="0"/>
              <a:t> nu </a:t>
            </a:r>
            <a:r>
              <a:rPr lang="en-US" dirty="0" err="1"/>
              <a:t>precies</a:t>
            </a:r>
            <a:r>
              <a:rPr lang="en-US" dirty="0"/>
              <a:t> </a:t>
            </a:r>
            <a:r>
              <a:rPr lang="en-US" dirty="0" err="1"/>
              <a:t>doen</a:t>
            </a:r>
            <a:r>
              <a:rPr lang="en-US" dirty="0"/>
              <a:t> in contact met </a:t>
            </a:r>
            <a:r>
              <a:rPr lang="en-US" dirty="0" err="1"/>
              <a:t>jongeren</a:t>
            </a:r>
            <a:r>
              <a:rPr lang="en-US" dirty="0"/>
              <a:t>, </a:t>
            </a:r>
            <a:r>
              <a:rPr lang="en-US" dirty="0" err="1"/>
              <a:t>beschrijven</a:t>
            </a:r>
            <a:r>
              <a:rPr lang="en-US" dirty="0"/>
              <a:t> van </a:t>
            </a:r>
            <a:r>
              <a:rPr lang="en-US" dirty="0" err="1"/>
              <a:t>methodieken</a:t>
            </a:r>
            <a:r>
              <a:rPr lang="en-US" dirty="0"/>
              <a:t> en </a:t>
            </a:r>
            <a:r>
              <a:rPr lang="en-US" dirty="0" err="1"/>
              <a:t>onderzoeken</a:t>
            </a:r>
            <a:r>
              <a:rPr lang="en-US" dirty="0"/>
              <a:t>  wat </a:t>
            </a:r>
            <a:r>
              <a:rPr lang="en-US" dirty="0" err="1"/>
              <a:t>resultaten</a:t>
            </a:r>
            <a:r>
              <a:rPr lang="en-US" dirty="0"/>
              <a:t>  </a:t>
            </a:r>
            <a:r>
              <a:rPr lang="en-US" dirty="0" err="1"/>
              <a:t>zijn</a:t>
            </a:r>
            <a:r>
              <a:rPr lang="en-US" dirty="0"/>
              <a:t> van </a:t>
            </a:r>
            <a:r>
              <a:rPr lang="en-US" dirty="0" err="1"/>
              <a:t>jullie</a:t>
            </a:r>
            <a:r>
              <a:rPr lang="en-US" dirty="0"/>
              <a:t> </a:t>
            </a:r>
            <a:r>
              <a:rPr lang="en-US" dirty="0" err="1"/>
              <a:t>werk</a:t>
            </a:r>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8B5EF3-4924-409B-8D26-D4AF2E4C6E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0222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Schaal</a:t>
            </a:r>
            <a:r>
              <a:rPr lang="en-US" dirty="0"/>
              <a:t> 1-6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Gemiddelde</a:t>
            </a:r>
            <a:r>
              <a:rPr lang="en-US" dirty="0"/>
              <a:t> score = 2.067 (minder </a:t>
            </a:r>
            <a:r>
              <a:rPr lang="en-US" dirty="0" err="1"/>
              <a:t>dan</a:t>
            </a:r>
            <a:r>
              <a:rPr lang="en-US" dirty="0"/>
              <a:t> 1 </a:t>
            </a:r>
            <a:r>
              <a:rPr lang="en-US" dirty="0" err="1"/>
              <a:t>keer</a:t>
            </a:r>
            <a:r>
              <a:rPr lang="en-US" dirty="0"/>
              <a:t> per </a:t>
            </a:r>
            <a:r>
              <a:rPr lang="en-US" dirty="0" err="1"/>
              <a:t>maand</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Verschil</a:t>
            </a:r>
            <a:r>
              <a:rPr lang="en-US" dirty="0"/>
              <a:t> </a:t>
            </a:r>
            <a:r>
              <a:rPr lang="en-US" dirty="0" err="1"/>
              <a:t>tussen</a:t>
            </a:r>
            <a:r>
              <a:rPr lang="en-US" dirty="0"/>
              <a:t> </a:t>
            </a:r>
            <a:r>
              <a:rPr lang="en-US" dirty="0" err="1"/>
              <a:t>groepen</a:t>
            </a:r>
            <a:r>
              <a:rPr lang="en-US" dirty="0"/>
              <a:t>. Significant </a:t>
            </a:r>
            <a:r>
              <a:rPr lang="en-US" dirty="0" err="1"/>
              <a:t>verschil</a:t>
            </a:r>
            <a:r>
              <a:rPr lang="en-US" dirty="0"/>
              <a:t> </a:t>
            </a:r>
            <a:r>
              <a:rPr lang="en-US" dirty="0" err="1"/>
              <a:t>gevonden</a:t>
            </a:r>
            <a:r>
              <a:rPr lang="en-US" dirty="0"/>
              <a:t> </a:t>
            </a:r>
            <a:r>
              <a:rPr lang="en-US" dirty="0" err="1"/>
              <a:t>na</a:t>
            </a:r>
            <a:r>
              <a:rPr lang="en-US" dirty="0"/>
              <a:t> 6 </a:t>
            </a:r>
            <a:r>
              <a:rPr lang="en-US" dirty="0" err="1"/>
              <a:t>maanden</a:t>
            </a:r>
            <a:r>
              <a:rPr lang="en-US" dirty="0"/>
              <a:t> </a:t>
            </a:r>
            <a:r>
              <a:rPr lang="en-US" dirty="0" err="1"/>
              <a:t>deelname</a:t>
            </a:r>
            <a:r>
              <a:rPr lang="en-US" dirty="0"/>
              <a:t> </a:t>
            </a:r>
            <a:r>
              <a:rPr lang="en-US" dirty="0" err="1"/>
              <a:t>aan</a:t>
            </a:r>
            <a:r>
              <a:rPr lang="en-US" dirty="0"/>
              <a:t> </a:t>
            </a:r>
            <a:r>
              <a:rPr lang="en-US" dirty="0" err="1"/>
              <a:t>jongerenwerk</a:t>
            </a:r>
            <a:r>
              <a:rPr lang="en-US" dirty="0"/>
              <a:t>. </a:t>
            </a:r>
            <a:endParaRPr lang="nl-NL" dirty="0"/>
          </a:p>
          <a:p>
            <a:endParaRPr lang="en-US" dirty="0"/>
          </a:p>
          <a:p>
            <a:r>
              <a:rPr lang="en-US" dirty="0" err="1"/>
              <a:t>Verandering</a:t>
            </a:r>
            <a:r>
              <a:rPr lang="en-US" dirty="0"/>
              <a:t> in de </a:t>
            </a:r>
            <a:r>
              <a:rPr lang="en-US" dirty="0" err="1"/>
              <a:t>tijd</a:t>
            </a:r>
            <a:r>
              <a:rPr lang="en-US" dirty="0"/>
              <a:t>. </a:t>
            </a:r>
            <a:r>
              <a:rPr lang="en-US" dirty="0" err="1"/>
              <a:t>Positieve</a:t>
            </a:r>
            <a:r>
              <a:rPr lang="en-US" dirty="0"/>
              <a:t> trend </a:t>
            </a:r>
            <a:r>
              <a:rPr lang="en-US" dirty="0" err="1"/>
              <a:t>vioor</a:t>
            </a:r>
            <a:r>
              <a:rPr lang="en-US" dirty="0"/>
              <a:t> 14-17 </a:t>
            </a:r>
            <a:r>
              <a:rPr lang="en-US" dirty="0" err="1"/>
              <a:t>jaar</a:t>
            </a:r>
            <a:r>
              <a:rPr lang="en-US" dirty="0"/>
              <a:t>. 18+ </a:t>
            </a:r>
            <a:r>
              <a:rPr lang="en-US" dirty="0" err="1"/>
              <a:t>stabiel</a:t>
            </a:r>
            <a:r>
              <a:rPr lang="en-US" dirty="0"/>
              <a:t>. </a:t>
            </a:r>
            <a:r>
              <a:rPr lang="en-US" dirty="0" err="1"/>
              <a:t>Tieners</a:t>
            </a:r>
            <a:r>
              <a:rPr lang="en-US" dirty="0"/>
              <a:t> minder? </a:t>
            </a:r>
            <a:r>
              <a:rPr lang="en-US" dirty="0" err="1"/>
              <a:t>Omdat</a:t>
            </a:r>
            <a:r>
              <a:rPr lang="en-US" dirty="0"/>
              <a:t> </a:t>
            </a:r>
            <a:r>
              <a:rPr lang="en-US" dirty="0" err="1"/>
              <a:t>ze</a:t>
            </a:r>
            <a:r>
              <a:rPr lang="en-US" dirty="0"/>
              <a:t> </a:t>
            </a:r>
            <a:r>
              <a:rPr lang="en-US" dirty="0" err="1"/>
              <a:t>overgang</a:t>
            </a:r>
            <a:r>
              <a:rPr lang="en-US" dirty="0"/>
              <a:t> </a:t>
            </a:r>
            <a:r>
              <a:rPr lang="en-US" dirty="0" err="1"/>
              <a:t>naar</a:t>
            </a:r>
            <a:r>
              <a:rPr lang="en-US" dirty="0"/>
              <a:t> VO </a:t>
            </a:r>
            <a:r>
              <a:rPr lang="en-US" dirty="0" err="1"/>
              <a:t>maken</a:t>
            </a:r>
            <a:r>
              <a:rPr lang="en-US" dirty="0"/>
              <a:t>?</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cap="none" dirty="0"/>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10</a:t>
            </a:fld>
            <a:endParaRPr lang="nl-NL"/>
          </a:p>
        </p:txBody>
      </p:sp>
    </p:spTree>
    <p:extLst>
      <p:ext uri="{BB962C8B-B14F-4D97-AF65-F5344CB8AC3E}">
        <p14:creationId xmlns:p14="http://schemas.microsoft.com/office/powerpoint/2010/main" val="3934465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cap="none" dirty="0"/>
              <a:t>(oneens, juist de tieners – verschil leeftijdsgroepen sociaal netwerk gemiddeld over tijd)</a:t>
            </a:r>
          </a:p>
          <a:p>
            <a:r>
              <a:rPr lang="en-US" dirty="0" err="1"/>
              <a:t>Bedoel</a:t>
            </a:r>
            <a:r>
              <a:rPr lang="en-US" dirty="0"/>
              <a:t> </a:t>
            </a:r>
            <a:r>
              <a:rPr lang="en-US" dirty="0" err="1"/>
              <a:t>ik</a:t>
            </a:r>
            <a:r>
              <a:rPr lang="en-US" dirty="0"/>
              <a:t> het </a:t>
            </a:r>
            <a:r>
              <a:rPr lang="en-US" dirty="0" err="1"/>
              <a:t>aantal</a:t>
            </a:r>
            <a:r>
              <a:rPr lang="en-US" dirty="0"/>
              <a:t> </a:t>
            </a:r>
            <a:r>
              <a:rPr lang="en-US" dirty="0" err="1"/>
              <a:t>contacten</a:t>
            </a:r>
            <a:r>
              <a:rPr lang="en-US" dirty="0"/>
              <a:t>, de </a:t>
            </a:r>
            <a:r>
              <a:rPr lang="en-US" dirty="0" err="1"/>
              <a:t>steun</a:t>
            </a:r>
            <a:r>
              <a:rPr lang="en-US" dirty="0"/>
              <a:t> die </a:t>
            </a:r>
            <a:r>
              <a:rPr lang="en-US" dirty="0" err="1"/>
              <a:t>zij</a:t>
            </a:r>
            <a:r>
              <a:rPr lang="en-US" dirty="0"/>
              <a:t> </a:t>
            </a:r>
            <a:r>
              <a:rPr lang="en-US" dirty="0" err="1"/>
              <a:t>krijgen</a:t>
            </a:r>
            <a:r>
              <a:rPr lang="en-US" dirty="0"/>
              <a:t> en de mate van </a:t>
            </a:r>
            <a:r>
              <a:rPr lang="en-US" dirty="0" err="1"/>
              <a:t>tevredenheid</a:t>
            </a:r>
            <a:r>
              <a:rPr lang="en-US" dirty="0"/>
              <a:t> over </a:t>
            </a:r>
            <a:r>
              <a:rPr lang="en-US" dirty="0" err="1"/>
              <a:t>deze</a:t>
            </a:r>
            <a:r>
              <a:rPr lang="en-US" dirty="0"/>
              <a:t> </a:t>
            </a:r>
            <a:r>
              <a:rPr lang="en-US" dirty="0" err="1"/>
              <a:t>steun</a:t>
            </a:r>
            <a:r>
              <a:rPr lang="en-US" dirty="0"/>
              <a:t>. </a:t>
            </a:r>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11</a:t>
            </a:fld>
            <a:endParaRPr lang="nl-NL"/>
          </a:p>
        </p:txBody>
      </p:sp>
    </p:spTree>
    <p:extLst>
      <p:ext uri="{BB962C8B-B14F-4D97-AF65-F5344CB8AC3E}">
        <p14:creationId xmlns:p14="http://schemas.microsoft.com/office/powerpoint/2010/main" val="357569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Verschil</a:t>
            </a:r>
            <a:r>
              <a:rPr lang="en-US" dirty="0"/>
              <a:t> </a:t>
            </a:r>
            <a:r>
              <a:rPr lang="en-US" dirty="0" err="1"/>
              <a:t>tussen</a:t>
            </a:r>
            <a:r>
              <a:rPr lang="en-US" dirty="0"/>
              <a:t> </a:t>
            </a:r>
            <a:r>
              <a:rPr lang="en-US" dirty="0" err="1"/>
              <a:t>groepen</a:t>
            </a:r>
            <a:r>
              <a:rPr lang="en-US" dirty="0"/>
              <a:t>: Significant </a:t>
            </a:r>
            <a:r>
              <a:rPr lang="en-US" dirty="0" err="1"/>
              <a:t>verschil</a:t>
            </a:r>
            <a:r>
              <a:rPr lang="en-US" dirty="0"/>
              <a:t> </a:t>
            </a:r>
            <a:r>
              <a:rPr lang="en-US" dirty="0" err="1"/>
              <a:t>gevonden</a:t>
            </a:r>
            <a:r>
              <a:rPr lang="en-US" dirty="0"/>
              <a:t> </a:t>
            </a:r>
            <a:r>
              <a:rPr lang="en-US" dirty="0" err="1"/>
              <a:t>na</a:t>
            </a:r>
            <a:r>
              <a:rPr lang="en-US" dirty="0"/>
              <a:t> 6 </a:t>
            </a:r>
            <a:r>
              <a:rPr lang="en-US" dirty="0" err="1"/>
              <a:t>maanden</a:t>
            </a:r>
            <a:r>
              <a:rPr lang="en-US" dirty="0"/>
              <a:t> </a:t>
            </a:r>
            <a:r>
              <a:rPr lang="en-US" dirty="0" err="1"/>
              <a:t>deelname</a:t>
            </a:r>
            <a:r>
              <a:rPr lang="en-US" dirty="0"/>
              <a:t> </a:t>
            </a:r>
            <a:r>
              <a:rPr lang="en-US" dirty="0" err="1"/>
              <a:t>aan</a:t>
            </a:r>
            <a:r>
              <a:rPr lang="en-US" dirty="0"/>
              <a:t> </a:t>
            </a:r>
            <a:r>
              <a:rPr lang="en-US" dirty="0" err="1"/>
              <a:t>jongerenwerk</a:t>
            </a:r>
            <a:r>
              <a:rPr lang="en-US" dirty="0"/>
              <a:t>. </a:t>
            </a:r>
          </a:p>
          <a:p>
            <a:endParaRPr lang="en-US" dirty="0"/>
          </a:p>
          <a:p>
            <a:r>
              <a:rPr lang="en-US" dirty="0" err="1"/>
              <a:t>Verandering</a:t>
            </a:r>
            <a:r>
              <a:rPr lang="en-US" dirty="0"/>
              <a:t> over de </a:t>
            </a:r>
            <a:r>
              <a:rPr lang="en-US" dirty="0" err="1"/>
              <a:t>tijd</a:t>
            </a:r>
            <a:r>
              <a:rPr lang="en-US" dirty="0"/>
              <a:t>: </a:t>
            </a:r>
            <a:r>
              <a:rPr lang="en-US" dirty="0" err="1"/>
              <a:t>negatief</a:t>
            </a:r>
            <a:r>
              <a:rPr lang="en-US" dirty="0"/>
              <a:t>.  </a:t>
            </a:r>
            <a:r>
              <a:rPr lang="en-US" dirty="0" err="1"/>
              <a:t>Groep</a:t>
            </a:r>
            <a:r>
              <a:rPr lang="en-US" dirty="0"/>
              <a:t> </a:t>
            </a:r>
            <a:r>
              <a:rPr lang="en-US" dirty="0" err="1"/>
              <a:t>waarmee</a:t>
            </a:r>
            <a:r>
              <a:rPr lang="en-US" dirty="0"/>
              <a:t> het </a:t>
            </a:r>
            <a:r>
              <a:rPr lang="en-US" dirty="0" err="1"/>
              <a:t>goed</a:t>
            </a:r>
            <a:r>
              <a:rPr lang="en-US" dirty="0"/>
              <a:t> </a:t>
            </a:r>
            <a:r>
              <a:rPr lang="en-US" dirty="0" err="1"/>
              <a:t>gaat</a:t>
            </a:r>
            <a:r>
              <a:rPr lang="en-US" dirty="0"/>
              <a:t> en </a:t>
            </a:r>
            <a:r>
              <a:rPr lang="en-US" dirty="0" err="1"/>
              <a:t>lichte</a:t>
            </a:r>
            <a:r>
              <a:rPr lang="en-US" dirty="0"/>
              <a:t> </a:t>
            </a:r>
            <a:r>
              <a:rPr lang="en-US" dirty="0" err="1"/>
              <a:t>problemen</a:t>
            </a:r>
            <a:r>
              <a:rPr lang="en-US" dirty="0"/>
              <a:t> + </a:t>
            </a:r>
            <a:r>
              <a:rPr lang="en-US" dirty="0" err="1"/>
              <a:t>leeftijd</a:t>
            </a:r>
            <a:r>
              <a:rPr lang="en-US" dirty="0"/>
              <a:t> 14-17 </a:t>
            </a:r>
            <a:r>
              <a:rPr lang="en-US" dirty="0" err="1"/>
              <a:t>laat</a:t>
            </a:r>
            <a:r>
              <a:rPr lang="en-US" dirty="0"/>
              <a:t> </a:t>
            </a:r>
            <a:r>
              <a:rPr lang="en-US" dirty="0" err="1"/>
              <a:t>lichte</a:t>
            </a:r>
            <a:r>
              <a:rPr lang="en-US" dirty="0"/>
              <a:t> </a:t>
            </a:r>
            <a:r>
              <a:rPr lang="en-US" dirty="0" err="1"/>
              <a:t>daling</a:t>
            </a:r>
            <a:r>
              <a:rPr lang="en-US" dirty="0"/>
              <a:t> </a:t>
            </a:r>
            <a:r>
              <a:rPr lang="en-US" dirty="0" err="1"/>
              <a:t>zien</a:t>
            </a:r>
            <a:r>
              <a:rPr lang="en-US" dirty="0"/>
              <a:t>. </a:t>
            </a:r>
          </a:p>
          <a:p>
            <a:endParaRPr lang="en-US" dirty="0"/>
          </a:p>
          <a:p>
            <a:r>
              <a:rPr lang="en-US" dirty="0" err="1"/>
              <a:t>Betekenisrelatie</a:t>
            </a:r>
            <a:r>
              <a:rPr lang="en-US" dirty="0"/>
              <a:t>, </a:t>
            </a:r>
            <a:r>
              <a:rPr lang="en-US" dirty="0" err="1"/>
              <a:t>aansluiten</a:t>
            </a:r>
            <a:r>
              <a:rPr lang="en-US" dirty="0"/>
              <a:t> </a:t>
            </a:r>
            <a:r>
              <a:rPr lang="en-US" dirty="0" err="1"/>
              <a:t>leefwereld</a:t>
            </a:r>
            <a:r>
              <a:rPr lang="en-US" dirty="0"/>
              <a:t> en </a:t>
            </a:r>
            <a:r>
              <a:rPr lang="en-US" dirty="0" err="1"/>
              <a:t>aansluiten</a:t>
            </a:r>
            <a:r>
              <a:rPr lang="en-US" dirty="0"/>
              <a:t> </a:t>
            </a:r>
            <a:r>
              <a:rPr lang="en-US" dirty="0" err="1"/>
              <a:t>behoefte</a:t>
            </a:r>
            <a:r>
              <a:rPr lang="en-US" dirty="0"/>
              <a:t> </a:t>
            </a:r>
            <a:r>
              <a:rPr lang="en-US" dirty="0" err="1"/>
              <a:t>tonen</a:t>
            </a:r>
            <a:r>
              <a:rPr lang="en-US" dirty="0"/>
              <a:t> </a:t>
            </a:r>
            <a:r>
              <a:rPr lang="en-US" dirty="0" err="1"/>
              <a:t>longitudinale</a:t>
            </a:r>
            <a:r>
              <a:rPr lang="en-US" dirty="0"/>
              <a:t> </a:t>
            </a:r>
            <a:r>
              <a:rPr lang="en-US" dirty="0" err="1"/>
              <a:t>relatie</a:t>
            </a:r>
            <a:r>
              <a:rPr lang="en-US" dirty="0"/>
              <a:t> </a:t>
            </a:r>
            <a:r>
              <a:rPr lang="en-US" dirty="0" err="1"/>
              <a:t>aan</a:t>
            </a:r>
            <a:r>
              <a:rPr lang="en-US" dirty="0"/>
              <a:t> met social </a:t>
            </a:r>
            <a:r>
              <a:rPr lang="en-US" dirty="0" err="1"/>
              <a:t>netwerk</a:t>
            </a:r>
            <a:r>
              <a:rPr lang="en-US" dirty="0"/>
              <a:t> </a:t>
            </a:r>
          </a:p>
          <a:p>
            <a:r>
              <a:rPr lang="en-US" dirty="0"/>
              <a:t>Voor </a:t>
            </a:r>
            <a:r>
              <a:rPr lang="en-US" dirty="0" err="1"/>
              <a:t>aansluiten</a:t>
            </a:r>
            <a:r>
              <a:rPr lang="en-US" dirty="0"/>
              <a:t> </a:t>
            </a:r>
            <a:r>
              <a:rPr lang="en-US" dirty="0" err="1"/>
              <a:t>behoefte</a:t>
            </a:r>
            <a:r>
              <a:rPr lang="en-US" dirty="0"/>
              <a:t>  is RG .13.  </a:t>
            </a:r>
            <a:r>
              <a:rPr lang="en-US" dirty="0" err="1"/>
              <a:t>Zowel</a:t>
            </a:r>
            <a:r>
              <a:rPr lang="en-US" dirty="0"/>
              <a:t> </a:t>
            </a:r>
            <a:r>
              <a:rPr lang="en-US" dirty="0" err="1"/>
              <a:t>binnen</a:t>
            </a:r>
            <a:r>
              <a:rPr lang="en-US" dirty="0"/>
              <a:t> </a:t>
            </a:r>
            <a:r>
              <a:rPr lang="en-US" dirty="0" err="1"/>
              <a:t>persoons</a:t>
            </a:r>
            <a:r>
              <a:rPr lang="en-US" dirty="0"/>
              <a:t> </a:t>
            </a:r>
            <a:r>
              <a:rPr lang="en-US" dirty="0" err="1"/>
              <a:t>als</a:t>
            </a:r>
            <a:r>
              <a:rPr lang="en-US" dirty="0"/>
              <a:t> </a:t>
            </a:r>
            <a:r>
              <a:rPr lang="en-US" dirty="0" err="1"/>
              <a:t>tussenpersoon</a:t>
            </a:r>
            <a:r>
              <a:rPr lang="en-US" dirty="0"/>
              <a:t>. </a:t>
            </a:r>
          </a:p>
          <a:p>
            <a:endParaRPr lang="en-US" dirty="0"/>
          </a:p>
          <a:p>
            <a:r>
              <a:rPr lang="en-US" dirty="0" err="1"/>
              <a:t>Ook</a:t>
            </a:r>
            <a:r>
              <a:rPr lang="en-US" dirty="0"/>
              <a:t> </a:t>
            </a:r>
            <a:r>
              <a:rPr lang="en-US" dirty="0" err="1"/>
              <a:t>intensitiet</a:t>
            </a:r>
            <a:r>
              <a:rPr lang="en-US" dirty="0"/>
              <a:t> </a:t>
            </a:r>
            <a:r>
              <a:rPr lang="en-US" dirty="0" err="1"/>
              <a:t>laat</a:t>
            </a:r>
            <a:r>
              <a:rPr lang="en-US" dirty="0"/>
              <a:t> </a:t>
            </a:r>
            <a:r>
              <a:rPr lang="en-US" dirty="0" err="1"/>
              <a:t>verband</a:t>
            </a:r>
            <a:r>
              <a:rPr lang="en-US" dirty="0"/>
              <a:t> </a:t>
            </a:r>
            <a:r>
              <a:rPr lang="en-US" dirty="0" err="1"/>
              <a:t>zien</a:t>
            </a:r>
            <a:r>
              <a:rPr lang="en-US" dirty="0"/>
              <a:t>. Hoe </a:t>
            </a:r>
            <a:r>
              <a:rPr lang="en-US" dirty="0" err="1"/>
              <a:t>vaker</a:t>
            </a:r>
            <a:r>
              <a:rPr lang="en-US" dirty="0"/>
              <a:t> contact, hoe </a:t>
            </a:r>
            <a:r>
              <a:rPr lang="en-US" dirty="0" err="1"/>
              <a:t>sterker</a:t>
            </a:r>
            <a:r>
              <a:rPr lang="en-US" dirty="0"/>
              <a:t> social network. </a:t>
            </a:r>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12</a:t>
            </a:fld>
            <a:endParaRPr lang="nl-NL"/>
          </a:p>
        </p:txBody>
      </p:sp>
    </p:spTree>
    <p:extLst>
      <p:ext uri="{BB962C8B-B14F-4D97-AF65-F5344CB8AC3E}">
        <p14:creationId xmlns:p14="http://schemas.microsoft.com/office/powerpoint/2010/main" val="897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none" dirty="0" err="1"/>
              <a:t>Gemiddels</a:t>
            </a:r>
            <a:r>
              <a:rPr lang="en-US" cap="none" dirty="0"/>
              <a:t> </a:t>
            </a:r>
            <a:r>
              <a:rPr lang="en-US" cap="none" dirty="0" err="1"/>
              <a:t>zijn</a:t>
            </a:r>
            <a:r>
              <a:rPr lang="en-US" cap="none" dirty="0"/>
              <a:t> </a:t>
            </a:r>
            <a:r>
              <a:rPr lang="en-US" cap="none" dirty="0" err="1"/>
              <a:t>jongeren</a:t>
            </a:r>
            <a:r>
              <a:rPr lang="en-US" cap="none" dirty="0"/>
              <a:t> het </a:t>
            </a:r>
            <a:r>
              <a:rPr lang="en-US" cap="none" dirty="0" err="1"/>
              <a:t>eens</a:t>
            </a:r>
            <a:r>
              <a:rPr lang="en-US" cap="none" dirty="0"/>
              <a:t> met de </a:t>
            </a:r>
            <a:r>
              <a:rPr lang="en-US" cap="none" dirty="0" err="1"/>
              <a:t>stellingen</a:t>
            </a:r>
            <a:r>
              <a:rPr lang="en-US" cap="none" dirty="0"/>
              <a:t>. </a:t>
            </a:r>
            <a:endParaRPr lang="nl-NL" cap="none" dirty="0"/>
          </a:p>
          <a:p>
            <a:endParaRPr lang="nl-NL" cap="none" dirty="0"/>
          </a:p>
          <a:p>
            <a:r>
              <a:rPr lang="nl-NL" cap="none" dirty="0"/>
              <a:t>Ik ga in een groep zonder moeite om met anderen </a:t>
            </a:r>
          </a:p>
          <a:p>
            <a:r>
              <a:rPr lang="nl-NL" cap="none" dirty="0"/>
              <a:t>Ik maak net zo gemakkelijk contact met jongens als met meisjes</a:t>
            </a:r>
          </a:p>
          <a:p>
            <a:r>
              <a:rPr lang="nl-NL" cap="none" dirty="0"/>
              <a:t>Ik kom op een goede manier voor mezelf op </a:t>
            </a:r>
          </a:p>
          <a:p>
            <a:r>
              <a:rPr lang="nl-NL" cap="none" dirty="0"/>
              <a:t>Ik kan goed overweg met verschillende soorten mensen </a:t>
            </a:r>
          </a:p>
          <a:p>
            <a:r>
              <a:rPr lang="nl-NL" cap="none" dirty="0"/>
              <a:t>Ik kan goed met anderen omgaan</a:t>
            </a:r>
          </a:p>
          <a:p>
            <a:endParaRPr lang="en-US" dirty="0"/>
          </a:p>
          <a:p>
            <a:endParaRPr lang="en-US" dirty="0"/>
          </a:p>
          <a:p>
            <a:r>
              <a:rPr lang="en-US" dirty="0" err="1"/>
              <a:t>Verschil</a:t>
            </a:r>
            <a:r>
              <a:rPr lang="en-US" dirty="0"/>
              <a:t> </a:t>
            </a:r>
            <a:r>
              <a:rPr lang="en-US" dirty="0" err="1"/>
              <a:t>tussen</a:t>
            </a:r>
            <a:r>
              <a:rPr lang="en-US" dirty="0"/>
              <a:t> </a:t>
            </a:r>
            <a:r>
              <a:rPr lang="en-US" dirty="0" err="1"/>
              <a:t>groepen</a:t>
            </a:r>
            <a:r>
              <a:rPr lang="en-US" dirty="0"/>
              <a:t>: Significant </a:t>
            </a:r>
            <a:r>
              <a:rPr lang="en-US" dirty="0" err="1"/>
              <a:t>verschil</a:t>
            </a:r>
            <a:r>
              <a:rPr lang="en-US" dirty="0"/>
              <a:t> </a:t>
            </a:r>
            <a:r>
              <a:rPr lang="en-US" dirty="0" err="1"/>
              <a:t>gevonden</a:t>
            </a:r>
            <a:r>
              <a:rPr lang="en-US" dirty="0"/>
              <a:t> </a:t>
            </a:r>
            <a:r>
              <a:rPr lang="en-US" dirty="0" err="1"/>
              <a:t>na</a:t>
            </a:r>
            <a:r>
              <a:rPr lang="en-US" dirty="0"/>
              <a:t> 6 </a:t>
            </a:r>
            <a:r>
              <a:rPr lang="en-US" dirty="0" err="1"/>
              <a:t>maanden</a:t>
            </a:r>
            <a:r>
              <a:rPr lang="en-US" dirty="0"/>
              <a:t> </a:t>
            </a:r>
            <a:r>
              <a:rPr lang="en-US" dirty="0" err="1"/>
              <a:t>deelname</a:t>
            </a:r>
            <a:r>
              <a:rPr lang="en-US" dirty="0"/>
              <a:t> </a:t>
            </a:r>
            <a:r>
              <a:rPr lang="en-US" dirty="0" err="1"/>
              <a:t>aan</a:t>
            </a:r>
            <a:r>
              <a:rPr lang="en-US" dirty="0"/>
              <a:t> </a:t>
            </a:r>
            <a:r>
              <a:rPr lang="en-US" dirty="0" err="1"/>
              <a:t>jongerenwerk</a:t>
            </a:r>
            <a:r>
              <a:rPr lang="en-US" dirty="0"/>
              <a:t>. </a:t>
            </a:r>
          </a:p>
          <a:p>
            <a:endParaRPr lang="en-US" dirty="0"/>
          </a:p>
          <a:p>
            <a:r>
              <a:rPr lang="en-US" dirty="0" err="1"/>
              <a:t>Verandering</a:t>
            </a:r>
            <a:r>
              <a:rPr lang="en-US" dirty="0"/>
              <a:t> over de </a:t>
            </a:r>
            <a:r>
              <a:rPr lang="en-US" dirty="0" err="1"/>
              <a:t>tijd</a:t>
            </a:r>
            <a:r>
              <a:rPr lang="en-US" dirty="0"/>
              <a:t>: </a:t>
            </a:r>
            <a:r>
              <a:rPr lang="en-US" dirty="0" err="1"/>
              <a:t>stabiel</a:t>
            </a:r>
            <a:r>
              <a:rPr lang="en-US" dirty="0"/>
              <a:t>. </a:t>
            </a:r>
            <a:r>
              <a:rPr lang="en-US" dirty="0" err="1"/>
              <a:t>Groep</a:t>
            </a:r>
            <a:r>
              <a:rPr lang="en-US" dirty="0"/>
              <a:t> </a:t>
            </a:r>
            <a:r>
              <a:rPr lang="en-US" dirty="0" err="1"/>
              <a:t>waarmee</a:t>
            </a:r>
            <a:r>
              <a:rPr lang="en-US" dirty="0"/>
              <a:t> het </a:t>
            </a:r>
            <a:r>
              <a:rPr lang="en-US" dirty="0" err="1"/>
              <a:t>goed</a:t>
            </a:r>
            <a:r>
              <a:rPr lang="en-US" dirty="0"/>
              <a:t> </a:t>
            </a:r>
            <a:r>
              <a:rPr lang="en-US" dirty="0" err="1"/>
              <a:t>gaat</a:t>
            </a:r>
            <a:r>
              <a:rPr lang="en-US" dirty="0"/>
              <a:t> en </a:t>
            </a:r>
            <a:r>
              <a:rPr lang="en-US" dirty="0" err="1"/>
              <a:t>leeftijd</a:t>
            </a:r>
            <a:r>
              <a:rPr lang="en-US" dirty="0"/>
              <a:t> 14-17 </a:t>
            </a:r>
            <a:r>
              <a:rPr lang="en-US" dirty="0" err="1"/>
              <a:t>laat</a:t>
            </a:r>
            <a:r>
              <a:rPr lang="en-US" dirty="0"/>
              <a:t> </a:t>
            </a:r>
            <a:r>
              <a:rPr lang="en-US" dirty="0" err="1"/>
              <a:t>lichte</a:t>
            </a:r>
            <a:r>
              <a:rPr lang="en-US" dirty="0"/>
              <a:t> </a:t>
            </a:r>
            <a:r>
              <a:rPr lang="en-US" dirty="0" err="1"/>
              <a:t>daling</a:t>
            </a:r>
            <a:r>
              <a:rPr lang="en-US" dirty="0"/>
              <a:t> </a:t>
            </a:r>
            <a:r>
              <a:rPr lang="en-US" dirty="0" err="1"/>
              <a:t>zien</a:t>
            </a:r>
            <a:r>
              <a:rPr lang="en-US" dirty="0"/>
              <a:t>. </a:t>
            </a:r>
          </a:p>
          <a:p>
            <a:endParaRPr lang="en-US" dirty="0"/>
          </a:p>
          <a:p>
            <a:r>
              <a:rPr lang="en-US" dirty="0" err="1"/>
              <a:t>Betekenisrelatie</a:t>
            </a:r>
            <a:r>
              <a:rPr lang="en-US" dirty="0"/>
              <a:t>, </a:t>
            </a:r>
            <a:r>
              <a:rPr lang="en-US" dirty="0" err="1"/>
              <a:t>aansluiten</a:t>
            </a:r>
            <a:r>
              <a:rPr lang="en-US" dirty="0"/>
              <a:t> </a:t>
            </a:r>
            <a:r>
              <a:rPr lang="en-US" dirty="0" err="1"/>
              <a:t>leefwereld</a:t>
            </a:r>
            <a:r>
              <a:rPr lang="en-US" dirty="0"/>
              <a:t> en </a:t>
            </a:r>
            <a:r>
              <a:rPr lang="en-US" dirty="0" err="1"/>
              <a:t>aansluiten</a:t>
            </a:r>
            <a:r>
              <a:rPr lang="en-US" dirty="0"/>
              <a:t> </a:t>
            </a:r>
            <a:r>
              <a:rPr lang="en-US" dirty="0" err="1"/>
              <a:t>behoefte</a:t>
            </a:r>
            <a:r>
              <a:rPr lang="en-US" dirty="0"/>
              <a:t> </a:t>
            </a:r>
            <a:r>
              <a:rPr lang="en-US" dirty="0" err="1"/>
              <a:t>tonen</a:t>
            </a:r>
            <a:r>
              <a:rPr lang="en-US" dirty="0"/>
              <a:t> </a:t>
            </a:r>
            <a:r>
              <a:rPr lang="en-US" dirty="0" err="1"/>
              <a:t>longitudinale</a:t>
            </a:r>
            <a:r>
              <a:rPr lang="en-US" dirty="0"/>
              <a:t> </a:t>
            </a:r>
            <a:r>
              <a:rPr lang="en-US" dirty="0" err="1"/>
              <a:t>relatie</a:t>
            </a:r>
            <a:r>
              <a:rPr lang="en-US" dirty="0"/>
              <a:t> </a:t>
            </a:r>
            <a:r>
              <a:rPr lang="en-US" dirty="0" err="1"/>
              <a:t>aan</a:t>
            </a:r>
            <a:r>
              <a:rPr lang="en-US" dirty="0"/>
              <a:t> met </a:t>
            </a:r>
            <a:r>
              <a:rPr lang="en-US" dirty="0" err="1"/>
              <a:t>relationele</a:t>
            </a:r>
            <a:r>
              <a:rPr lang="en-US" dirty="0"/>
              <a:t> </a:t>
            </a:r>
            <a:r>
              <a:rPr lang="en-US" dirty="0" err="1"/>
              <a:t>vaardigheden</a:t>
            </a:r>
            <a:r>
              <a:rPr lang="en-US" dirty="0"/>
              <a:t>. </a:t>
            </a:r>
          </a:p>
          <a:p>
            <a:r>
              <a:rPr lang="en-US" dirty="0"/>
              <a:t>Voor </a:t>
            </a:r>
            <a:r>
              <a:rPr lang="en-US" dirty="0" err="1"/>
              <a:t>betekenisrelatie</a:t>
            </a:r>
            <a:r>
              <a:rPr lang="en-US" dirty="0"/>
              <a:t> is RG .27.  </a:t>
            </a:r>
            <a:r>
              <a:rPr lang="en-US" dirty="0" err="1"/>
              <a:t>Zowel</a:t>
            </a:r>
            <a:r>
              <a:rPr lang="en-US" dirty="0"/>
              <a:t> </a:t>
            </a:r>
            <a:r>
              <a:rPr lang="en-US" dirty="0" err="1"/>
              <a:t>binnen</a:t>
            </a:r>
            <a:r>
              <a:rPr lang="en-US" dirty="0"/>
              <a:t> </a:t>
            </a:r>
            <a:r>
              <a:rPr lang="en-US" dirty="0" err="1"/>
              <a:t>persoons</a:t>
            </a:r>
            <a:r>
              <a:rPr lang="en-US" dirty="0"/>
              <a:t> </a:t>
            </a:r>
            <a:r>
              <a:rPr lang="en-US" dirty="0" err="1"/>
              <a:t>als</a:t>
            </a:r>
            <a:r>
              <a:rPr lang="en-US" dirty="0"/>
              <a:t> </a:t>
            </a:r>
            <a:r>
              <a:rPr lang="en-US" dirty="0" err="1"/>
              <a:t>tussenpersoon</a:t>
            </a:r>
            <a:r>
              <a:rPr lang="en-US" dirty="0"/>
              <a:t>. </a:t>
            </a:r>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13</a:t>
            </a:fld>
            <a:endParaRPr lang="nl-NL"/>
          </a:p>
        </p:txBody>
      </p:sp>
    </p:spTree>
    <p:extLst>
      <p:ext uri="{BB962C8B-B14F-4D97-AF65-F5344CB8AC3E}">
        <p14:creationId xmlns:p14="http://schemas.microsoft.com/office/powerpoint/2010/main" val="335286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Schaal</a:t>
            </a:r>
            <a:r>
              <a:rPr lang="en-US" dirty="0"/>
              <a:t> 5 </a:t>
            </a:r>
            <a:r>
              <a:rPr lang="en-US" dirty="0" err="1"/>
              <a:t>punten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Duidelijke</a:t>
            </a:r>
            <a:r>
              <a:rPr lang="en-US" dirty="0"/>
              <a:t> </a:t>
            </a:r>
            <a:r>
              <a:rPr lang="en-US" dirty="0" err="1"/>
              <a:t>significante</a:t>
            </a:r>
            <a:r>
              <a:rPr lang="en-US" dirty="0"/>
              <a:t> </a:t>
            </a:r>
            <a:r>
              <a:rPr lang="en-US" dirty="0" err="1"/>
              <a:t>verschillen</a:t>
            </a:r>
            <a:r>
              <a:rPr lang="en-US" dirty="0"/>
              <a:t> </a:t>
            </a:r>
            <a:r>
              <a:rPr lang="en-US" dirty="0" err="1"/>
              <a:t>te</a:t>
            </a:r>
            <a:r>
              <a:rPr lang="en-US" dirty="0"/>
              <a:t> </a:t>
            </a:r>
            <a:r>
              <a:rPr lang="en-US" dirty="0" err="1"/>
              <a:t>zien</a:t>
            </a:r>
            <a:r>
              <a:rPr lang="en-US" dirty="0"/>
              <a:t> in mate </a:t>
            </a:r>
            <a:r>
              <a:rPr lang="en-US" dirty="0" err="1"/>
              <a:t>problematiek</a:t>
            </a:r>
            <a:r>
              <a:rPr lang="en-US" dirty="0"/>
              <a:t>. Hoe </a:t>
            </a:r>
            <a:r>
              <a:rPr lang="en-US" dirty="0" err="1"/>
              <a:t>hoger</a:t>
            </a:r>
            <a:r>
              <a:rPr lang="en-US" dirty="0"/>
              <a:t> score hoe minder </a:t>
            </a:r>
            <a:r>
              <a:rPr lang="en-US" dirty="0" err="1"/>
              <a:t>stresservaring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Jaren </a:t>
            </a:r>
            <a:r>
              <a:rPr lang="en-US" dirty="0" err="1"/>
              <a:t>deelname</a:t>
            </a:r>
            <a:r>
              <a:rPr lang="en-US" dirty="0"/>
              <a:t> </a:t>
            </a:r>
            <a:r>
              <a:rPr lang="en-US" dirty="0" err="1"/>
              <a:t>aan</a:t>
            </a:r>
            <a:r>
              <a:rPr lang="en-US" dirty="0"/>
              <a:t> </a:t>
            </a:r>
            <a:r>
              <a:rPr lang="en-US" dirty="0" err="1"/>
              <a:t>jongerenwerk</a:t>
            </a:r>
            <a:r>
              <a:rPr lang="en-US" dirty="0"/>
              <a:t> </a:t>
            </a:r>
            <a:r>
              <a:rPr lang="en-US" dirty="0" err="1"/>
              <a:t>laat</a:t>
            </a:r>
            <a:r>
              <a:rPr lang="en-US" dirty="0"/>
              <a:t> </a:t>
            </a:r>
            <a:r>
              <a:rPr lang="en-US" dirty="0" err="1"/>
              <a:t>vrijwel</a:t>
            </a:r>
            <a:r>
              <a:rPr lang="en-US" dirty="0"/>
              <a:t> </a:t>
            </a:r>
            <a:r>
              <a:rPr lang="en-US" dirty="0" err="1"/>
              <a:t>geen</a:t>
            </a:r>
            <a:r>
              <a:rPr lang="en-US" dirty="0"/>
              <a:t> </a:t>
            </a:r>
            <a:r>
              <a:rPr lang="en-US" dirty="0" err="1"/>
              <a:t>verschil</a:t>
            </a:r>
            <a:r>
              <a:rPr lang="en-US" dirty="0"/>
              <a:t> </a:t>
            </a:r>
            <a:r>
              <a:rPr lang="en-US" dirty="0" err="1"/>
              <a:t>zien</a:t>
            </a:r>
            <a:r>
              <a:rPr lang="en-US" dirty="0"/>
              <a:t> </a:t>
            </a:r>
            <a:r>
              <a:rPr lang="en-US" dirty="0" err="1"/>
              <a:t>tussen</a:t>
            </a:r>
            <a:r>
              <a:rPr lang="en-US" dirty="0"/>
              <a:t> </a:t>
            </a:r>
            <a:r>
              <a:rPr lang="en-US" dirty="0" err="1"/>
              <a:t>groepen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Interessant</a:t>
            </a:r>
            <a:r>
              <a:rPr lang="en-US" dirty="0"/>
              <a:t> </a:t>
            </a:r>
            <a:r>
              <a:rPr lang="en-US" dirty="0" err="1"/>
              <a:t>bij</a:t>
            </a:r>
            <a:r>
              <a:rPr lang="en-US" dirty="0"/>
              <a:t> stress is de </a:t>
            </a:r>
            <a:r>
              <a:rPr lang="en-US" dirty="0" err="1"/>
              <a:t>verandering</a:t>
            </a:r>
            <a:r>
              <a:rPr lang="en-US" dirty="0"/>
              <a:t> in de </a:t>
            </a:r>
            <a:r>
              <a:rPr lang="en-US" dirty="0" err="1"/>
              <a:t>tijd</a:t>
            </a:r>
            <a:r>
              <a:rPr lang="en-US" dirty="0"/>
              <a:t>.  </a:t>
            </a:r>
            <a:r>
              <a:rPr lang="en-US" dirty="0" err="1"/>
              <a:t>Jongeren</a:t>
            </a:r>
            <a:r>
              <a:rPr lang="en-US" dirty="0"/>
              <a:t> met </a:t>
            </a:r>
            <a:r>
              <a:rPr lang="en-US" dirty="0" err="1"/>
              <a:t>lichte</a:t>
            </a:r>
            <a:r>
              <a:rPr lang="en-US" dirty="0"/>
              <a:t> </a:t>
            </a:r>
            <a:r>
              <a:rPr lang="en-US" dirty="0" err="1"/>
              <a:t>problemen</a:t>
            </a:r>
            <a:r>
              <a:rPr lang="en-US" dirty="0"/>
              <a:t> </a:t>
            </a:r>
            <a:r>
              <a:rPr lang="en-US" dirty="0" err="1"/>
              <a:t>dalen</a:t>
            </a:r>
            <a:r>
              <a:rPr lang="en-US" dirty="0"/>
              <a:t> significant, net </a:t>
            </a:r>
            <a:r>
              <a:rPr lang="en-US" dirty="0" err="1"/>
              <a:t>als</a:t>
            </a:r>
            <a:r>
              <a:rPr lang="en-US" dirty="0"/>
              <a:t> de </a:t>
            </a:r>
            <a:r>
              <a:rPr lang="en-US" dirty="0" err="1"/>
              <a:t>groep</a:t>
            </a:r>
            <a:r>
              <a:rPr lang="en-US" dirty="0"/>
              <a:t> </a:t>
            </a:r>
            <a:r>
              <a:rPr lang="en-US" dirty="0" err="1"/>
              <a:t>zonder</a:t>
            </a:r>
            <a:r>
              <a:rPr lang="en-US" dirty="0"/>
              <a:t> </a:t>
            </a:r>
            <a:r>
              <a:rPr lang="en-US" dirty="0" err="1"/>
              <a:t>problemen</a:t>
            </a:r>
            <a:r>
              <a:rPr lang="en-US" dirty="0"/>
              <a:t>. De </a:t>
            </a:r>
            <a:r>
              <a:rPr lang="en-US" dirty="0" err="1"/>
              <a:t>groep</a:t>
            </a:r>
            <a:r>
              <a:rPr lang="en-US" dirty="0"/>
              <a:t> met </a:t>
            </a:r>
            <a:r>
              <a:rPr lang="en-US" dirty="0" err="1"/>
              <a:t>zware</a:t>
            </a:r>
            <a:r>
              <a:rPr lang="en-US" dirty="0"/>
              <a:t> </a:t>
            </a:r>
            <a:r>
              <a:rPr lang="en-US" dirty="0" err="1"/>
              <a:t>problemen</a:t>
            </a:r>
            <a:r>
              <a:rPr lang="en-US" dirty="0"/>
              <a:t> </a:t>
            </a:r>
            <a:r>
              <a:rPr lang="en-US" dirty="0" err="1"/>
              <a:t>laat</a:t>
            </a:r>
            <a:r>
              <a:rPr lang="en-US" dirty="0"/>
              <a:t> </a:t>
            </a:r>
            <a:r>
              <a:rPr lang="en-US" dirty="0" err="1"/>
              <a:t>een</a:t>
            </a:r>
            <a:r>
              <a:rPr lang="en-US" dirty="0"/>
              <a:t> </a:t>
            </a:r>
            <a:r>
              <a:rPr lang="en-US" dirty="0" err="1"/>
              <a:t>significante</a:t>
            </a:r>
            <a:r>
              <a:rPr lang="en-US" dirty="0"/>
              <a:t> </a:t>
            </a:r>
            <a:r>
              <a:rPr lang="en-US" dirty="0" err="1"/>
              <a:t>stijging</a:t>
            </a:r>
            <a:r>
              <a:rPr lang="en-US" dirty="0"/>
              <a:t> </a:t>
            </a:r>
            <a:r>
              <a:rPr lang="en-US" dirty="0" err="1"/>
              <a:t>zien</a:t>
            </a:r>
            <a:r>
              <a:rPr lang="en-US" dirty="0"/>
              <a:t> in de </a:t>
            </a:r>
            <a:r>
              <a:rPr lang="en-US" dirty="0" err="1"/>
              <a:t>tijd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Interessant</a:t>
            </a:r>
            <a:r>
              <a:rPr lang="en-US" dirty="0"/>
              <a:t> </a:t>
            </a:r>
            <a:r>
              <a:rPr lang="en-US" dirty="0" err="1"/>
              <a:t>daarbij</a:t>
            </a:r>
            <a:r>
              <a:rPr lang="en-US" dirty="0"/>
              <a:t> is </a:t>
            </a:r>
            <a:r>
              <a:rPr lang="en-US" dirty="0" err="1"/>
              <a:t>dat</a:t>
            </a:r>
            <a:r>
              <a:rPr lang="en-US" dirty="0"/>
              <a:t> de </a:t>
            </a:r>
            <a:r>
              <a:rPr lang="en-US" dirty="0" err="1"/>
              <a:t>groep</a:t>
            </a:r>
            <a:r>
              <a:rPr lang="en-US" dirty="0"/>
              <a:t> met </a:t>
            </a:r>
            <a:r>
              <a:rPr lang="en-US" dirty="0" err="1"/>
              <a:t>lichte</a:t>
            </a:r>
            <a:r>
              <a:rPr lang="en-US" dirty="0"/>
              <a:t> </a:t>
            </a:r>
            <a:r>
              <a:rPr lang="en-US" dirty="0" err="1"/>
              <a:t>problemen</a:t>
            </a:r>
            <a:r>
              <a:rPr lang="en-US" dirty="0"/>
              <a:t> significant </a:t>
            </a:r>
            <a:r>
              <a:rPr lang="en-US" dirty="0" err="1"/>
              <a:t>vaker</a:t>
            </a:r>
            <a:r>
              <a:rPr lang="en-US" dirty="0"/>
              <a:t> contact </a:t>
            </a:r>
            <a:r>
              <a:rPr lang="en-US" dirty="0" err="1"/>
              <a:t>heeft</a:t>
            </a:r>
            <a:r>
              <a:rPr lang="en-US" dirty="0"/>
              <a:t> met </a:t>
            </a:r>
            <a:r>
              <a:rPr lang="en-US" dirty="0" err="1"/>
              <a:t>jongerenwerkers</a:t>
            </a:r>
            <a:r>
              <a:rPr lang="en-US" dirty="0"/>
              <a:t>!!! Hoe </a:t>
            </a:r>
            <a:r>
              <a:rPr lang="en-US" dirty="0" err="1"/>
              <a:t>kan</a:t>
            </a:r>
            <a:r>
              <a:rPr lang="en-US" dirty="0"/>
              <a:t> </a:t>
            </a:r>
            <a:r>
              <a:rPr lang="en-US" dirty="0" err="1"/>
              <a:t>dit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cap="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en-US" dirty="0"/>
          </a:p>
          <a:p>
            <a:r>
              <a:rPr lang="en-US" dirty="0" err="1"/>
              <a:t>Verband</a:t>
            </a:r>
            <a:r>
              <a:rPr lang="en-US" dirty="0"/>
              <a:t> met </a:t>
            </a:r>
            <a:r>
              <a:rPr lang="en-US" dirty="0" err="1"/>
              <a:t>aansluiten</a:t>
            </a:r>
            <a:r>
              <a:rPr lang="en-US" dirty="0"/>
              <a:t> </a:t>
            </a:r>
            <a:r>
              <a:rPr lang="en-US" dirty="0" err="1"/>
              <a:t>behoefte</a:t>
            </a:r>
            <a:r>
              <a:rPr lang="en-US" dirty="0"/>
              <a:t>: Reg coefficient ,19</a:t>
            </a:r>
          </a:p>
          <a:p>
            <a:r>
              <a:rPr lang="en-US" dirty="0" err="1"/>
              <a:t>Dit</a:t>
            </a:r>
            <a:r>
              <a:rPr lang="en-US" dirty="0"/>
              <a:t> </a:t>
            </a:r>
            <a:r>
              <a:rPr lang="en-US" dirty="0" err="1"/>
              <a:t>verband</a:t>
            </a:r>
            <a:r>
              <a:rPr lang="en-US" dirty="0"/>
              <a:t> </a:t>
            </a:r>
            <a:r>
              <a:rPr lang="en-US" dirty="0" err="1"/>
              <a:t>zien</a:t>
            </a:r>
            <a:r>
              <a:rPr lang="en-US" dirty="0"/>
              <a:t> we </a:t>
            </a:r>
            <a:r>
              <a:rPr lang="en-US" dirty="0" err="1"/>
              <a:t>ook</a:t>
            </a:r>
            <a:r>
              <a:rPr lang="en-US" dirty="0"/>
              <a:t> voor </a:t>
            </a:r>
            <a:r>
              <a:rPr lang="en-US" dirty="0" err="1"/>
              <a:t>principes</a:t>
            </a:r>
            <a:r>
              <a:rPr lang="en-US" dirty="0"/>
              <a:t> </a:t>
            </a:r>
            <a:r>
              <a:rPr lang="en-US" dirty="0" err="1"/>
              <a:t>betekenisrelatie</a:t>
            </a:r>
            <a:r>
              <a:rPr lang="en-US" dirty="0"/>
              <a:t>,  </a:t>
            </a:r>
            <a:r>
              <a:rPr lang="en-US" dirty="0" err="1"/>
              <a:t>aansluiten</a:t>
            </a:r>
            <a:r>
              <a:rPr lang="en-US" dirty="0"/>
              <a:t> </a:t>
            </a:r>
            <a:r>
              <a:rPr lang="en-US" dirty="0" err="1"/>
              <a:t>leefwereld</a:t>
            </a:r>
            <a:r>
              <a:rPr lang="en-US" dirty="0"/>
              <a:t>.</a:t>
            </a:r>
          </a:p>
          <a:p>
            <a:endParaRPr lang="en-US" dirty="0"/>
          </a:p>
          <a:p>
            <a:r>
              <a:rPr lang="en-US" dirty="0" err="1"/>
              <a:t>Ook</a:t>
            </a:r>
            <a:r>
              <a:rPr lang="en-US" dirty="0"/>
              <a:t> </a:t>
            </a:r>
            <a:r>
              <a:rPr lang="en-US" dirty="0" err="1"/>
              <a:t>positief</a:t>
            </a:r>
            <a:r>
              <a:rPr lang="en-US" dirty="0"/>
              <a:t> </a:t>
            </a:r>
            <a:r>
              <a:rPr lang="en-US" dirty="0" err="1"/>
              <a:t>verband</a:t>
            </a:r>
            <a:r>
              <a:rPr lang="en-US" dirty="0"/>
              <a:t> met </a:t>
            </a:r>
            <a:r>
              <a:rPr lang="en-US" dirty="0" err="1"/>
              <a:t>groepswerk</a:t>
            </a:r>
            <a:r>
              <a:rPr lang="en-US" dirty="0"/>
              <a:t>. </a:t>
            </a:r>
          </a:p>
          <a:p>
            <a:r>
              <a:rPr lang="en-US" dirty="0" err="1"/>
              <a:t>Negatief</a:t>
            </a:r>
            <a:r>
              <a:rPr lang="en-US" dirty="0"/>
              <a:t> </a:t>
            </a:r>
            <a:r>
              <a:rPr lang="en-US" dirty="0" err="1"/>
              <a:t>verband</a:t>
            </a:r>
            <a:r>
              <a:rPr lang="en-US" dirty="0"/>
              <a:t> met IB – </a:t>
            </a:r>
            <a:r>
              <a:rPr lang="en-US" dirty="0" err="1"/>
              <a:t>jongeren</a:t>
            </a:r>
            <a:r>
              <a:rPr lang="en-US" dirty="0"/>
              <a:t> die lager </a:t>
            </a:r>
            <a:r>
              <a:rPr lang="en-US" dirty="0" err="1"/>
              <a:t>zelfwaardegevoel</a:t>
            </a:r>
            <a:r>
              <a:rPr lang="en-US" dirty="0"/>
              <a:t> </a:t>
            </a:r>
            <a:r>
              <a:rPr lang="en-US" dirty="0" err="1"/>
              <a:t>hebben</a:t>
            </a:r>
            <a:r>
              <a:rPr lang="en-US" dirty="0"/>
              <a:t> </a:t>
            </a:r>
            <a:r>
              <a:rPr lang="en-US" dirty="0" err="1"/>
              <a:t>krijgen</a:t>
            </a:r>
            <a:r>
              <a:rPr lang="en-US" dirty="0"/>
              <a:t> </a:t>
            </a:r>
            <a:r>
              <a:rPr lang="en-US" dirty="0" err="1"/>
              <a:t>vaker</a:t>
            </a:r>
            <a:r>
              <a:rPr lang="en-US" dirty="0"/>
              <a:t> IB in </a:t>
            </a:r>
            <a:r>
              <a:rPr lang="en-US" dirty="0" err="1"/>
              <a:t>jongerenwerk</a:t>
            </a:r>
            <a:r>
              <a:rPr lang="en-US" dirty="0"/>
              <a:t>?</a:t>
            </a:r>
            <a:endParaRPr lang="nl-NL" dirty="0"/>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14</a:t>
            </a:fld>
            <a:endParaRPr lang="nl-NL"/>
          </a:p>
        </p:txBody>
      </p:sp>
    </p:spTree>
    <p:extLst>
      <p:ext uri="{BB962C8B-B14F-4D97-AF65-F5344CB8AC3E}">
        <p14:creationId xmlns:p14="http://schemas.microsoft.com/office/powerpoint/2010/main" val="199464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dirty="0" err="1"/>
              <a:t>Schaal</a:t>
            </a:r>
            <a:r>
              <a:rPr lang="en-US" sz="1200" cap="none" dirty="0"/>
              <a:t> 1-5.  </a:t>
            </a:r>
            <a:r>
              <a:rPr lang="en-US" sz="1200" cap="none" dirty="0" err="1"/>
              <a:t>Scoren</a:t>
            </a:r>
            <a:r>
              <a:rPr lang="en-US" sz="1200" cap="none" dirty="0"/>
              <a:t> </a:t>
            </a:r>
            <a:r>
              <a:rPr lang="en-US" sz="1200" cap="none" dirty="0" err="1"/>
              <a:t>vrij</a:t>
            </a:r>
            <a:r>
              <a:rPr lang="en-US" sz="1200" cap="none" dirty="0"/>
              <a:t> </a:t>
            </a:r>
            <a:r>
              <a:rPr lang="en-US" sz="1200" cap="none" dirty="0" err="1"/>
              <a:t>hoog</a:t>
            </a:r>
            <a:r>
              <a:rPr lang="en-US" sz="1200" cap="none" dirty="0"/>
              <a:t>. </a:t>
            </a:r>
          </a:p>
          <a:p>
            <a:endParaRPr lang="nl-NL" sz="1200" cap="none" dirty="0"/>
          </a:p>
          <a:p>
            <a:endParaRPr lang="nl-NL" sz="1200" cap="none" dirty="0"/>
          </a:p>
          <a:p>
            <a:r>
              <a:rPr lang="nl-NL" sz="1200" cap="none" dirty="0"/>
              <a:t>Ik ben van mening dat ik een belangrijk persoon ben, ten minste even belangrijk als anderen</a:t>
            </a:r>
          </a:p>
          <a:p>
            <a:r>
              <a:rPr lang="nl-NL" sz="1200" cap="none" dirty="0"/>
              <a:t>Ik vind dat ik een aantal goede eigenschappen heb (bijvoorbeeld behulpzaam, eerlijk, vrolijk)</a:t>
            </a:r>
          </a:p>
          <a:p>
            <a:r>
              <a:rPr lang="nl-NL" sz="1200" cap="none" dirty="0"/>
              <a:t>Ik ben in staat om dingen even goed te doen als anderen</a:t>
            </a:r>
          </a:p>
          <a:p>
            <a:r>
              <a:rPr lang="nl-NL" sz="1200" cap="none" dirty="0"/>
              <a:t>Ik kijk positief naar mezelf</a:t>
            </a:r>
          </a:p>
          <a:p>
            <a:r>
              <a:rPr lang="nl-NL" sz="1200" cap="none" dirty="0"/>
              <a:t>Over het algemeen ben ik tevreden over mezelf</a:t>
            </a:r>
            <a:endParaRPr lang="en-US" sz="1200" cap="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Significant </a:t>
            </a:r>
            <a:r>
              <a:rPr lang="en-US" dirty="0" err="1"/>
              <a:t>verschil</a:t>
            </a:r>
            <a:r>
              <a:rPr lang="en-US" dirty="0"/>
              <a:t> </a:t>
            </a:r>
            <a:r>
              <a:rPr lang="en-US" dirty="0" err="1"/>
              <a:t>tussen</a:t>
            </a:r>
            <a:r>
              <a:rPr lang="en-US" dirty="0"/>
              <a:t> cohort 1 en 2 en </a:t>
            </a:r>
            <a:r>
              <a:rPr lang="en-US" dirty="0" err="1"/>
              <a:t>tussen</a:t>
            </a:r>
            <a:r>
              <a:rPr lang="en-US" dirty="0"/>
              <a:t> cohort 1 en 3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cap="none" dirty="0" err="1"/>
              <a:t>Verandering</a:t>
            </a:r>
            <a:r>
              <a:rPr lang="en-US" cap="none" dirty="0"/>
              <a:t> in de </a:t>
            </a:r>
            <a:r>
              <a:rPr lang="en-US" cap="none" dirty="0" err="1"/>
              <a:t>tijd</a:t>
            </a:r>
            <a:r>
              <a:rPr lang="en-US" b="1" cap="none" dirty="0"/>
              <a:t>: </a:t>
            </a:r>
            <a:r>
              <a:rPr lang="en-US" b="1" cap="none" dirty="0" err="1"/>
              <a:t>Stabiel</a:t>
            </a:r>
            <a:r>
              <a:rPr lang="en-US" b="1" cap="none" dirty="0"/>
              <a:t>. </a:t>
            </a:r>
            <a:r>
              <a:rPr lang="en-US" b="1" cap="none" dirty="0" err="1"/>
              <a:t>Groep</a:t>
            </a:r>
            <a:r>
              <a:rPr lang="en-US" b="1" cap="none" dirty="0"/>
              <a:t> 14-17 </a:t>
            </a:r>
            <a:r>
              <a:rPr lang="en-US" b="1" cap="none" dirty="0" err="1"/>
              <a:t>jaar</a:t>
            </a:r>
            <a:r>
              <a:rPr lang="en-US" b="1" cap="none" dirty="0"/>
              <a:t> /</a:t>
            </a:r>
            <a:r>
              <a:rPr lang="en-US" b="1" cap="none" dirty="0" err="1"/>
              <a:t>geen</a:t>
            </a:r>
            <a:r>
              <a:rPr lang="en-US" b="1" cap="none" dirty="0"/>
              <a:t> </a:t>
            </a:r>
            <a:r>
              <a:rPr lang="en-US" b="1" cap="none" dirty="0" err="1"/>
              <a:t>problemen</a:t>
            </a:r>
            <a:r>
              <a:rPr lang="en-US" b="1" cap="none" dirty="0"/>
              <a:t> </a:t>
            </a:r>
            <a:r>
              <a:rPr lang="en-US" b="1" cap="none" dirty="0" err="1"/>
              <a:t>laat</a:t>
            </a:r>
            <a:r>
              <a:rPr lang="en-US" b="1" cap="none" dirty="0"/>
              <a:t> </a:t>
            </a:r>
            <a:r>
              <a:rPr lang="en-US" b="1" cap="none" dirty="0" err="1"/>
              <a:t>lichte</a:t>
            </a:r>
            <a:r>
              <a:rPr lang="en-US" b="1" cap="none" dirty="0"/>
              <a:t> </a:t>
            </a:r>
            <a:r>
              <a:rPr lang="en-US" b="1" cap="none" dirty="0" err="1"/>
              <a:t>daling</a:t>
            </a:r>
            <a:r>
              <a:rPr lang="en-US" b="1" cap="none" dirty="0"/>
              <a:t> </a:t>
            </a:r>
            <a:r>
              <a:rPr lang="en-US" b="1" cap="none" dirty="0" err="1"/>
              <a:t>zien</a:t>
            </a:r>
            <a:r>
              <a:rPr lang="en-US" b="1" cap="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cap="none" dirty="0"/>
              <a:t>Is </a:t>
            </a:r>
            <a:r>
              <a:rPr lang="en-US" b="1" cap="none" dirty="0" err="1"/>
              <a:t>dit</a:t>
            </a:r>
            <a:r>
              <a:rPr lang="en-US" b="1" cap="none" dirty="0"/>
              <a:t> de </a:t>
            </a:r>
            <a:r>
              <a:rPr lang="en-US" b="1" cap="none" dirty="0" err="1"/>
              <a:t>periode</a:t>
            </a:r>
            <a:r>
              <a:rPr lang="en-US" b="1" cap="none" dirty="0"/>
              <a:t> </a:t>
            </a:r>
            <a:r>
              <a:rPr lang="en-US" b="1" cap="none" dirty="0" err="1"/>
              <a:t>waarin</a:t>
            </a:r>
            <a:r>
              <a:rPr lang="en-US" b="1" cap="none" dirty="0"/>
              <a:t> </a:t>
            </a:r>
            <a:r>
              <a:rPr lang="en-US" b="1" cap="none" dirty="0" err="1"/>
              <a:t>zelfwaardegevoel</a:t>
            </a:r>
            <a:r>
              <a:rPr lang="en-US" b="1" cap="none" dirty="0"/>
              <a:t> van </a:t>
            </a:r>
            <a:r>
              <a:rPr lang="en-US" b="1" cap="none" dirty="0" err="1"/>
              <a:t>jongeren</a:t>
            </a:r>
            <a:r>
              <a:rPr lang="en-US" b="1" cap="none" dirty="0"/>
              <a:t> </a:t>
            </a:r>
            <a:r>
              <a:rPr lang="en-US" b="1" cap="none" dirty="0" err="1"/>
              <a:t>keldert</a:t>
            </a:r>
            <a:r>
              <a:rPr lang="en-US" b="1" cap="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cap="none" dirty="0" err="1"/>
              <a:t>Lichte</a:t>
            </a:r>
            <a:r>
              <a:rPr lang="en-US" cap="none" dirty="0"/>
              <a:t> </a:t>
            </a:r>
            <a:r>
              <a:rPr lang="en-US" cap="none" dirty="0" err="1"/>
              <a:t>problemen</a:t>
            </a:r>
            <a:r>
              <a:rPr lang="en-US" cap="none" dirty="0"/>
              <a:t> en </a:t>
            </a:r>
            <a:r>
              <a:rPr lang="en-US" cap="none" dirty="0" err="1"/>
              <a:t>zware</a:t>
            </a:r>
            <a:r>
              <a:rPr lang="en-US" cap="none" dirty="0"/>
              <a:t> </a:t>
            </a:r>
            <a:r>
              <a:rPr lang="en-US" cap="none" dirty="0" err="1"/>
              <a:t>problemen</a:t>
            </a:r>
            <a:r>
              <a:rPr lang="en-US" cap="none" dirty="0"/>
              <a:t> significant </a:t>
            </a:r>
            <a:r>
              <a:rPr lang="en-US" cap="none" dirty="0" err="1"/>
              <a:t>lagere</a:t>
            </a:r>
            <a:r>
              <a:rPr lang="en-US" cap="none" dirty="0"/>
              <a:t>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cap="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de leeftijd 14 tot 17 zijn jongeren in een biologische ontwikkeling en in een periode van belangrijke life-events. Het is een onrustige periode waarin jongeren echt ‘worstelen’ met hun identiteit.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en-US" dirty="0"/>
          </a:p>
          <a:p>
            <a:r>
              <a:rPr lang="en-US" dirty="0" err="1"/>
              <a:t>Verband</a:t>
            </a:r>
            <a:r>
              <a:rPr lang="en-US" dirty="0"/>
              <a:t> met </a:t>
            </a:r>
            <a:r>
              <a:rPr lang="en-US" dirty="0" err="1"/>
              <a:t>aansluiten</a:t>
            </a:r>
            <a:r>
              <a:rPr lang="en-US" dirty="0"/>
              <a:t> </a:t>
            </a:r>
            <a:r>
              <a:rPr lang="en-US" dirty="0" err="1"/>
              <a:t>behoefte</a:t>
            </a:r>
            <a:r>
              <a:rPr lang="en-US" dirty="0"/>
              <a:t>: Reg coefficient ,19</a:t>
            </a:r>
          </a:p>
          <a:p>
            <a:r>
              <a:rPr lang="en-US" dirty="0" err="1"/>
              <a:t>Dit</a:t>
            </a:r>
            <a:r>
              <a:rPr lang="en-US" dirty="0"/>
              <a:t> </a:t>
            </a:r>
            <a:r>
              <a:rPr lang="en-US" dirty="0" err="1"/>
              <a:t>verband</a:t>
            </a:r>
            <a:r>
              <a:rPr lang="en-US" dirty="0"/>
              <a:t> </a:t>
            </a:r>
            <a:r>
              <a:rPr lang="en-US" dirty="0" err="1"/>
              <a:t>zien</a:t>
            </a:r>
            <a:r>
              <a:rPr lang="en-US" dirty="0"/>
              <a:t> we </a:t>
            </a:r>
            <a:r>
              <a:rPr lang="en-US" dirty="0" err="1"/>
              <a:t>ook</a:t>
            </a:r>
            <a:r>
              <a:rPr lang="en-US" dirty="0"/>
              <a:t> voor </a:t>
            </a:r>
            <a:r>
              <a:rPr lang="en-US" dirty="0" err="1"/>
              <a:t>principes</a:t>
            </a:r>
            <a:r>
              <a:rPr lang="en-US" dirty="0"/>
              <a:t> </a:t>
            </a:r>
            <a:r>
              <a:rPr lang="en-US" dirty="0" err="1"/>
              <a:t>betekenisrelatie</a:t>
            </a:r>
            <a:r>
              <a:rPr lang="en-US" dirty="0"/>
              <a:t>,  </a:t>
            </a:r>
            <a:r>
              <a:rPr lang="en-US" dirty="0" err="1"/>
              <a:t>aansluiten</a:t>
            </a:r>
            <a:r>
              <a:rPr lang="en-US" dirty="0"/>
              <a:t> </a:t>
            </a:r>
            <a:r>
              <a:rPr lang="en-US" dirty="0" err="1"/>
              <a:t>leefwereld</a:t>
            </a:r>
            <a:r>
              <a:rPr lang="en-US" dirty="0"/>
              <a:t>.</a:t>
            </a:r>
          </a:p>
          <a:p>
            <a:endParaRPr lang="en-US" dirty="0"/>
          </a:p>
          <a:p>
            <a:r>
              <a:rPr lang="en-US" dirty="0" err="1"/>
              <a:t>Ook</a:t>
            </a:r>
            <a:r>
              <a:rPr lang="en-US" dirty="0"/>
              <a:t> </a:t>
            </a:r>
            <a:r>
              <a:rPr lang="en-US" dirty="0" err="1"/>
              <a:t>positief</a:t>
            </a:r>
            <a:r>
              <a:rPr lang="en-US" dirty="0"/>
              <a:t> </a:t>
            </a:r>
            <a:r>
              <a:rPr lang="en-US" dirty="0" err="1"/>
              <a:t>verband</a:t>
            </a:r>
            <a:r>
              <a:rPr lang="en-US" dirty="0"/>
              <a:t> met </a:t>
            </a:r>
            <a:r>
              <a:rPr lang="en-US" dirty="0" err="1"/>
              <a:t>groepswerk</a:t>
            </a:r>
            <a:r>
              <a:rPr lang="en-US" dirty="0"/>
              <a:t>. </a:t>
            </a:r>
          </a:p>
          <a:p>
            <a:r>
              <a:rPr lang="en-US" dirty="0" err="1"/>
              <a:t>Negatief</a:t>
            </a:r>
            <a:r>
              <a:rPr lang="en-US" dirty="0"/>
              <a:t> </a:t>
            </a:r>
            <a:r>
              <a:rPr lang="en-US" dirty="0" err="1"/>
              <a:t>verband</a:t>
            </a:r>
            <a:r>
              <a:rPr lang="en-US" dirty="0"/>
              <a:t> met IB – </a:t>
            </a:r>
            <a:r>
              <a:rPr lang="en-US" dirty="0" err="1"/>
              <a:t>jongeren</a:t>
            </a:r>
            <a:r>
              <a:rPr lang="en-US" dirty="0"/>
              <a:t> die lager </a:t>
            </a:r>
            <a:r>
              <a:rPr lang="en-US" dirty="0" err="1"/>
              <a:t>zelfwaardegevoel</a:t>
            </a:r>
            <a:r>
              <a:rPr lang="en-US" dirty="0"/>
              <a:t> </a:t>
            </a:r>
            <a:r>
              <a:rPr lang="en-US" dirty="0" err="1"/>
              <a:t>hebben</a:t>
            </a:r>
            <a:r>
              <a:rPr lang="en-US" dirty="0"/>
              <a:t> </a:t>
            </a:r>
            <a:r>
              <a:rPr lang="en-US" dirty="0" err="1"/>
              <a:t>krijgen</a:t>
            </a:r>
            <a:r>
              <a:rPr lang="en-US" dirty="0"/>
              <a:t> </a:t>
            </a:r>
            <a:r>
              <a:rPr lang="en-US" dirty="0" err="1"/>
              <a:t>vaker</a:t>
            </a:r>
            <a:r>
              <a:rPr lang="en-US" dirty="0"/>
              <a:t> IB in </a:t>
            </a:r>
            <a:r>
              <a:rPr lang="en-US" dirty="0" err="1"/>
              <a:t>jongerenwerk</a:t>
            </a:r>
            <a:r>
              <a:rPr lang="en-US" dirty="0"/>
              <a:t>?</a:t>
            </a:r>
            <a:endParaRPr lang="nl-NL" dirty="0"/>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15</a:t>
            </a:fld>
            <a:endParaRPr lang="nl-NL"/>
          </a:p>
        </p:txBody>
      </p:sp>
    </p:spTree>
    <p:extLst>
      <p:ext uri="{BB962C8B-B14F-4D97-AF65-F5344CB8AC3E}">
        <p14:creationId xmlns:p14="http://schemas.microsoft.com/office/powerpoint/2010/main" val="155934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Schaal</a:t>
            </a:r>
            <a:r>
              <a:rPr lang="en-US" dirty="0"/>
              <a:t> 5 </a:t>
            </a:r>
            <a:r>
              <a:rPr lang="en-US" dirty="0" err="1"/>
              <a:t>punten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Significant </a:t>
            </a:r>
            <a:r>
              <a:rPr lang="en-US" dirty="0" err="1"/>
              <a:t>verschil</a:t>
            </a:r>
            <a:r>
              <a:rPr lang="en-US" dirty="0"/>
              <a:t> in </a:t>
            </a:r>
            <a:r>
              <a:rPr lang="en-US" dirty="0" err="1"/>
              <a:t>leeftijdsgroepen</a:t>
            </a:r>
            <a:r>
              <a:rPr lang="en-US" dirty="0"/>
              <a:t>. </a:t>
            </a:r>
            <a:r>
              <a:rPr lang="en-US" dirty="0" err="1"/>
              <a:t>Toekomstperspectief</a:t>
            </a:r>
            <a:r>
              <a:rPr lang="en-US" dirty="0"/>
              <a:t> </a:t>
            </a:r>
            <a:r>
              <a:rPr lang="en-US" dirty="0" err="1"/>
              <a:t>daalt</a:t>
            </a:r>
            <a:r>
              <a:rPr lang="en-US" dirty="0"/>
              <a:t> </a:t>
            </a:r>
            <a:r>
              <a:rPr lang="en-US" dirty="0" err="1"/>
              <a:t>narmate</a:t>
            </a:r>
            <a:r>
              <a:rPr lang="en-US" dirty="0"/>
              <a:t> </a:t>
            </a:r>
            <a:r>
              <a:rPr lang="en-US" dirty="0" err="1"/>
              <a:t>jongeren</a:t>
            </a:r>
            <a:r>
              <a:rPr lang="en-US" dirty="0"/>
              <a:t> </a:t>
            </a:r>
            <a:r>
              <a:rPr lang="en-US" dirty="0" err="1"/>
              <a:t>ouder</a:t>
            </a:r>
            <a:r>
              <a:rPr lang="en-US" dirty="0"/>
              <a:t> </a:t>
            </a:r>
            <a:r>
              <a:rPr lang="en-US" dirty="0" err="1"/>
              <a:t>worden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 </a:t>
            </a:r>
            <a:r>
              <a:rPr lang="en-US" u="sng" dirty="0" err="1"/>
              <a:t>duur</a:t>
            </a:r>
            <a:r>
              <a:rPr lang="en-US" u="sng" dirty="0"/>
              <a:t> </a:t>
            </a:r>
            <a:r>
              <a:rPr lang="en-US" u="sng" dirty="0" err="1"/>
              <a:t>deelname</a:t>
            </a:r>
            <a:r>
              <a:rPr lang="en-US" u="sng" dirty="0"/>
              <a:t> </a:t>
            </a:r>
            <a:r>
              <a:rPr lang="en-US" u="sng" dirty="0" err="1"/>
              <a:t>zien</a:t>
            </a:r>
            <a:r>
              <a:rPr lang="en-US" u="sng" dirty="0"/>
              <a:t> we </a:t>
            </a:r>
            <a:r>
              <a:rPr lang="en-US" u="sng" dirty="0" err="1"/>
              <a:t>wel</a:t>
            </a:r>
            <a:r>
              <a:rPr lang="en-US" u="sng" dirty="0"/>
              <a:t> </a:t>
            </a:r>
            <a:r>
              <a:rPr lang="en-US" u="sng" dirty="0" err="1"/>
              <a:t>dat</a:t>
            </a:r>
            <a:r>
              <a:rPr lang="en-US" u="sng" dirty="0"/>
              <a:t> </a:t>
            </a:r>
            <a:r>
              <a:rPr lang="en-US" u="sng" dirty="0" err="1"/>
              <a:t>jongeren</a:t>
            </a:r>
            <a:r>
              <a:rPr lang="en-US" u="sng" dirty="0"/>
              <a:t> die 3 </a:t>
            </a:r>
            <a:r>
              <a:rPr lang="en-US" u="sng" dirty="0" err="1"/>
              <a:t>jaar</a:t>
            </a:r>
            <a:r>
              <a:rPr lang="en-US" u="sng" dirty="0"/>
              <a:t> </a:t>
            </a:r>
            <a:r>
              <a:rPr lang="en-US" u="sng" dirty="0" err="1"/>
              <a:t>langer</a:t>
            </a:r>
            <a:r>
              <a:rPr lang="en-US" u="sng" dirty="0"/>
              <a:t> </a:t>
            </a:r>
            <a:r>
              <a:rPr lang="en-US" u="sng" dirty="0" err="1"/>
              <a:t>deelnemen</a:t>
            </a:r>
            <a:r>
              <a:rPr lang="en-US" dirty="0"/>
              <a:t>, </a:t>
            </a:r>
            <a:r>
              <a:rPr lang="en-US" dirty="0" err="1"/>
              <a:t>beter</a:t>
            </a:r>
            <a:r>
              <a:rPr lang="en-US" dirty="0"/>
              <a:t> </a:t>
            </a:r>
            <a:r>
              <a:rPr lang="en-US" dirty="0" err="1"/>
              <a:t>toekomstperspectief</a:t>
            </a:r>
            <a:r>
              <a:rPr lang="en-US" dirty="0"/>
              <a:t> </a:t>
            </a:r>
            <a:r>
              <a:rPr lang="en-US" dirty="0" err="1"/>
              <a:t>hebben</a:t>
            </a:r>
            <a:r>
              <a:rPr lang="en-US" dirty="0"/>
              <a:t>, </a:t>
            </a:r>
            <a:r>
              <a:rPr lang="en-US" dirty="0" err="1"/>
              <a:t>ook</a:t>
            </a:r>
            <a:r>
              <a:rPr lang="en-US" dirty="0"/>
              <a:t> </a:t>
            </a:r>
            <a:r>
              <a:rPr lang="en-US" dirty="0" err="1"/>
              <a:t>als</a:t>
            </a:r>
            <a:r>
              <a:rPr lang="en-US" dirty="0"/>
              <a:t> we </a:t>
            </a:r>
            <a:r>
              <a:rPr lang="en-US" dirty="0" err="1"/>
              <a:t>corrigeren</a:t>
            </a:r>
            <a:r>
              <a:rPr lang="en-US" dirty="0"/>
              <a:t> op </a:t>
            </a:r>
            <a:r>
              <a:rPr lang="en-US" dirty="0" err="1"/>
              <a:t>leeftijd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cap="none" dirty="0" err="1"/>
              <a:t>Verandering</a:t>
            </a:r>
            <a:r>
              <a:rPr lang="en-US" cap="none" dirty="0"/>
              <a:t> in de </a:t>
            </a:r>
            <a:r>
              <a:rPr lang="en-US" cap="none" dirty="0" err="1"/>
              <a:t>tijd</a:t>
            </a:r>
            <a:r>
              <a:rPr lang="en-US" b="1" cap="none" dirty="0"/>
              <a:t>: </a:t>
            </a:r>
            <a:r>
              <a:rPr lang="en-US" b="1" cap="none" dirty="0" err="1"/>
              <a:t>Groep</a:t>
            </a:r>
            <a:r>
              <a:rPr lang="en-US" b="1" cap="none" dirty="0"/>
              <a:t> </a:t>
            </a:r>
            <a:r>
              <a:rPr lang="en-US" b="1" cap="none" dirty="0" err="1"/>
              <a:t>tieners</a:t>
            </a:r>
            <a:r>
              <a:rPr lang="en-US" b="1" cap="none" dirty="0"/>
              <a:t> </a:t>
            </a:r>
            <a:r>
              <a:rPr lang="en-US" b="1" cap="none" dirty="0" err="1"/>
              <a:t>blijft</a:t>
            </a:r>
            <a:r>
              <a:rPr lang="en-US" b="1" cap="none" dirty="0"/>
              <a:t> </a:t>
            </a:r>
            <a:r>
              <a:rPr lang="en-US" b="1" cap="none" dirty="0" err="1"/>
              <a:t>stabiel</a:t>
            </a:r>
            <a:r>
              <a:rPr lang="en-US" b="1" cap="none" dirty="0"/>
              <a:t>. </a:t>
            </a:r>
            <a:r>
              <a:rPr lang="en-US" b="1" u="sng" cap="none" dirty="0" err="1"/>
              <a:t>Ook</a:t>
            </a:r>
            <a:r>
              <a:rPr lang="en-US" b="1" u="sng" cap="none" dirty="0"/>
              <a:t> de </a:t>
            </a:r>
            <a:r>
              <a:rPr lang="en-US" b="1" u="sng" cap="none" dirty="0" err="1"/>
              <a:t>groep</a:t>
            </a:r>
            <a:r>
              <a:rPr lang="en-US" b="1" u="sng" cap="none" dirty="0"/>
              <a:t> met </a:t>
            </a:r>
            <a:r>
              <a:rPr lang="en-US" b="1" u="sng" cap="none" dirty="0" err="1"/>
              <a:t>zware</a:t>
            </a:r>
            <a:r>
              <a:rPr lang="en-US" b="1" u="sng" cap="none" dirty="0"/>
              <a:t> </a:t>
            </a:r>
            <a:r>
              <a:rPr lang="en-US" b="1" u="sng" cap="none" dirty="0" err="1"/>
              <a:t>problemen</a:t>
            </a:r>
            <a:r>
              <a:rPr lang="en-US" b="1" cap="none" dirty="0"/>
              <a:t>. </a:t>
            </a:r>
            <a:r>
              <a:rPr lang="en-US" b="1" cap="none" dirty="0" err="1"/>
              <a:t>Groep</a:t>
            </a:r>
            <a:r>
              <a:rPr lang="en-US" b="1" cap="none" dirty="0"/>
              <a:t> 14 + </a:t>
            </a:r>
            <a:r>
              <a:rPr lang="en-US" b="1" cap="none" dirty="0" err="1"/>
              <a:t>laat</a:t>
            </a:r>
            <a:r>
              <a:rPr lang="en-US" b="1" cap="none" dirty="0"/>
              <a:t> </a:t>
            </a:r>
            <a:r>
              <a:rPr lang="en-US" b="1" cap="none" dirty="0" err="1"/>
              <a:t>lichte</a:t>
            </a:r>
            <a:r>
              <a:rPr lang="en-US" b="1" cap="none" dirty="0"/>
              <a:t> </a:t>
            </a:r>
            <a:r>
              <a:rPr lang="en-US" b="1" cap="none" dirty="0" err="1"/>
              <a:t>daling</a:t>
            </a:r>
            <a:r>
              <a:rPr lang="en-US" b="1" cap="none" dirty="0"/>
              <a:t> </a:t>
            </a:r>
            <a:r>
              <a:rPr lang="en-US" b="1" cap="none" dirty="0" err="1"/>
              <a:t>zien</a:t>
            </a:r>
            <a:r>
              <a:rPr lang="en-US" b="1" cap="none" dirty="0"/>
              <a:t>. </a:t>
            </a:r>
            <a:r>
              <a:rPr lang="en-US" b="1" cap="none" dirty="0" err="1"/>
              <a:t>Ook</a:t>
            </a:r>
            <a:r>
              <a:rPr lang="en-US" b="1" cap="none" dirty="0"/>
              <a:t> </a:t>
            </a:r>
            <a:r>
              <a:rPr lang="en-US" b="1" cap="none" dirty="0" err="1"/>
              <a:t>groepen</a:t>
            </a:r>
            <a:r>
              <a:rPr lang="en-US" b="1" cap="none" dirty="0"/>
              <a:t> </a:t>
            </a:r>
            <a:r>
              <a:rPr lang="en-US" b="1" cap="none" dirty="0" err="1"/>
              <a:t>zonder</a:t>
            </a:r>
            <a:r>
              <a:rPr lang="en-US" b="1" cap="none" dirty="0"/>
              <a:t> </a:t>
            </a:r>
            <a:r>
              <a:rPr lang="en-US" b="1" cap="none" dirty="0" err="1"/>
              <a:t>problemen</a:t>
            </a:r>
            <a:r>
              <a:rPr lang="en-US" b="1" cap="none" dirty="0"/>
              <a:t> en met </a:t>
            </a:r>
            <a:r>
              <a:rPr lang="en-US" b="1" cap="none" dirty="0" err="1"/>
              <a:t>lichte</a:t>
            </a:r>
            <a:r>
              <a:rPr lang="en-US" b="1" cap="none" dirty="0"/>
              <a:t> </a:t>
            </a:r>
            <a:r>
              <a:rPr lang="en-US" b="1" cap="none" dirty="0" err="1"/>
              <a:t>problemen</a:t>
            </a:r>
            <a:r>
              <a:rPr lang="en-US" b="1" cap="none" dirty="0"/>
              <a:t>. </a:t>
            </a:r>
            <a:r>
              <a:rPr lang="en-US" b="1" cap="none" dirty="0" err="1"/>
              <a:t>Lijkt</a:t>
            </a:r>
            <a:r>
              <a:rPr lang="en-US" b="1" cap="none" dirty="0"/>
              <a:t> </a:t>
            </a:r>
            <a:r>
              <a:rPr lang="en-US" b="1" cap="none" dirty="0" err="1"/>
              <a:t>erop</a:t>
            </a:r>
            <a:r>
              <a:rPr lang="en-US" b="1" cap="none" dirty="0"/>
              <a:t> </a:t>
            </a:r>
            <a:r>
              <a:rPr lang="en-US" b="1" cap="none" dirty="0" err="1"/>
              <a:t>dat</a:t>
            </a:r>
            <a:r>
              <a:rPr lang="en-US" b="1" cap="none" dirty="0"/>
              <a:t> </a:t>
            </a:r>
            <a:r>
              <a:rPr lang="en-US" b="1" cap="none" dirty="0" err="1"/>
              <a:t>trens</a:t>
            </a:r>
            <a:r>
              <a:rPr lang="en-US" b="1" cap="none" dirty="0"/>
              <a:t> </a:t>
            </a:r>
            <a:r>
              <a:rPr lang="en-US" b="1" cap="none" dirty="0" err="1"/>
              <a:t>samen</a:t>
            </a:r>
            <a:r>
              <a:rPr lang="en-US" b="1" cap="none" dirty="0"/>
              <a:t> </a:t>
            </a:r>
            <a:r>
              <a:rPr lang="en-US" b="1" cap="none" dirty="0" err="1"/>
              <a:t>hangt</a:t>
            </a:r>
            <a:r>
              <a:rPr lang="en-US" b="1" cap="none" dirty="0"/>
              <a:t> met het </a:t>
            </a:r>
            <a:r>
              <a:rPr lang="en-US" b="1" cap="none" dirty="0" err="1"/>
              <a:t>ouder</a:t>
            </a:r>
            <a:r>
              <a:rPr lang="en-US" b="1" cap="none" dirty="0"/>
              <a:t> </a:t>
            </a:r>
            <a:r>
              <a:rPr lang="en-US" b="1" cap="none" dirty="0" err="1"/>
              <a:t>worden</a:t>
            </a:r>
            <a:r>
              <a:rPr lang="en-US" b="1" cap="non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en-US" dirty="0"/>
          </a:p>
          <a:p>
            <a:r>
              <a:rPr lang="en-US" dirty="0" err="1"/>
              <a:t>Ook</a:t>
            </a:r>
            <a:r>
              <a:rPr lang="en-US" dirty="0"/>
              <a:t> </a:t>
            </a:r>
            <a:r>
              <a:rPr lang="en-US" dirty="0" err="1"/>
              <a:t>positief</a:t>
            </a:r>
            <a:r>
              <a:rPr lang="en-US" dirty="0"/>
              <a:t> </a:t>
            </a:r>
            <a:r>
              <a:rPr lang="en-US" dirty="0" err="1"/>
              <a:t>verband</a:t>
            </a:r>
            <a:r>
              <a:rPr lang="en-US" dirty="0"/>
              <a:t> met </a:t>
            </a:r>
            <a:r>
              <a:rPr lang="en-US" dirty="0" err="1"/>
              <a:t>groepswerk</a:t>
            </a:r>
            <a:r>
              <a:rPr lang="en-US" dirty="0"/>
              <a:t>. </a:t>
            </a:r>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16</a:t>
            </a:fld>
            <a:endParaRPr lang="nl-NL"/>
          </a:p>
        </p:txBody>
      </p:sp>
    </p:spTree>
    <p:extLst>
      <p:ext uri="{BB962C8B-B14F-4D97-AF65-F5344CB8AC3E}">
        <p14:creationId xmlns:p14="http://schemas.microsoft.com/office/powerpoint/2010/main" val="3347192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Jaren </a:t>
            </a:r>
            <a:r>
              <a:rPr lang="en-US" dirty="0" err="1"/>
              <a:t>actief</a:t>
            </a:r>
            <a:r>
              <a:rPr lang="en-US" dirty="0"/>
              <a:t> in </a:t>
            </a:r>
            <a:r>
              <a:rPr lang="en-US" dirty="0" err="1"/>
              <a:t>jongerenwerk</a:t>
            </a:r>
            <a:r>
              <a:rPr lang="en-US" dirty="0"/>
              <a:t>. </a:t>
            </a:r>
            <a:r>
              <a:rPr lang="en-US" dirty="0" err="1"/>
              <a:t>Zichtbaar</a:t>
            </a:r>
            <a:r>
              <a:rPr lang="en-US" dirty="0"/>
              <a:t> is </a:t>
            </a:r>
            <a:r>
              <a:rPr lang="en-US" dirty="0" err="1"/>
              <a:t>dat</a:t>
            </a:r>
            <a:r>
              <a:rPr lang="en-US" dirty="0"/>
              <a:t> </a:t>
            </a:r>
            <a:r>
              <a:rPr lang="en-US" dirty="0" err="1"/>
              <a:t>jongeren</a:t>
            </a:r>
            <a:r>
              <a:rPr lang="en-US" dirty="0"/>
              <a:t> die </a:t>
            </a:r>
            <a:r>
              <a:rPr lang="en-US" dirty="0" err="1"/>
              <a:t>langer</a:t>
            </a:r>
            <a:r>
              <a:rPr lang="en-US" dirty="0"/>
              <a:t> </a:t>
            </a:r>
            <a:r>
              <a:rPr lang="en-US" dirty="0" err="1"/>
              <a:t>dan</a:t>
            </a:r>
            <a:r>
              <a:rPr lang="en-US" dirty="0"/>
              <a:t> 3 </a:t>
            </a:r>
            <a:r>
              <a:rPr lang="en-US" dirty="0" err="1"/>
              <a:t>jaar</a:t>
            </a:r>
            <a:r>
              <a:rPr lang="en-US" dirty="0"/>
              <a:t> al in </a:t>
            </a:r>
            <a:r>
              <a:rPr lang="en-US" dirty="0" err="1"/>
              <a:t>jw</a:t>
            </a:r>
            <a:r>
              <a:rPr lang="en-US" dirty="0"/>
              <a:t> </a:t>
            </a:r>
            <a:r>
              <a:rPr lang="en-US" dirty="0" err="1"/>
              <a:t>komen</a:t>
            </a:r>
            <a:r>
              <a:rPr lang="en-US" dirty="0"/>
              <a:t> </a:t>
            </a:r>
            <a:r>
              <a:rPr lang="en-US" dirty="0" err="1"/>
              <a:t>gemiddeld</a:t>
            </a:r>
            <a:r>
              <a:rPr lang="en-US" dirty="0"/>
              <a:t> </a:t>
            </a:r>
            <a:r>
              <a:rPr lang="en-US" dirty="0" err="1"/>
              <a:t>hoger</a:t>
            </a:r>
            <a:r>
              <a:rPr lang="en-US" dirty="0"/>
              <a:t> </a:t>
            </a:r>
            <a:r>
              <a:rPr lang="en-US" dirty="0" err="1"/>
              <a:t>scoren</a:t>
            </a:r>
            <a:r>
              <a:rPr lang="en-US" dirty="0"/>
              <a:t>. </a:t>
            </a:r>
            <a:r>
              <a:rPr lang="en-US" dirty="0" err="1"/>
              <a:t>Verschil</a:t>
            </a:r>
            <a:r>
              <a:rPr lang="en-US" dirty="0"/>
              <a:t> is significant.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Verandering</a:t>
            </a:r>
            <a:r>
              <a:rPr lang="en-US" dirty="0"/>
              <a:t> in de </a:t>
            </a:r>
            <a:r>
              <a:rPr lang="en-US" dirty="0" err="1"/>
              <a:t>tijd</a:t>
            </a:r>
            <a:r>
              <a:rPr lang="en-US" dirty="0"/>
              <a:t>: </a:t>
            </a:r>
            <a:r>
              <a:rPr lang="en-US" dirty="0" err="1"/>
              <a:t>hier</a:t>
            </a:r>
            <a:r>
              <a:rPr lang="en-US" dirty="0"/>
              <a:t> </a:t>
            </a:r>
            <a:r>
              <a:rPr lang="en-US" dirty="0" err="1"/>
              <a:t>laat</a:t>
            </a:r>
            <a:r>
              <a:rPr lang="en-US" dirty="0"/>
              <a:t> </a:t>
            </a:r>
            <a:r>
              <a:rPr lang="en-US" dirty="0" err="1"/>
              <a:t>ook</a:t>
            </a:r>
            <a:r>
              <a:rPr lang="en-US" dirty="0"/>
              <a:t> de </a:t>
            </a:r>
            <a:r>
              <a:rPr lang="en-US" dirty="0" err="1"/>
              <a:t>groep</a:t>
            </a:r>
            <a:r>
              <a:rPr lang="en-US" dirty="0"/>
              <a:t> met </a:t>
            </a:r>
            <a:r>
              <a:rPr lang="en-US" dirty="0" err="1"/>
              <a:t>zware</a:t>
            </a:r>
            <a:r>
              <a:rPr lang="en-US" dirty="0"/>
              <a:t> </a:t>
            </a:r>
            <a:r>
              <a:rPr lang="en-US" dirty="0" err="1"/>
              <a:t>problemen</a:t>
            </a:r>
            <a:r>
              <a:rPr lang="en-US" dirty="0"/>
              <a:t> de </a:t>
            </a:r>
            <a:r>
              <a:rPr lang="en-US" dirty="0" err="1"/>
              <a:t>beste</a:t>
            </a:r>
            <a:r>
              <a:rPr lang="en-US" dirty="0"/>
              <a:t> </a:t>
            </a:r>
            <a:r>
              <a:rPr lang="en-US" dirty="0" err="1"/>
              <a:t>ontwikkeling</a:t>
            </a:r>
            <a:r>
              <a:rPr lang="en-US" dirty="0"/>
              <a:t> </a:t>
            </a:r>
            <a:r>
              <a:rPr lang="en-US" dirty="0" err="1"/>
              <a:t>zien</a:t>
            </a:r>
            <a:r>
              <a:rPr lang="en-US" dirty="0"/>
              <a:t>.  </a:t>
            </a:r>
            <a:r>
              <a:rPr lang="en-US" dirty="0" err="1"/>
              <a:t>Jongeren</a:t>
            </a:r>
            <a:r>
              <a:rPr lang="en-US" dirty="0"/>
              <a:t> </a:t>
            </a:r>
            <a:r>
              <a:rPr lang="en-US" dirty="0" err="1"/>
              <a:t>zonder</a:t>
            </a:r>
            <a:r>
              <a:rPr lang="en-US" dirty="0"/>
              <a:t> </a:t>
            </a:r>
            <a:r>
              <a:rPr lang="en-US" dirty="0" err="1"/>
              <a:t>problemen</a:t>
            </a:r>
            <a:r>
              <a:rPr lang="en-US" dirty="0"/>
              <a:t> </a:t>
            </a:r>
            <a:r>
              <a:rPr lang="en-US" dirty="0" err="1"/>
              <a:t>laten</a:t>
            </a:r>
            <a:r>
              <a:rPr lang="en-US" dirty="0"/>
              <a:t> </a:t>
            </a:r>
            <a:r>
              <a:rPr lang="en-US" dirty="0" err="1"/>
              <a:t>een</a:t>
            </a:r>
            <a:r>
              <a:rPr lang="en-US" dirty="0"/>
              <a:t> </a:t>
            </a:r>
            <a:r>
              <a:rPr lang="en-US" dirty="0" err="1"/>
              <a:t>significante</a:t>
            </a:r>
            <a:r>
              <a:rPr lang="en-US" dirty="0"/>
              <a:t> </a:t>
            </a:r>
            <a:r>
              <a:rPr lang="en-US" dirty="0" err="1"/>
              <a:t>daling</a:t>
            </a:r>
            <a:r>
              <a:rPr lang="en-US" dirty="0"/>
              <a:t> </a:t>
            </a:r>
            <a:r>
              <a:rPr lang="en-US" dirty="0" err="1"/>
              <a:t>zien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Jongeren</a:t>
            </a:r>
            <a:r>
              <a:rPr lang="en-US" dirty="0"/>
              <a:t> met </a:t>
            </a:r>
            <a:r>
              <a:rPr lang="en-US" dirty="0" err="1"/>
              <a:t>lichte</a:t>
            </a:r>
            <a:r>
              <a:rPr lang="en-US" dirty="0"/>
              <a:t> </a:t>
            </a:r>
            <a:r>
              <a:rPr lang="en-US" dirty="0" err="1"/>
              <a:t>problemen</a:t>
            </a:r>
            <a:r>
              <a:rPr lang="en-US" dirty="0"/>
              <a:t> dealt </a:t>
            </a:r>
            <a:r>
              <a:rPr lang="en-US" dirty="0" err="1"/>
              <a:t>eerst</a:t>
            </a:r>
            <a:r>
              <a:rPr lang="en-US" dirty="0"/>
              <a:t> significant, maar </a:t>
            </a:r>
            <a:r>
              <a:rPr lang="en-US" dirty="0" err="1"/>
              <a:t>herpakt</a:t>
            </a:r>
            <a:r>
              <a:rPr lang="en-US" dirty="0"/>
              <a:t> </a:t>
            </a:r>
            <a:r>
              <a:rPr lang="en-US" dirty="0" err="1"/>
              <a:t>zich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cap="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en-US" dirty="0"/>
          </a:p>
          <a:p>
            <a:r>
              <a:rPr lang="en-US" dirty="0" err="1"/>
              <a:t>Verband</a:t>
            </a:r>
            <a:r>
              <a:rPr lang="en-US" dirty="0"/>
              <a:t> met </a:t>
            </a:r>
            <a:r>
              <a:rPr lang="en-US" dirty="0" err="1"/>
              <a:t>aansluiten</a:t>
            </a:r>
            <a:r>
              <a:rPr lang="en-US" dirty="0"/>
              <a:t> </a:t>
            </a:r>
            <a:r>
              <a:rPr lang="en-US" dirty="0" err="1"/>
              <a:t>behoefte</a:t>
            </a:r>
            <a:r>
              <a:rPr lang="en-US" dirty="0"/>
              <a:t>: Reg coefficient ,19</a:t>
            </a:r>
          </a:p>
          <a:p>
            <a:r>
              <a:rPr lang="en-US" dirty="0" err="1"/>
              <a:t>Dit</a:t>
            </a:r>
            <a:r>
              <a:rPr lang="en-US" dirty="0"/>
              <a:t> </a:t>
            </a:r>
            <a:r>
              <a:rPr lang="en-US" dirty="0" err="1"/>
              <a:t>verband</a:t>
            </a:r>
            <a:r>
              <a:rPr lang="en-US" dirty="0"/>
              <a:t> </a:t>
            </a:r>
            <a:r>
              <a:rPr lang="en-US" dirty="0" err="1"/>
              <a:t>zien</a:t>
            </a:r>
            <a:r>
              <a:rPr lang="en-US" dirty="0"/>
              <a:t> we </a:t>
            </a:r>
            <a:r>
              <a:rPr lang="en-US" dirty="0" err="1"/>
              <a:t>ook</a:t>
            </a:r>
            <a:r>
              <a:rPr lang="en-US" dirty="0"/>
              <a:t> voor </a:t>
            </a:r>
            <a:r>
              <a:rPr lang="en-US" dirty="0" err="1"/>
              <a:t>principes</a:t>
            </a:r>
            <a:r>
              <a:rPr lang="en-US" dirty="0"/>
              <a:t> </a:t>
            </a:r>
            <a:r>
              <a:rPr lang="en-US" dirty="0" err="1"/>
              <a:t>betekenisrelatie</a:t>
            </a:r>
            <a:r>
              <a:rPr lang="en-US" dirty="0"/>
              <a:t>,  </a:t>
            </a:r>
            <a:r>
              <a:rPr lang="en-US" dirty="0" err="1"/>
              <a:t>aansluiten</a:t>
            </a:r>
            <a:r>
              <a:rPr lang="en-US" dirty="0"/>
              <a:t> </a:t>
            </a:r>
            <a:r>
              <a:rPr lang="en-US" dirty="0" err="1"/>
              <a:t>leefwereld</a:t>
            </a:r>
            <a:r>
              <a:rPr lang="en-US" dirty="0"/>
              <a:t>.</a:t>
            </a:r>
          </a:p>
          <a:p>
            <a:endParaRPr lang="en-US" dirty="0"/>
          </a:p>
          <a:p>
            <a:r>
              <a:rPr lang="en-US" dirty="0" err="1"/>
              <a:t>Ook</a:t>
            </a:r>
            <a:r>
              <a:rPr lang="en-US" dirty="0"/>
              <a:t> </a:t>
            </a:r>
            <a:r>
              <a:rPr lang="en-US" dirty="0" err="1"/>
              <a:t>positief</a:t>
            </a:r>
            <a:r>
              <a:rPr lang="en-US" dirty="0"/>
              <a:t> </a:t>
            </a:r>
            <a:r>
              <a:rPr lang="en-US" dirty="0" err="1"/>
              <a:t>verband</a:t>
            </a:r>
            <a:r>
              <a:rPr lang="en-US" dirty="0"/>
              <a:t> met </a:t>
            </a:r>
            <a:r>
              <a:rPr lang="en-US" dirty="0" err="1"/>
              <a:t>groepswerk</a:t>
            </a:r>
            <a:r>
              <a:rPr lang="en-US" dirty="0"/>
              <a:t>. </a:t>
            </a:r>
          </a:p>
          <a:p>
            <a:r>
              <a:rPr lang="en-US" dirty="0" err="1"/>
              <a:t>Negatief</a:t>
            </a:r>
            <a:r>
              <a:rPr lang="en-US" dirty="0"/>
              <a:t> </a:t>
            </a:r>
            <a:r>
              <a:rPr lang="en-US" dirty="0" err="1"/>
              <a:t>verband</a:t>
            </a:r>
            <a:r>
              <a:rPr lang="en-US" dirty="0"/>
              <a:t> met IB – </a:t>
            </a:r>
            <a:r>
              <a:rPr lang="en-US" dirty="0" err="1"/>
              <a:t>jongeren</a:t>
            </a:r>
            <a:r>
              <a:rPr lang="en-US" dirty="0"/>
              <a:t> die lager </a:t>
            </a:r>
            <a:r>
              <a:rPr lang="en-US" dirty="0" err="1"/>
              <a:t>zelfwaardegevoel</a:t>
            </a:r>
            <a:r>
              <a:rPr lang="en-US" dirty="0"/>
              <a:t> </a:t>
            </a:r>
            <a:r>
              <a:rPr lang="en-US" dirty="0" err="1"/>
              <a:t>hebben</a:t>
            </a:r>
            <a:r>
              <a:rPr lang="en-US" dirty="0"/>
              <a:t> </a:t>
            </a:r>
            <a:r>
              <a:rPr lang="en-US" dirty="0" err="1"/>
              <a:t>krijgen</a:t>
            </a:r>
            <a:r>
              <a:rPr lang="en-US" dirty="0"/>
              <a:t> </a:t>
            </a:r>
            <a:r>
              <a:rPr lang="en-US" dirty="0" err="1"/>
              <a:t>vaker</a:t>
            </a:r>
            <a:r>
              <a:rPr lang="en-US" dirty="0"/>
              <a:t> IB in </a:t>
            </a:r>
            <a:r>
              <a:rPr lang="en-US" dirty="0" err="1"/>
              <a:t>jongerenwerk</a:t>
            </a:r>
            <a:r>
              <a:rPr lang="en-US" dirty="0"/>
              <a:t>?</a:t>
            </a:r>
            <a:endParaRPr lang="nl-NL" dirty="0"/>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17</a:t>
            </a:fld>
            <a:endParaRPr lang="nl-NL"/>
          </a:p>
        </p:txBody>
      </p:sp>
    </p:spTree>
    <p:extLst>
      <p:ext uri="{BB962C8B-B14F-4D97-AF65-F5344CB8AC3E}">
        <p14:creationId xmlns:p14="http://schemas.microsoft.com/office/powerpoint/2010/main" val="1590407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t>
            </a:r>
            <a:r>
              <a:rPr lang="en-US" dirty="0" err="1"/>
              <a:t>zien</a:t>
            </a:r>
            <a:r>
              <a:rPr lang="en-US" dirty="0"/>
              <a:t> </a:t>
            </a:r>
            <a:r>
              <a:rPr lang="en-US" dirty="0" err="1"/>
              <a:t>dat</a:t>
            </a:r>
            <a:r>
              <a:rPr lang="en-US" dirty="0"/>
              <a:t> de </a:t>
            </a:r>
            <a:r>
              <a:rPr lang="en-US" dirty="0" err="1"/>
              <a:t>betekenisrelatie</a:t>
            </a:r>
            <a:r>
              <a:rPr lang="en-US" dirty="0"/>
              <a:t> </a:t>
            </a:r>
            <a:r>
              <a:rPr lang="en-US" dirty="0" err="1"/>
              <a:t>positieve</a:t>
            </a:r>
            <a:r>
              <a:rPr lang="en-US" dirty="0"/>
              <a:t> </a:t>
            </a:r>
            <a:r>
              <a:rPr lang="en-US" dirty="0" err="1"/>
              <a:t>invloed</a:t>
            </a:r>
            <a:r>
              <a:rPr lang="en-US" dirty="0"/>
              <a:t> heft op de </a:t>
            </a:r>
            <a:r>
              <a:rPr lang="en-US" dirty="0" err="1"/>
              <a:t>ontwikkeling</a:t>
            </a:r>
            <a:r>
              <a:rPr lang="en-US" dirty="0"/>
              <a:t> van </a:t>
            </a:r>
            <a:r>
              <a:rPr lang="en-US" dirty="0" err="1"/>
              <a:t>jongeren</a:t>
            </a:r>
            <a:r>
              <a:rPr lang="en-US" dirty="0"/>
              <a:t>. </a:t>
            </a:r>
            <a:r>
              <a:rPr lang="en-US" dirty="0" err="1"/>
              <a:t>Sterkere</a:t>
            </a:r>
            <a:r>
              <a:rPr lang="en-US" dirty="0"/>
              <a:t> </a:t>
            </a:r>
            <a:r>
              <a:rPr lang="en-US" dirty="0" err="1"/>
              <a:t>relatie</a:t>
            </a:r>
            <a:r>
              <a:rPr lang="en-US" dirty="0"/>
              <a:t> = </a:t>
            </a:r>
            <a:r>
              <a:rPr lang="en-US" dirty="0" err="1"/>
              <a:t>hogere</a:t>
            </a:r>
            <a:r>
              <a:rPr lang="en-US" dirty="0"/>
              <a:t> score op </a:t>
            </a:r>
            <a:r>
              <a:rPr lang="en-US" dirty="0" err="1"/>
              <a:t>eigenaarschap</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indent="0">
              <a:buNone/>
            </a:pPr>
            <a:r>
              <a:rPr lang="en-US" dirty="0" err="1"/>
              <a:t>Vraag</a:t>
            </a:r>
            <a:r>
              <a:rPr lang="en-US" dirty="0"/>
              <a:t> </a:t>
            </a:r>
            <a:r>
              <a:rPr lang="en-US" dirty="0" err="1"/>
              <a:t>aan</a:t>
            </a:r>
            <a:r>
              <a:rPr lang="en-US" dirty="0"/>
              <a:t> </a:t>
            </a:r>
            <a:r>
              <a:rPr lang="en-US" dirty="0" err="1"/>
              <a:t>jullie</a:t>
            </a:r>
            <a:r>
              <a:rPr lang="en-US" dirty="0"/>
              <a:t>: </a:t>
            </a:r>
            <a:r>
              <a:rPr lang="en-US" dirty="0" err="1"/>
              <a:t>overleg</a:t>
            </a:r>
            <a:r>
              <a:rPr lang="en-US" dirty="0"/>
              <a:t> </a:t>
            </a:r>
            <a:r>
              <a:rPr lang="en-US" dirty="0" err="1"/>
              <a:t>eens</a:t>
            </a:r>
            <a:r>
              <a:rPr lang="en-US" dirty="0"/>
              <a:t> met </a:t>
            </a:r>
            <a:r>
              <a:rPr lang="en-US" dirty="0" err="1"/>
              <a:t>je</a:t>
            </a:r>
            <a:r>
              <a:rPr lang="en-US" dirty="0"/>
              <a:t> </a:t>
            </a:r>
            <a:r>
              <a:rPr lang="en-US" dirty="0" err="1"/>
              <a:t>buurman</a:t>
            </a:r>
            <a:r>
              <a:rPr lang="en-US" dirty="0"/>
              <a:t> hoe </a:t>
            </a:r>
            <a:r>
              <a:rPr lang="en-US" dirty="0" err="1"/>
              <a:t>lang</a:t>
            </a:r>
            <a:r>
              <a:rPr lang="en-US" dirty="0"/>
              <a:t> </a:t>
            </a:r>
            <a:r>
              <a:rPr lang="en-US" dirty="0" err="1"/>
              <a:t>je</a:t>
            </a:r>
            <a:r>
              <a:rPr lang="en-US" dirty="0"/>
              <a:t> </a:t>
            </a:r>
            <a:r>
              <a:rPr lang="en-US" dirty="0" err="1"/>
              <a:t>gemiddeld</a:t>
            </a:r>
            <a:r>
              <a:rPr lang="en-US" dirty="0"/>
              <a:t> </a:t>
            </a:r>
            <a:r>
              <a:rPr lang="en-US" dirty="0" err="1"/>
              <a:t>nodig</a:t>
            </a:r>
            <a:r>
              <a:rPr lang="en-US" dirty="0"/>
              <a:t> </a:t>
            </a:r>
            <a:r>
              <a:rPr lang="en-US" dirty="0" err="1"/>
              <a:t>hebt</a:t>
            </a:r>
            <a:r>
              <a:rPr lang="en-US" dirty="0"/>
              <a:t> om </a:t>
            </a:r>
            <a:r>
              <a:rPr lang="en-US" dirty="0" err="1"/>
              <a:t>een</a:t>
            </a:r>
            <a:r>
              <a:rPr lang="en-US" dirty="0"/>
              <a:t> </a:t>
            </a:r>
            <a:r>
              <a:rPr lang="en-US" dirty="0" err="1"/>
              <a:t>betekenisrelatie</a:t>
            </a:r>
            <a:r>
              <a:rPr lang="en-US" dirty="0"/>
              <a:t> (</a:t>
            </a:r>
            <a:r>
              <a:rPr lang="en-US" dirty="0" err="1"/>
              <a:t>een</a:t>
            </a:r>
            <a:r>
              <a:rPr lang="en-US" dirty="0"/>
              <a:t> </a:t>
            </a:r>
            <a:r>
              <a:rPr lang="en-US" dirty="0" err="1"/>
              <a:t>diepgaand</a:t>
            </a:r>
            <a:r>
              <a:rPr lang="en-US" dirty="0"/>
              <a:t> contact met </a:t>
            </a:r>
            <a:r>
              <a:rPr lang="en-US" dirty="0" err="1"/>
              <a:t>jongere</a:t>
            </a:r>
            <a:r>
              <a:rPr lang="en-US" dirty="0"/>
              <a:t> die </a:t>
            </a:r>
            <a:r>
              <a:rPr lang="en-US" dirty="0" err="1"/>
              <a:t>ertoe</a:t>
            </a:r>
            <a:r>
              <a:rPr lang="en-US" dirty="0"/>
              <a:t> </a:t>
            </a:r>
            <a:r>
              <a:rPr lang="en-US" dirty="0" err="1"/>
              <a:t>leidt</a:t>
            </a:r>
            <a:r>
              <a:rPr lang="en-US" dirty="0"/>
              <a:t> </a:t>
            </a:r>
            <a:r>
              <a:rPr lang="en-US" dirty="0" err="1"/>
              <a:t>serieus</a:t>
            </a:r>
            <a:r>
              <a:rPr lang="en-US" dirty="0"/>
              <a:t> van </a:t>
            </a:r>
            <a:r>
              <a:rPr lang="en-US" dirty="0" err="1"/>
              <a:t>betekenis</a:t>
            </a:r>
            <a:r>
              <a:rPr lang="en-US" dirty="0"/>
              <a:t> </a:t>
            </a:r>
            <a:r>
              <a:rPr lang="en-US" dirty="0" err="1"/>
              <a:t>te</a:t>
            </a:r>
            <a:r>
              <a:rPr lang="en-US" dirty="0"/>
              <a:t> </a:t>
            </a:r>
            <a:r>
              <a:rPr lang="en-US" dirty="0" err="1"/>
              <a:t>kunnen</a:t>
            </a:r>
            <a:r>
              <a:rPr lang="en-US" dirty="0"/>
              <a:t> </a:t>
            </a:r>
            <a:r>
              <a:rPr lang="en-US" dirty="0" err="1"/>
              <a:t>zijn</a:t>
            </a:r>
            <a:r>
              <a:rPr lang="en-US" dirty="0"/>
              <a:t> in het </a:t>
            </a:r>
            <a:r>
              <a:rPr lang="en-US" dirty="0" err="1"/>
              <a:t>leven</a:t>
            </a:r>
            <a:r>
              <a:rPr lang="en-US" dirty="0"/>
              <a:t> van de </a:t>
            </a:r>
            <a:r>
              <a:rPr lang="en-US" dirty="0" err="1"/>
              <a:t>jongere</a:t>
            </a:r>
            <a:r>
              <a:rPr lang="en-US" dirty="0"/>
              <a:t>) op </a:t>
            </a:r>
            <a:r>
              <a:rPr lang="en-US" dirty="0" err="1"/>
              <a:t>te</a:t>
            </a:r>
            <a:r>
              <a:rPr lang="en-US" dirty="0"/>
              <a:t> </a:t>
            </a:r>
            <a:r>
              <a:rPr lang="en-US" dirty="0" err="1"/>
              <a:t>bouwen</a:t>
            </a:r>
            <a:r>
              <a:rPr lang="en-US" dirty="0"/>
              <a:t>? </a:t>
            </a:r>
          </a:p>
          <a:p>
            <a:pPr marL="0" indent="0">
              <a:buNone/>
            </a:pPr>
            <a:endParaRPr lang="en-US" dirty="0"/>
          </a:p>
          <a:p>
            <a:pPr marL="0" indent="0">
              <a:buNone/>
            </a:pPr>
            <a:r>
              <a:rPr lang="en-US" dirty="0" err="1"/>
              <a:t>Checken</a:t>
            </a:r>
            <a:r>
              <a:rPr lang="en-US" dirty="0"/>
              <a:t> door </a:t>
            </a:r>
            <a:r>
              <a:rPr lang="en-US" dirty="0" err="1"/>
              <a:t>een</a:t>
            </a:r>
            <a:r>
              <a:rPr lang="en-US" dirty="0"/>
              <a:t> </a:t>
            </a:r>
            <a:r>
              <a:rPr lang="en-US" dirty="0" err="1"/>
              <a:t>aantal</a:t>
            </a:r>
            <a:r>
              <a:rPr lang="en-US" dirty="0"/>
              <a:t> </a:t>
            </a:r>
            <a:r>
              <a:rPr lang="en-US" dirty="0" err="1"/>
              <a:t>te</a:t>
            </a:r>
            <a:r>
              <a:rPr lang="en-US" dirty="0"/>
              <a:t> </a:t>
            </a:r>
            <a:r>
              <a:rPr lang="en-US" dirty="0" err="1"/>
              <a:t>vragen</a:t>
            </a:r>
            <a:r>
              <a:rPr lang="en-US" dirty="0"/>
              <a:t>? </a:t>
            </a:r>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18</a:t>
            </a:fld>
            <a:endParaRPr lang="nl-NL"/>
          </a:p>
        </p:txBody>
      </p:sp>
    </p:spTree>
    <p:extLst>
      <p:ext uri="{BB962C8B-B14F-4D97-AF65-F5344CB8AC3E}">
        <p14:creationId xmlns:p14="http://schemas.microsoft.com/office/powerpoint/2010/main" val="4272295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6 </a:t>
            </a:r>
            <a:r>
              <a:rPr lang="en-US" dirty="0" err="1"/>
              <a:t>maanden</a:t>
            </a:r>
            <a:r>
              <a:rPr lang="en-US" dirty="0"/>
              <a:t> is </a:t>
            </a:r>
            <a:r>
              <a:rPr lang="en-US" dirty="0" err="1"/>
              <a:t>te</a:t>
            </a:r>
            <a:r>
              <a:rPr lang="en-US" dirty="0"/>
              <a:t> </a:t>
            </a:r>
            <a:r>
              <a:rPr lang="en-US" dirty="0" err="1"/>
              <a:t>kort</a:t>
            </a:r>
            <a:r>
              <a:rPr lang="en-US" dirty="0"/>
              <a:t> om de </a:t>
            </a:r>
            <a:r>
              <a:rPr lang="en-US" dirty="0" err="1"/>
              <a:t>betekenisrelatie</a:t>
            </a:r>
            <a:r>
              <a:rPr lang="en-US" dirty="0"/>
              <a:t> </a:t>
            </a:r>
            <a:r>
              <a:rPr lang="en-US" dirty="0" err="1"/>
              <a:t>te</a:t>
            </a:r>
            <a:r>
              <a:rPr lang="en-US" dirty="0"/>
              <a:t> </a:t>
            </a:r>
            <a:r>
              <a:rPr lang="en-US" dirty="0" err="1"/>
              <a:t>versterken</a:t>
            </a:r>
            <a:r>
              <a:rPr lang="en-US" dirty="0"/>
              <a:t>. </a:t>
            </a:r>
          </a:p>
          <a:p>
            <a:pPr marL="0" indent="0">
              <a:buNone/>
            </a:pPr>
            <a:endParaRPr lang="en-US" dirty="0"/>
          </a:p>
          <a:p>
            <a:pPr marL="0" indent="0">
              <a:buNone/>
            </a:pPr>
            <a:r>
              <a:rPr lang="en-US" dirty="0" err="1"/>
              <a:t>Oneens</a:t>
            </a:r>
            <a:r>
              <a:rPr lang="en-US" dirty="0"/>
              <a:t> – de </a:t>
            </a:r>
            <a:r>
              <a:rPr lang="en-US" dirty="0" err="1"/>
              <a:t>groep</a:t>
            </a:r>
            <a:r>
              <a:rPr lang="en-US" dirty="0"/>
              <a:t> die 0-6 </a:t>
            </a:r>
            <a:r>
              <a:rPr lang="en-US" dirty="0" err="1"/>
              <a:t>maanden</a:t>
            </a:r>
            <a:r>
              <a:rPr lang="en-US" dirty="0"/>
              <a:t> </a:t>
            </a:r>
            <a:r>
              <a:rPr lang="en-US" dirty="0" err="1"/>
              <a:t>komt</a:t>
            </a:r>
            <a:r>
              <a:rPr lang="en-US" dirty="0"/>
              <a:t> </a:t>
            </a:r>
            <a:r>
              <a:rPr lang="en-US" dirty="0" err="1"/>
              <a:t>laat</a:t>
            </a:r>
            <a:r>
              <a:rPr lang="en-US" dirty="0"/>
              <a:t> </a:t>
            </a:r>
            <a:r>
              <a:rPr lang="en-US" dirty="0" err="1"/>
              <a:t>een</a:t>
            </a:r>
            <a:r>
              <a:rPr lang="en-US" dirty="0"/>
              <a:t> </a:t>
            </a:r>
            <a:r>
              <a:rPr lang="en-US" dirty="0" err="1"/>
              <a:t>significante</a:t>
            </a:r>
            <a:r>
              <a:rPr lang="en-US" dirty="0"/>
              <a:t> </a:t>
            </a:r>
            <a:r>
              <a:rPr lang="en-US" dirty="0" err="1"/>
              <a:t>groei</a:t>
            </a:r>
            <a:r>
              <a:rPr lang="en-US" dirty="0"/>
              <a:t> </a:t>
            </a:r>
            <a:r>
              <a:rPr lang="en-US" dirty="0" err="1"/>
              <a:t>zien</a:t>
            </a:r>
            <a:r>
              <a:rPr lang="en-US" dirty="0"/>
              <a:t>.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Gecorrigeerd op leeftijd zien we significante in de sterkte van de betekenisrelatie.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Ook zien we dat groep 0-6 maanden aangeeft dat de betekenisrelatie sterker wordt. </a:t>
            </a:r>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19</a:t>
            </a:fld>
            <a:endParaRPr lang="nl-NL"/>
          </a:p>
        </p:txBody>
      </p:sp>
    </p:spTree>
    <p:extLst>
      <p:ext uri="{BB962C8B-B14F-4D97-AF65-F5344CB8AC3E}">
        <p14:creationId xmlns:p14="http://schemas.microsoft.com/office/powerpoint/2010/main" val="239060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Nieuwe</a:t>
            </a:r>
            <a:r>
              <a:rPr lang="en-US" dirty="0"/>
              <a:t> </a:t>
            </a:r>
            <a:r>
              <a:rPr lang="en-US" dirty="0" err="1"/>
              <a:t>Jeugdwet</a:t>
            </a:r>
            <a:r>
              <a:rPr lang="en-US" dirty="0"/>
              <a:t> </a:t>
            </a:r>
            <a:r>
              <a:rPr lang="en-US" dirty="0" err="1"/>
              <a:t>sinds</a:t>
            </a:r>
            <a:r>
              <a:rPr lang="en-US" dirty="0"/>
              <a:t> 2015 (</a:t>
            </a:r>
            <a:r>
              <a:rPr lang="en-US" dirty="0" err="1"/>
              <a:t>bij</a:t>
            </a:r>
            <a:r>
              <a:rPr lang="en-US" dirty="0"/>
              <a:t> </a:t>
            </a:r>
            <a:r>
              <a:rPr lang="en-US" dirty="0" err="1"/>
              <a:t>jullie</a:t>
            </a:r>
            <a:r>
              <a:rPr lang="en-US" dirty="0"/>
              <a:t> </a:t>
            </a:r>
            <a:r>
              <a:rPr lang="en-US" dirty="0" err="1"/>
              <a:t>allen</a:t>
            </a:r>
            <a:r>
              <a:rPr lang="en-US" dirty="0"/>
              <a:t> </a:t>
            </a:r>
            <a:r>
              <a:rPr lang="en-US" dirty="0" err="1"/>
              <a:t>bekend</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Sinds de invoering van de Jeugdwet in 2015 zijn gemeenten verantwoordelijk voor preventieve voorzieningen en de jeugdhulp. </a:t>
            </a:r>
            <a:r>
              <a:rPr lang="nl-NL" sz="1200" b="1" kern="1200" dirty="0">
                <a:solidFill>
                  <a:schemeClr val="tx1"/>
                </a:solidFill>
                <a:effectLst/>
                <a:latin typeface="+mn-lt"/>
                <a:ea typeface="+mn-ea"/>
                <a:cs typeface="+mn-cs"/>
              </a:rPr>
              <a:t>Het uitgangspunt is het lokale jeugdbeleid en de voorzieningen effectiever en efficiënter te maken</a:t>
            </a:r>
            <a:r>
              <a:rPr lang="nl-NL" sz="1200" kern="1200" dirty="0">
                <a:solidFill>
                  <a:schemeClr val="tx1"/>
                </a:solidFill>
                <a:effectLst/>
                <a:latin typeface="+mn-lt"/>
                <a:ea typeface="+mn-ea"/>
                <a:cs typeface="+mn-cs"/>
              </a:rPr>
              <a:t>. Om dit te realiseren werken gemeenten aan: 1) meer preventie en uitgaan van eigen verantwoordelijkheid en eigen mogelijkheden van jongeren en hun ouders, met inzet van hun sociale netwerk; 2) sneller de juiste hulp op maat bieden om zo dure gespecialiseerde hulp te verminderen; 3) </a:t>
            </a:r>
            <a:r>
              <a:rPr lang="nl-NL" sz="1200" kern="1200" dirty="0" err="1">
                <a:solidFill>
                  <a:schemeClr val="tx1"/>
                </a:solidFill>
                <a:effectLst/>
                <a:latin typeface="+mn-lt"/>
                <a:ea typeface="+mn-ea"/>
                <a:cs typeface="+mn-cs"/>
              </a:rPr>
              <a:t>demedicaliseren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ontzorgen</a:t>
            </a:r>
            <a:r>
              <a:rPr lang="nl-NL" sz="1200" kern="1200" dirty="0">
                <a:solidFill>
                  <a:schemeClr val="tx1"/>
                </a:solidFill>
                <a:effectLst/>
                <a:latin typeface="+mn-lt"/>
                <a:ea typeface="+mn-ea"/>
                <a:cs typeface="+mn-cs"/>
              </a:rPr>
              <a:t> en normaliseren van de jeugdsector. Deze punten zijn bekend als transformatiedoelen.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Nu, vier jaar later, is de druk op de jeugdhulp verder toegenomen: het aantal jongeren dat hulp nodig heeft is gestegen, de wachttijd voor hulp is langer geworden en twee op de drie gemeenten komen geld tekort voor jeugdzorg. Dit effectonderzoek toont aan dat het inzetten van het jongerenwerk een bijdrage levert aan het verminderen van de druk op de (jeugd)zorg. </a:t>
            </a:r>
          </a:p>
          <a:p>
            <a:endParaRPr lang="nl-NL" dirty="0"/>
          </a:p>
          <a:p>
            <a:r>
              <a:rPr lang="nl-NL" dirty="0"/>
              <a:t>Andere doelen die ik vandaag wat buiten beschouwing laat zijn: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Jongerenwerk</a:t>
            </a:r>
            <a:r>
              <a:rPr lang="en-US" dirty="0"/>
              <a:t> </a:t>
            </a:r>
            <a:r>
              <a:rPr lang="en-US" dirty="0" err="1"/>
              <a:t>wilden</a:t>
            </a:r>
            <a:r>
              <a:rPr lang="en-US" dirty="0"/>
              <a:t> </a:t>
            </a:r>
            <a:r>
              <a:rPr lang="en-US" dirty="0" err="1"/>
              <a:t>inzicht</a:t>
            </a:r>
            <a:r>
              <a:rPr lang="en-US" dirty="0"/>
              <a:t> in wat </a:t>
            </a:r>
            <a:r>
              <a:rPr lang="en-US" dirty="0" err="1"/>
              <a:t>hun</a:t>
            </a:r>
            <a:r>
              <a:rPr lang="en-US" dirty="0"/>
              <a:t> </a:t>
            </a:r>
            <a:r>
              <a:rPr lang="en-US" dirty="0" err="1"/>
              <a:t>bijdrage</a:t>
            </a:r>
            <a:r>
              <a:rPr lang="en-US" dirty="0"/>
              <a:t> is </a:t>
            </a:r>
            <a:r>
              <a:rPr lang="en-US" dirty="0" err="1"/>
              <a:t>aan</a:t>
            </a:r>
            <a:r>
              <a:rPr lang="en-US" dirty="0"/>
              <a:t> de </a:t>
            </a:r>
            <a:r>
              <a:rPr lang="en-US" dirty="0" err="1"/>
              <a:t>eerste</a:t>
            </a:r>
            <a:r>
              <a:rPr lang="en-US" dirty="0"/>
              <a:t> 3 </a:t>
            </a:r>
            <a:r>
              <a:rPr lang="en-US" dirty="0" err="1"/>
              <a:t>transformatiedoelen</a:t>
            </a:r>
            <a:r>
              <a:rPr lang="en-US" dirty="0"/>
              <a:t>. </a:t>
            </a:r>
            <a:r>
              <a:rPr lang="en-US" dirty="0" err="1"/>
              <a:t>Gemeenten</a:t>
            </a:r>
            <a:r>
              <a:rPr lang="en-US" dirty="0"/>
              <a:t> </a:t>
            </a:r>
            <a:r>
              <a:rPr lang="en-US" dirty="0" err="1"/>
              <a:t>willen</a:t>
            </a:r>
            <a:r>
              <a:rPr lang="en-US" dirty="0"/>
              <a:t> </a:t>
            </a:r>
            <a:r>
              <a:rPr lang="en-US" dirty="0" err="1"/>
              <a:t>weten</a:t>
            </a:r>
            <a:r>
              <a:rPr lang="en-US" dirty="0"/>
              <a:t> </a:t>
            </a:r>
            <a:r>
              <a:rPr lang="en-US" dirty="0" err="1"/>
              <a:t>waarvoor</a:t>
            </a:r>
            <a:r>
              <a:rPr lang="en-US" dirty="0"/>
              <a:t> </a:t>
            </a:r>
            <a:r>
              <a:rPr lang="en-US" dirty="0" err="1"/>
              <a:t>zij</a:t>
            </a:r>
            <a:r>
              <a:rPr lang="en-US" dirty="0"/>
              <a:t> het </a:t>
            </a:r>
            <a:r>
              <a:rPr lang="en-US" dirty="0" err="1"/>
              <a:t>jongerenwerk</a:t>
            </a:r>
            <a:r>
              <a:rPr lang="en-US" dirty="0"/>
              <a:t> </a:t>
            </a:r>
            <a:r>
              <a:rPr lang="en-US" dirty="0" err="1"/>
              <a:t>wel</a:t>
            </a:r>
            <a:r>
              <a:rPr lang="en-US" dirty="0"/>
              <a:t> en </a:t>
            </a:r>
            <a:r>
              <a:rPr lang="en-US" dirty="0" err="1"/>
              <a:t>niet</a:t>
            </a:r>
            <a:r>
              <a:rPr lang="en-US" dirty="0"/>
              <a:t> </a:t>
            </a:r>
            <a:r>
              <a:rPr lang="en-US" dirty="0" err="1"/>
              <a:t>kunnen</a:t>
            </a:r>
            <a:r>
              <a:rPr lang="en-US" dirty="0"/>
              <a:t> </a:t>
            </a:r>
            <a:r>
              <a:rPr lang="en-US" dirty="0" err="1"/>
              <a:t>inzetten</a:t>
            </a:r>
            <a:r>
              <a:rPr lang="en-US" dirty="0"/>
              <a:t>. Met 11 </a:t>
            </a:r>
            <a:r>
              <a:rPr lang="en-US" dirty="0" err="1"/>
              <a:t>jongerenwerkaanbieder</a:t>
            </a:r>
            <a:r>
              <a:rPr lang="en-US" dirty="0"/>
              <a:t> </a:t>
            </a:r>
            <a:r>
              <a:rPr lang="en-US" dirty="0" err="1"/>
              <a:t>onderzoek</a:t>
            </a:r>
            <a:r>
              <a:rPr lang="en-US" dirty="0"/>
              <a:t> </a:t>
            </a:r>
            <a:r>
              <a:rPr lang="en-US" dirty="0" err="1"/>
              <a:t>ontwikkelt</a:t>
            </a:r>
            <a:r>
              <a:rPr lang="en-US" dirty="0"/>
              <a:t> om </a:t>
            </a:r>
            <a:r>
              <a:rPr lang="en-US" dirty="0" err="1"/>
              <a:t>inzicht</a:t>
            </a:r>
            <a:r>
              <a:rPr lang="en-US" dirty="0"/>
              <a:t> </a:t>
            </a:r>
            <a:r>
              <a:rPr lang="en-US" dirty="0" err="1"/>
              <a:t>te</a:t>
            </a:r>
            <a:r>
              <a:rPr lang="en-US" dirty="0"/>
              <a:t> </a:t>
            </a:r>
            <a:r>
              <a:rPr lang="en-US" dirty="0" err="1"/>
              <a:t>kunnen</a:t>
            </a:r>
            <a:r>
              <a:rPr lang="en-US" dirty="0"/>
              <a:t> </a:t>
            </a:r>
            <a:r>
              <a:rPr lang="en-US" dirty="0" err="1"/>
              <a:t>krijgen</a:t>
            </a:r>
            <a:r>
              <a:rPr lang="en-US" dirty="0"/>
              <a:t> in wat </a:t>
            </a:r>
            <a:r>
              <a:rPr lang="en-US" dirty="0" err="1"/>
              <a:t>bijdrage</a:t>
            </a:r>
            <a:r>
              <a:rPr lang="en-US" dirty="0"/>
              <a:t> is van </a:t>
            </a:r>
            <a:r>
              <a:rPr lang="en-US" dirty="0" err="1"/>
              <a:t>jongerenwerk</a:t>
            </a:r>
            <a:r>
              <a:rPr lang="en-US" dirty="0"/>
              <a:t> </a:t>
            </a:r>
            <a:r>
              <a:rPr lang="en-US" dirty="0" err="1"/>
              <a:t>aan</a:t>
            </a:r>
            <a:r>
              <a:rPr lang="en-US" dirty="0"/>
              <a:t> </a:t>
            </a:r>
            <a:r>
              <a:rPr lang="en-US" dirty="0" err="1"/>
              <a:t>deze</a:t>
            </a:r>
            <a:r>
              <a:rPr lang="en-US" dirty="0"/>
              <a:t> 3 </a:t>
            </a:r>
            <a:r>
              <a:rPr lang="en-US" dirty="0" err="1"/>
              <a:t>transformatiedoelen</a:t>
            </a:r>
            <a:r>
              <a:rPr lang="en-US" dirty="0"/>
              <a:t>. </a:t>
            </a:r>
            <a:endParaRPr lang="nl-NL" dirty="0"/>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2</a:t>
            </a:fld>
            <a:endParaRPr lang="nl-NL"/>
          </a:p>
        </p:txBody>
      </p:sp>
    </p:spTree>
    <p:extLst>
      <p:ext uri="{BB962C8B-B14F-4D97-AF65-F5344CB8AC3E}">
        <p14:creationId xmlns:p14="http://schemas.microsoft.com/office/powerpoint/2010/main" val="1094320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Ook</a:t>
            </a:r>
            <a:r>
              <a:rPr lang="en-US" dirty="0"/>
              <a:t> </a:t>
            </a:r>
            <a:r>
              <a:rPr lang="en-US" dirty="0" err="1"/>
              <a:t>zien</a:t>
            </a:r>
            <a:r>
              <a:rPr lang="en-US" dirty="0"/>
              <a:t> we </a:t>
            </a:r>
            <a:r>
              <a:rPr lang="en-US" dirty="0" err="1"/>
              <a:t>dat</a:t>
            </a:r>
            <a:r>
              <a:rPr lang="en-US" dirty="0"/>
              <a:t> </a:t>
            </a:r>
            <a:r>
              <a:rPr lang="en-US" dirty="0" err="1"/>
              <a:t>bepaalde</a:t>
            </a:r>
            <a:r>
              <a:rPr lang="en-US" dirty="0"/>
              <a:t> </a:t>
            </a:r>
            <a:r>
              <a:rPr lang="en-US" dirty="0" err="1"/>
              <a:t>zaken</a:t>
            </a:r>
            <a:r>
              <a:rPr lang="en-US" dirty="0"/>
              <a:t> in het </a:t>
            </a:r>
            <a:r>
              <a:rPr lang="en-US" dirty="0" err="1"/>
              <a:t>handelen</a:t>
            </a:r>
            <a:r>
              <a:rPr lang="en-US" dirty="0"/>
              <a:t> van </a:t>
            </a:r>
            <a:r>
              <a:rPr lang="en-US" dirty="0" err="1"/>
              <a:t>jongerenwerkers</a:t>
            </a:r>
            <a:r>
              <a:rPr lang="en-US" dirty="0"/>
              <a:t> </a:t>
            </a:r>
            <a:r>
              <a:rPr lang="en-US" dirty="0" err="1"/>
              <a:t>verschil</a:t>
            </a:r>
            <a:r>
              <a:rPr lang="en-US" dirty="0"/>
              <a:t> </a:t>
            </a:r>
            <a:r>
              <a:rPr lang="en-US" dirty="0" err="1"/>
              <a:t>kan</a:t>
            </a:r>
            <a:r>
              <a:rPr lang="en-US" dirty="0"/>
              <a:t> </a:t>
            </a:r>
            <a:r>
              <a:rPr lang="en-US" dirty="0" err="1"/>
              <a:t>maken</a:t>
            </a:r>
            <a:r>
              <a:rPr lang="en-US" dirty="0"/>
              <a:t> in hoe </a:t>
            </a:r>
            <a:r>
              <a:rPr lang="en-US" dirty="0" err="1"/>
              <a:t>jongeren</a:t>
            </a:r>
            <a:r>
              <a:rPr lang="en-US" dirty="0"/>
              <a:t> </a:t>
            </a:r>
            <a:r>
              <a:rPr lang="en-US" dirty="0" err="1"/>
              <a:t>zich</a:t>
            </a:r>
            <a:r>
              <a:rPr lang="en-US" dirty="0"/>
              <a:t> </a:t>
            </a:r>
            <a:r>
              <a:rPr lang="en-US" dirty="0" err="1"/>
              <a:t>ontwikkelen</a:t>
            </a:r>
            <a:r>
              <a:rPr lang="en-US" dirty="0"/>
              <a:t>. </a:t>
            </a:r>
            <a:r>
              <a:rPr lang="en-US" dirty="0" err="1"/>
              <a:t>Zowel</a:t>
            </a:r>
            <a:r>
              <a:rPr lang="en-US" dirty="0"/>
              <a:t> </a:t>
            </a:r>
            <a:r>
              <a:rPr lang="en-US" dirty="0" err="1"/>
              <a:t>gemiddeld</a:t>
            </a:r>
            <a:r>
              <a:rPr lang="en-US" dirty="0"/>
              <a:t> over de </a:t>
            </a:r>
            <a:r>
              <a:rPr lang="en-US" dirty="0" err="1"/>
              <a:t>tijd</a:t>
            </a:r>
            <a:r>
              <a:rPr lang="en-US" dirty="0"/>
              <a:t> </a:t>
            </a:r>
            <a:r>
              <a:rPr lang="en-US" dirty="0" err="1"/>
              <a:t>als</a:t>
            </a:r>
            <a:r>
              <a:rPr lang="en-US" dirty="0"/>
              <a:t> in de </a:t>
            </a:r>
            <a:r>
              <a:rPr lang="en-US" dirty="0" err="1"/>
              <a:t>periode</a:t>
            </a:r>
            <a:r>
              <a:rPr lang="en-US" dirty="0"/>
              <a:t> van 16 </a:t>
            </a:r>
            <a:r>
              <a:rPr lang="en-US" dirty="0" err="1"/>
              <a:t>maanden</a:t>
            </a:r>
            <a:r>
              <a:rPr lang="en-US" dirty="0"/>
              <a:t> (in de </a:t>
            </a:r>
            <a:r>
              <a:rPr lang="en-US" dirty="0" err="1"/>
              <a:t>tijd</a:t>
            </a:r>
            <a:r>
              <a:rPr lang="en-US" dirty="0"/>
              <a:t>). </a:t>
            </a:r>
            <a:r>
              <a:rPr lang="en-US" dirty="0" err="1"/>
              <a:t>Meest</a:t>
            </a:r>
            <a:r>
              <a:rPr lang="en-US" dirty="0"/>
              <a:t> </a:t>
            </a:r>
            <a:r>
              <a:rPr lang="en-US" dirty="0" err="1"/>
              <a:t>werking</a:t>
            </a:r>
            <a:r>
              <a:rPr lang="en-US" dirty="0"/>
              <a:t> </a:t>
            </a:r>
            <a:r>
              <a:rPr lang="en-US" dirty="0" err="1"/>
              <a:t>hebben</a:t>
            </a:r>
            <a:r>
              <a:rPr lang="en-US" dirty="0"/>
              <a:t> </a:t>
            </a:r>
            <a:r>
              <a:rPr lang="en-US" dirty="0" err="1"/>
              <a:t>betekenisrelatie</a:t>
            </a:r>
            <a:r>
              <a:rPr lang="en-US" dirty="0"/>
              <a:t>, </a:t>
            </a:r>
            <a:r>
              <a:rPr lang="en-US" dirty="0" err="1"/>
              <a:t>aansluiten</a:t>
            </a:r>
            <a:r>
              <a:rPr lang="en-US" dirty="0"/>
              <a:t> </a:t>
            </a:r>
            <a:r>
              <a:rPr lang="en-US" dirty="0" err="1"/>
              <a:t>leefwereld</a:t>
            </a:r>
            <a:r>
              <a:rPr lang="en-US" dirty="0"/>
              <a:t> en </a:t>
            </a:r>
            <a:r>
              <a:rPr lang="en-US" dirty="0" err="1"/>
              <a:t>aansluiten</a:t>
            </a:r>
            <a:r>
              <a:rPr lang="en-US" dirty="0"/>
              <a:t> </a:t>
            </a:r>
            <a:r>
              <a:rPr lang="en-US" dirty="0" err="1"/>
              <a:t>behoefte</a:t>
            </a:r>
            <a:r>
              <a:rPr lang="en-US" dirty="0"/>
              <a:t>. </a:t>
            </a:r>
          </a:p>
          <a:p>
            <a:endParaRPr lang="en-US" dirty="0"/>
          </a:p>
          <a:p>
            <a:r>
              <a:rPr lang="en-US" dirty="0"/>
              <a:t>Wat </a:t>
            </a:r>
            <a:r>
              <a:rPr lang="en-US" dirty="0" err="1"/>
              <a:t>herkennen</a:t>
            </a:r>
            <a:r>
              <a:rPr lang="en-US" dirty="0"/>
              <a:t> </a:t>
            </a:r>
            <a:r>
              <a:rPr lang="en-US" dirty="0" err="1"/>
              <a:t>jongeren</a:t>
            </a:r>
            <a:r>
              <a:rPr lang="en-US" dirty="0"/>
              <a:t> in het contact met </a:t>
            </a:r>
            <a:r>
              <a:rPr lang="en-US" dirty="0" err="1"/>
              <a:t>jongerenwerkers</a:t>
            </a:r>
            <a:r>
              <a:rPr lang="en-US" dirty="0"/>
              <a:t>. We </a:t>
            </a:r>
            <a:r>
              <a:rPr lang="en-US" dirty="0" err="1"/>
              <a:t>zien</a:t>
            </a:r>
            <a:r>
              <a:rPr lang="en-US" dirty="0"/>
              <a:t> </a:t>
            </a:r>
            <a:r>
              <a:rPr lang="en-US" dirty="0" err="1"/>
              <a:t>verbanden</a:t>
            </a:r>
            <a:r>
              <a:rPr lang="en-US" dirty="0"/>
              <a:t> </a:t>
            </a:r>
            <a:r>
              <a:rPr lang="en-US" dirty="0" err="1"/>
              <a:t>gemiddeld</a:t>
            </a:r>
            <a:r>
              <a:rPr lang="en-US" dirty="0"/>
              <a:t> over de </a:t>
            </a:r>
            <a:r>
              <a:rPr lang="en-US" dirty="0" err="1"/>
              <a:t>tijd</a:t>
            </a:r>
            <a:r>
              <a:rPr lang="en-US" dirty="0"/>
              <a:t>. </a:t>
            </a:r>
          </a:p>
          <a:p>
            <a:r>
              <a:rPr lang="en-US" dirty="0" err="1"/>
              <a:t>Ook</a:t>
            </a:r>
            <a:r>
              <a:rPr lang="en-US" dirty="0"/>
              <a:t> </a:t>
            </a:r>
            <a:r>
              <a:rPr lang="en-US" dirty="0" err="1"/>
              <a:t>zien</a:t>
            </a:r>
            <a:r>
              <a:rPr lang="en-US" dirty="0"/>
              <a:t> we </a:t>
            </a:r>
            <a:r>
              <a:rPr lang="en-US" dirty="0" err="1"/>
              <a:t>dat</a:t>
            </a:r>
            <a:r>
              <a:rPr lang="en-US" dirty="0"/>
              <a:t> de mate van het </a:t>
            </a:r>
            <a:r>
              <a:rPr lang="en-US" dirty="0" err="1"/>
              <a:t>principes</a:t>
            </a:r>
            <a:r>
              <a:rPr lang="en-US" dirty="0"/>
              <a:t> (</a:t>
            </a:r>
            <a:r>
              <a:rPr lang="en-US" dirty="0" err="1"/>
              <a:t>sterke</a:t>
            </a:r>
            <a:r>
              <a:rPr lang="en-US" dirty="0"/>
              <a:t> </a:t>
            </a:r>
            <a:r>
              <a:rPr lang="en-US" dirty="0" err="1"/>
              <a:t>herkenning</a:t>
            </a:r>
            <a:r>
              <a:rPr lang="en-US" dirty="0"/>
              <a:t>) </a:t>
            </a:r>
            <a:r>
              <a:rPr lang="en-US" dirty="0" err="1"/>
              <a:t>uitmaakt</a:t>
            </a:r>
            <a:r>
              <a:rPr lang="en-US" dirty="0"/>
              <a:t> voor hoe </a:t>
            </a:r>
            <a:r>
              <a:rPr lang="en-US" dirty="0" err="1"/>
              <a:t>jongeren</a:t>
            </a:r>
            <a:r>
              <a:rPr lang="en-US" dirty="0"/>
              <a:t> </a:t>
            </a:r>
            <a:r>
              <a:rPr lang="en-US" dirty="0" err="1"/>
              <a:t>zich</a:t>
            </a:r>
            <a:r>
              <a:rPr lang="en-US" dirty="0"/>
              <a:t> in de </a:t>
            </a:r>
            <a:r>
              <a:rPr lang="en-US" dirty="0" err="1"/>
              <a:t>tijd</a:t>
            </a:r>
            <a:r>
              <a:rPr lang="en-US" dirty="0"/>
              <a:t> </a:t>
            </a:r>
            <a:r>
              <a:rPr lang="en-US" dirty="0" err="1"/>
              <a:t>ontwikkelen</a:t>
            </a:r>
            <a:r>
              <a:rPr lang="en-US" dirty="0"/>
              <a:t>. </a:t>
            </a:r>
          </a:p>
          <a:p>
            <a:endParaRPr lang="en-US" dirty="0"/>
          </a:p>
          <a:p>
            <a:r>
              <a:rPr lang="en-US" dirty="0" err="1"/>
              <a:t>Verder</a:t>
            </a:r>
            <a:r>
              <a:rPr lang="en-US" dirty="0"/>
              <a:t> </a:t>
            </a:r>
            <a:r>
              <a:rPr lang="en-US" dirty="0" err="1"/>
              <a:t>valt</a:t>
            </a:r>
            <a:r>
              <a:rPr lang="en-US" dirty="0"/>
              <a:t> op </a:t>
            </a:r>
            <a:r>
              <a:rPr lang="en-US" dirty="0" err="1"/>
              <a:t>dat</a:t>
            </a:r>
            <a:r>
              <a:rPr lang="en-US" dirty="0"/>
              <a:t> </a:t>
            </a:r>
            <a:r>
              <a:rPr lang="en-US" dirty="0" err="1"/>
              <a:t>er</a:t>
            </a:r>
            <a:r>
              <a:rPr lang="en-US" dirty="0"/>
              <a:t> </a:t>
            </a:r>
            <a:r>
              <a:rPr lang="en-US" dirty="0" err="1"/>
              <a:t>significante</a:t>
            </a:r>
            <a:r>
              <a:rPr lang="en-US" dirty="0"/>
              <a:t> </a:t>
            </a:r>
            <a:r>
              <a:rPr lang="en-US" dirty="0" err="1"/>
              <a:t>verschillen</a:t>
            </a:r>
            <a:r>
              <a:rPr lang="en-US" dirty="0"/>
              <a:t> </a:t>
            </a:r>
            <a:r>
              <a:rPr lang="en-US" dirty="0" err="1"/>
              <a:t>zijn</a:t>
            </a:r>
            <a:r>
              <a:rPr lang="en-US" dirty="0"/>
              <a:t> </a:t>
            </a:r>
            <a:r>
              <a:rPr lang="en-US" dirty="0" err="1"/>
              <a:t>tussen</a:t>
            </a:r>
            <a:r>
              <a:rPr lang="en-US" dirty="0"/>
              <a:t> </a:t>
            </a:r>
            <a:r>
              <a:rPr lang="en-US" dirty="0" err="1"/>
              <a:t>cohortgroepen</a:t>
            </a:r>
            <a:r>
              <a:rPr lang="en-US" dirty="0"/>
              <a:t>. </a:t>
            </a:r>
            <a:r>
              <a:rPr lang="en-US" dirty="0" err="1"/>
              <a:t>Verschillen</a:t>
            </a:r>
            <a:r>
              <a:rPr lang="en-US" dirty="0"/>
              <a:t> </a:t>
            </a:r>
            <a:r>
              <a:rPr lang="en-US" dirty="0" err="1"/>
              <a:t>zijn</a:t>
            </a:r>
            <a:r>
              <a:rPr lang="en-US" dirty="0"/>
              <a:t> </a:t>
            </a:r>
            <a:r>
              <a:rPr lang="en-US" dirty="0" err="1"/>
              <a:t>ook</a:t>
            </a:r>
            <a:r>
              <a:rPr lang="en-US" dirty="0"/>
              <a:t> relevant. </a:t>
            </a:r>
            <a:r>
              <a:rPr lang="en-US" dirty="0" err="1"/>
              <a:t>Dus</a:t>
            </a:r>
            <a:r>
              <a:rPr lang="en-US" dirty="0"/>
              <a:t> hoe </a:t>
            </a:r>
            <a:r>
              <a:rPr lang="en-US" dirty="0" err="1"/>
              <a:t>langer</a:t>
            </a:r>
            <a:r>
              <a:rPr lang="en-US" dirty="0"/>
              <a:t> contact </a:t>
            </a:r>
            <a:r>
              <a:rPr lang="en-US" dirty="0" err="1"/>
              <a:t>jongerenwerk</a:t>
            </a:r>
            <a:r>
              <a:rPr lang="en-US" dirty="0"/>
              <a:t> , hoe </a:t>
            </a:r>
            <a:r>
              <a:rPr lang="en-US" dirty="0" err="1"/>
              <a:t>sterker</a:t>
            </a:r>
            <a:r>
              <a:rPr lang="en-US" dirty="0"/>
              <a:t> </a:t>
            </a:r>
            <a:r>
              <a:rPr lang="en-US" dirty="0" err="1"/>
              <a:t>principes</a:t>
            </a:r>
            <a:r>
              <a:rPr lang="en-US" dirty="0"/>
              <a:t>. </a:t>
            </a:r>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20</a:t>
            </a:fld>
            <a:endParaRPr lang="nl-NL"/>
          </a:p>
        </p:txBody>
      </p:sp>
    </p:spTree>
    <p:extLst>
      <p:ext uri="{BB962C8B-B14F-4D97-AF65-F5344CB8AC3E}">
        <p14:creationId xmlns:p14="http://schemas.microsoft.com/office/powerpoint/2010/main" val="79111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21,7 % van </a:t>
            </a:r>
            <a:r>
              <a:rPr lang="en-US" dirty="0" err="1"/>
              <a:t>jongeren</a:t>
            </a:r>
            <a:r>
              <a:rPr lang="en-US" dirty="0"/>
              <a:t> </a:t>
            </a:r>
            <a:r>
              <a:rPr lang="en-US" dirty="0" err="1"/>
              <a:t>geeft</a:t>
            </a:r>
            <a:r>
              <a:rPr lang="en-US" dirty="0"/>
              <a:t> </a:t>
            </a:r>
            <a:r>
              <a:rPr lang="en-US" dirty="0" err="1"/>
              <a:t>aan</a:t>
            </a:r>
            <a:r>
              <a:rPr lang="en-US" dirty="0"/>
              <a:t> </a:t>
            </a:r>
            <a:r>
              <a:rPr lang="en-US" dirty="0" err="1"/>
              <a:t>dat</a:t>
            </a:r>
            <a:r>
              <a:rPr lang="en-US" dirty="0"/>
              <a:t> </a:t>
            </a:r>
            <a:r>
              <a:rPr lang="en-US" dirty="0" err="1"/>
              <a:t>jongerenwerker</a:t>
            </a:r>
            <a:r>
              <a:rPr lang="en-US" dirty="0"/>
              <a:t> in contact is met </a:t>
            </a:r>
            <a:r>
              <a:rPr lang="en-US" dirty="0" err="1"/>
              <a:t>hulp</a:t>
            </a:r>
            <a:r>
              <a:rPr lang="en-US" dirty="0"/>
              <a:t> </a:t>
            </a:r>
            <a:r>
              <a:rPr lang="en-US" dirty="0" err="1"/>
              <a:t>waar</a:t>
            </a:r>
            <a:r>
              <a:rPr lang="en-US" dirty="0"/>
              <a:t> </a:t>
            </a:r>
            <a:r>
              <a:rPr lang="en-US" dirty="0" err="1"/>
              <a:t>jongere</a:t>
            </a:r>
            <a:r>
              <a:rPr lang="en-US" dirty="0"/>
              <a:t> </a:t>
            </a:r>
            <a:r>
              <a:rPr lang="en-US" dirty="0" err="1"/>
              <a:t>mee</a:t>
            </a:r>
            <a:r>
              <a:rPr lang="en-US" dirty="0"/>
              <a:t> in contact is of </a:t>
            </a:r>
            <a:r>
              <a:rPr lang="en-US" dirty="0" err="1"/>
              <a:t>naartoe</a:t>
            </a:r>
            <a:r>
              <a:rPr lang="en-US" dirty="0"/>
              <a:t> </a:t>
            </a:r>
            <a:r>
              <a:rPr lang="en-US" dirty="0" err="1"/>
              <a:t>wordt</a:t>
            </a:r>
            <a:r>
              <a:rPr lang="en-US" dirty="0"/>
              <a:t> </a:t>
            </a:r>
            <a:r>
              <a:rPr lang="en-US" dirty="0" err="1"/>
              <a:t>toegeleid</a:t>
            </a:r>
            <a:r>
              <a:rPr lang="en-US" dirty="0"/>
              <a:t>. </a:t>
            </a:r>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21</a:t>
            </a:fld>
            <a:endParaRPr lang="nl-NL"/>
          </a:p>
        </p:txBody>
      </p:sp>
    </p:spTree>
    <p:extLst>
      <p:ext uri="{BB962C8B-B14F-4D97-AF65-F5344CB8AC3E}">
        <p14:creationId xmlns:p14="http://schemas.microsoft.com/office/powerpoint/2010/main" val="312423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Deze uitkomsten tonen aan dat het jongerenwerk jongeren </a:t>
            </a:r>
            <a:r>
              <a:rPr lang="nl-NL" sz="1200" kern="1200" dirty="0" err="1">
                <a:solidFill>
                  <a:schemeClr val="tx1"/>
                </a:solidFill>
                <a:effectLst/>
                <a:latin typeface="+mn-lt"/>
                <a:ea typeface="+mn-ea"/>
                <a:cs typeface="+mn-cs"/>
              </a:rPr>
              <a:t>toeleidt</a:t>
            </a:r>
            <a:r>
              <a:rPr lang="nl-NL" sz="1200" kern="1200" dirty="0">
                <a:solidFill>
                  <a:schemeClr val="tx1"/>
                </a:solidFill>
                <a:effectLst/>
                <a:latin typeface="+mn-lt"/>
                <a:ea typeface="+mn-ea"/>
                <a:cs typeface="+mn-cs"/>
              </a:rPr>
              <a:t> naar verschillende vormen van hulp en bijdraagt aan maatschappelijke participatie van jongeren. </a:t>
            </a:r>
          </a:p>
          <a:p>
            <a:endParaRPr lang="en-US" dirty="0"/>
          </a:p>
          <a:p>
            <a:r>
              <a:rPr lang="en-US" dirty="0"/>
              <a:t>D</a:t>
            </a:r>
            <a:r>
              <a:rPr lang="nl-NL" dirty="0" err="1"/>
              <a:t>aarnaast</a:t>
            </a:r>
            <a:r>
              <a:rPr lang="nl-NL" dirty="0"/>
              <a:t> vindt 26% vrijetijdsbesteding en 9% vindt woonruimte via jongerenwerk. </a:t>
            </a:r>
          </a:p>
          <a:p>
            <a:endParaRPr lang="en-US" dirty="0"/>
          </a:p>
          <a:p>
            <a:r>
              <a:rPr lang="en-US" dirty="0"/>
              <a:t>E</a:t>
            </a:r>
            <a:r>
              <a:rPr lang="nl-NL" dirty="0"/>
              <a:t>n geeft 50% van de jongeren aan dat jongerenwerker contact heeft met ouders. </a:t>
            </a:r>
          </a:p>
        </p:txBody>
      </p:sp>
      <p:sp>
        <p:nvSpPr>
          <p:cNvPr id="4" name="Slide Number Placeholder 3"/>
          <p:cNvSpPr>
            <a:spLocks noGrp="1"/>
          </p:cNvSpPr>
          <p:nvPr>
            <p:ph type="sldNum" sz="quarter" idx="10"/>
          </p:nvPr>
        </p:nvSpPr>
        <p:spPr/>
        <p:txBody>
          <a:bodyPr/>
          <a:lstStyle/>
          <a:p>
            <a:fld id="{61A4C60F-4984-4BA6-B12E-C3DB2BC71982}" type="slidenum">
              <a:rPr lang="nl-NL" smtClean="0"/>
              <a:t>22</a:t>
            </a:fld>
            <a:endParaRPr lang="nl-NL"/>
          </a:p>
        </p:txBody>
      </p:sp>
    </p:spTree>
    <p:extLst>
      <p:ext uri="{BB962C8B-B14F-4D97-AF65-F5344CB8AC3E}">
        <p14:creationId xmlns:p14="http://schemas.microsoft.com/office/powerpoint/2010/main" val="1715211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Nieuwe</a:t>
            </a:r>
            <a:r>
              <a:rPr lang="en-US" dirty="0"/>
              <a:t> </a:t>
            </a:r>
            <a:r>
              <a:rPr lang="en-US" dirty="0" err="1"/>
              <a:t>Jeugdwet</a:t>
            </a:r>
            <a:r>
              <a:rPr lang="en-US" dirty="0"/>
              <a:t> </a:t>
            </a:r>
            <a:r>
              <a:rPr lang="en-US" dirty="0" err="1"/>
              <a:t>sinds</a:t>
            </a:r>
            <a:r>
              <a:rPr lang="en-US" dirty="0"/>
              <a:t> 2015 (</a:t>
            </a:r>
            <a:r>
              <a:rPr lang="en-US" dirty="0" err="1"/>
              <a:t>bij</a:t>
            </a:r>
            <a:r>
              <a:rPr lang="en-US" dirty="0"/>
              <a:t> </a:t>
            </a:r>
            <a:r>
              <a:rPr lang="en-US" dirty="0" err="1"/>
              <a:t>jullie</a:t>
            </a:r>
            <a:r>
              <a:rPr lang="en-US" dirty="0"/>
              <a:t> </a:t>
            </a:r>
            <a:r>
              <a:rPr lang="en-US" dirty="0" err="1"/>
              <a:t>allen</a:t>
            </a:r>
            <a:r>
              <a:rPr lang="en-US" dirty="0"/>
              <a:t> </a:t>
            </a:r>
            <a:r>
              <a:rPr lang="en-US" dirty="0" err="1"/>
              <a:t>bekend</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Sinds de invoering van de Jeugdwet in 2015 zijn gemeenten verantwoordelijk voor preventieve voorzieningen en de jeugdhulp. </a:t>
            </a:r>
            <a:r>
              <a:rPr lang="nl-NL" sz="1200" b="1" kern="1200" dirty="0">
                <a:solidFill>
                  <a:schemeClr val="tx1"/>
                </a:solidFill>
                <a:effectLst/>
                <a:latin typeface="+mn-lt"/>
                <a:ea typeface="+mn-ea"/>
                <a:cs typeface="+mn-cs"/>
              </a:rPr>
              <a:t>Het uitgangspunt is het lokale jeugdbeleid en de voorzieningen effectiever en efficiënter te maken</a:t>
            </a:r>
            <a:r>
              <a:rPr lang="nl-NL" sz="1200" kern="1200" dirty="0">
                <a:solidFill>
                  <a:schemeClr val="tx1"/>
                </a:solidFill>
                <a:effectLst/>
                <a:latin typeface="+mn-lt"/>
                <a:ea typeface="+mn-ea"/>
                <a:cs typeface="+mn-cs"/>
              </a:rPr>
              <a:t>. Om dit te realiseren werken gemeenten aan: 1) meer preventie en uitgaan van eigen verantwoordelijkheid en eigen mogelijkheden van jongeren en hun ouders, met inzet van hun sociale netwerk; 2) sneller de juiste hulp op maat bieden om zo dure gespecialiseerde hulp te verminderen; 3) </a:t>
            </a:r>
            <a:r>
              <a:rPr lang="nl-NL" sz="1200" kern="1200" dirty="0" err="1">
                <a:solidFill>
                  <a:schemeClr val="tx1"/>
                </a:solidFill>
                <a:effectLst/>
                <a:latin typeface="+mn-lt"/>
                <a:ea typeface="+mn-ea"/>
                <a:cs typeface="+mn-cs"/>
              </a:rPr>
              <a:t>demedicaliseren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ontzorgen</a:t>
            </a:r>
            <a:r>
              <a:rPr lang="nl-NL" sz="1200" kern="1200" dirty="0">
                <a:solidFill>
                  <a:schemeClr val="tx1"/>
                </a:solidFill>
                <a:effectLst/>
                <a:latin typeface="+mn-lt"/>
                <a:ea typeface="+mn-ea"/>
                <a:cs typeface="+mn-cs"/>
              </a:rPr>
              <a:t> en normaliseren van de jeugdsector. Deze punten zijn bekend als transformatiedoelen.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Nu, vier jaar later, is de druk op de jeugdhulp verder toegenomen: het aantal jongeren dat hulp nodig heeft is gestegen, de wachttijd voor hulp is langer geworden en twee op de drie gemeenten komen geld tekort voor jeugdzorg. Dit effectonderzoek toont aan dat het inzetten van het jongerenwerk een bijdrage levert aan het verminderen van de druk op de (jeugd)zorg. </a:t>
            </a:r>
          </a:p>
          <a:p>
            <a:endParaRPr lang="nl-NL" dirty="0"/>
          </a:p>
          <a:p>
            <a:r>
              <a:rPr lang="nl-NL" dirty="0"/>
              <a:t>Andere doelen die ik vandaag wat buiten beschouwing laat zijn: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Jongerenwerk</a:t>
            </a:r>
            <a:r>
              <a:rPr lang="en-US" dirty="0"/>
              <a:t> </a:t>
            </a:r>
            <a:r>
              <a:rPr lang="en-US" dirty="0" err="1"/>
              <a:t>wilden</a:t>
            </a:r>
            <a:r>
              <a:rPr lang="en-US" dirty="0"/>
              <a:t> </a:t>
            </a:r>
            <a:r>
              <a:rPr lang="en-US" dirty="0" err="1"/>
              <a:t>inzicht</a:t>
            </a:r>
            <a:r>
              <a:rPr lang="en-US" dirty="0"/>
              <a:t> in wat </a:t>
            </a:r>
            <a:r>
              <a:rPr lang="en-US" dirty="0" err="1"/>
              <a:t>hun</a:t>
            </a:r>
            <a:r>
              <a:rPr lang="en-US" dirty="0"/>
              <a:t> </a:t>
            </a:r>
            <a:r>
              <a:rPr lang="en-US" dirty="0" err="1"/>
              <a:t>bijdrage</a:t>
            </a:r>
            <a:r>
              <a:rPr lang="en-US" dirty="0"/>
              <a:t> is </a:t>
            </a:r>
            <a:r>
              <a:rPr lang="en-US" dirty="0" err="1"/>
              <a:t>aan</a:t>
            </a:r>
            <a:r>
              <a:rPr lang="en-US" dirty="0"/>
              <a:t> de </a:t>
            </a:r>
            <a:r>
              <a:rPr lang="en-US" dirty="0" err="1"/>
              <a:t>eerste</a:t>
            </a:r>
            <a:r>
              <a:rPr lang="en-US" dirty="0"/>
              <a:t> 3 </a:t>
            </a:r>
            <a:r>
              <a:rPr lang="en-US" dirty="0" err="1"/>
              <a:t>transformatiedoelen</a:t>
            </a:r>
            <a:r>
              <a:rPr lang="en-US" dirty="0"/>
              <a:t>. </a:t>
            </a:r>
            <a:r>
              <a:rPr lang="en-US" dirty="0" err="1"/>
              <a:t>Gemeenten</a:t>
            </a:r>
            <a:r>
              <a:rPr lang="en-US" dirty="0"/>
              <a:t> </a:t>
            </a:r>
            <a:r>
              <a:rPr lang="en-US" dirty="0" err="1"/>
              <a:t>willen</a:t>
            </a:r>
            <a:r>
              <a:rPr lang="en-US" dirty="0"/>
              <a:t> </a:t>
            </a:r>
            <a:r>
              <a:rPr lang="en-US" dirty="0" err="1"/>
              <a:t>weten</a:t>
            </a:r>
            <a:r>
              <a:rPr lang="en-US" dirty="0"/>
              <a:t> </a:t>
            </a:r>
            <a:r>
              <a:rPr lang="en-US" dirty="0" err="1"/>
              <a:t>waarvoor</a:t>
            </a:r>
            <a:r>
              <a:rPr lang="en-US" dirty="0"/>
              <a:t> </a:t>
            </a:r>
            <a:r>
              <a:rPr lang="en-US" dirty="0" err="1"/>
              <a:t>zij</a:t>
            </a:r>
            <a:r>
              <a:rPr lang="en-US" dirty="0"/>
              <a:t> het </a:t>
            </a:r>
            <a:r>
              <a:rPr lang="en-US" dirty="0" err="1"/>
              <a:t>jongerenwerk</a:t>
            </a:r>
            <a:r>
              <a:rPr lang="en-US" dirty="0"/>
              <a:t> </a:t>
            </a:r>
            <a:r>
              <a:rPr lang="en-US" dirty="0" err="1"/>
              <a:t>wel</a:t>
            </a:r>
            <a:r>
              <a:rPr lang="en-US" dirty="0"/>
              <a:t> en </a:t>
            </a:r>
            <a:r>
              <a:rPr lang="en-US" dirty="0" err="1"/>
              <a:t>niet</a:t>
            </a:r>
            <a:r>
              <a:rPr lang="en-US" dirty="0"/>
              <a:t> </a:t>
            </a:r>
            <a:r>
              <a:rPr lang="en-US" dirty="0" err="1"/>
              <a:t>kunnen</a:t>
            </a:r>
            <a:r>
              <a:rPr lang="en-US" dirty="0"/>
              <a:t> </a:t>
            </a:r>
            <a:r>
              <a:rPr lang="en-US" dirty="0" err="1"/>
              <a:t>inzetten</a:t>
            </a:r>
            <a:r>
              <a:rPr lang="en-US" dirty="0"/>
              <a:t>. Met 11 </a:t>
            </a:r>
            <a:r>
              <a:rPr lang="en-US" dirty="0" err="1"/>
              <a:t>jongerenwerkaanbieder</a:t>
            </a:r>
            <a:r>
              <a:rPr lang="en-US" dirty="0"/>
              <a:t> </a:t>
            </a:r>
            <a:r>
              <a:rPr lang="en-US" dirty="0" err="1"/>
              <a:t>onderzoek</a:t>
            </a:r>
            <a:r>
              <a:rPr lang="en-US" dirty="0"/>
              <a:t> </a:t>
            </a:r>
            <a:r>
              <a:rPr lang="en-US" dirty="0" err="1"/>
              <a:t>ontwikkelt</a:t>
            </a:r>
            <a:r>
              <a:rPr lang="en-US" dirty="0"/>
              <a:t> om </a:t>
            </a:r>
            <a:r>
              <a:rPr lang="en-US" dirty="0" err="1"/>
              <a:t>inzicht</a:t>
            </a:r>
            <a:r>
              <a:rPr lang="en-US" dirty="0"/>
              <a:t> </a:t>
            </a:r>
            <a:r>
              <a:rPr lang="en-US" dirty="0" err="1"/>
              <a:t>te</a:t>
            </a:r>
            <a:r>
              <a:rPr lang="en-US" dirty="0"/>
              <a:t> </a:t>
            </a:r>
            <a:r>
              <a:rPr lang="en-US" dirty="0" err="1"/>
              <a:t>kunnen</a:t>
            </a:r>
            <a:r>
              <a:rPr lang="en-US" dirty="0"/>
              <a:t> </a:t>
            </a:r>
            <a:r>
              <a:rPr lang="en-US" dirty="0" err="1"/>
              <a:t>krijgen</a:t>
            </a:r>
            <a:r>
              <a:rPr lang="en-US" dirty="0"/>
              <a:t> in wat </a:t>
            </a:r>
            <a:r>
              <a:rPr lang="en-US" dirty="0" err="1"/>
              <a:t>bijdrage</a:t>
            </a:r>
            <a:r>
              <a:rPr lang="en-US" dirty="0"/>
              <a:t> is van </a:t>
            </a:r>
            <a:r>
              <a:rPr lang="en-US" dirty="0" err="1"/>
              <a:t>jongerenwerk</a:t>
            </a:r>
            <a:r>
              <a:rPr lang="en-US" dirty="0"/>
              <a:t> </a:t>
            </a:r>
            <a:r>
              <a:rPr lang="en-US" dirty="0" err="1"/>
              <a:t>aan</a:t>
            </a:r>
            <a:r>
              <a:rPr lang="en-US" dirty="0"/>
              <a:t> </a:t>
            </a:r>
            <a:r>
              <a:rPr lang="en-US" dirty="0" err="1"/>
              <a:t>deze</a:t>
            </a:r>
            <a:r>
              <a:rPr lang="en-US" dirty="0"/>
              <a:t> 3 </a:t>
            </a:r>
            <a:r>
              <a:rPr lang="en-US" dirty="0" err="1"/>
              <a:t>transformatiedoelen</a:t>
            </a:r>
            <a:r>
              <a:rPr lang="en-US" dirty="0"/>
              <a:t>. </a:t>
            </a:r>
            <a:endParaRPr lang="nl-NL" dirty="0"/>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23</a:t>
            </a:fld>
            <a:endParaRPr lang="nl-NL"/>
          </a:p>
        </p:txBody>
      </p:sp>
    </p:spTree>
    <p:extLst>
      <p:ext uri="{BB962C8B-B14F-4D97-AF65-F5344CB8AC3E}">
        <p14:creationId xmlns:p14="http://schemas.microsoft.com/office/powerpoint/2010/main" val="2970586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dirty="0">
                <a:solidFill>
                  <a:schemeClr val="tx1"/>
                </a:solidFill>
                <a:effectLst/>
                <a:latin typeface="+mn-lt"/>
                <a:ea typeface="+mn-ea"/>
                <a:cs typeface="+mn-cs"/>
              </a:rPr>
              <a:t> 1.	Versterken van eigen verantwoordelijkheid en mogelijkheden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effectonderzoek toont aan dat zes maanden deelnemen aan het jongerenwerk resulteert in omvangrijkere steun uit het sociale netwerk van jongeren, meer maatschappelijke participatie (waaronder vrijwilligerswerk), betere relationele vaardigheden en een sterker gevoel van eigenwaarde. De groep die langer dan drie jaar deelneemt aan het jongerenwerk geeft aan meer  zelfregie te hebben en ervaart een sterker toekomstperspectief. Hieruit blijkt dat jongeren via het jongerenwerk eigen verantwoordelijkheid en eigen mogelijkheden versterken. </a:t>
            </a: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2.	Vinden van hulp via jongerenwerk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Bijna een op de drie jongeren (33%) vindt in een periode van 16 maanden via het jongerenwerk hulpverlening, het jongerenloket, een wijkteam of de dokter. Daarvan is bij twee derde sprake van beginnende of lichte problematiek. Een derde van deze groep kampt met zware problematiek. Ook geeft 22% van de totale groep aan dat het jongerenwerk betrokken is bij hen tijdens (toeleiding naar) een vorm van hulp. Naast hulp vindt 40% van de onderzochte jongeren via een jongerenwerker een (nieuwe) school, een stageplek of werk. Deze uitkomsten tonen aan dat het jongerenwerk jongeren </a:t>
            </a:r>
            <a:r>
              <a:rPr lang="nl-NL" sz="1200" kern="1200" dirty="0" err="1">
                <a:solidFill>
                  <a:schemeClr val="tx1"/>
                </a:solidFill>
                <a:effectLst/>
                <a:latin typeface="+mn-lt"/>
                <a:ea typeface="+mn-ea"/>
                <a:cs typeface="+mn-cs"/>
              </a:rPr>
              <a:t>toeleidt</a:t>
            </a:r>
            <a:r>
              <a:rPr lang="nl-NL" sz="1200" kern="1200" dirty="0">
                <a:solidFill>
                  <a:schemeClr val="tx1"/>
                </a:solidFill>
                <a:effectLst/>
                <a:latin typeface="+mn-lt"/>
                <a:ea typeface="+mn-ea"/>
                <a:cs typeface="+mn-cs"/>
              </a:rPr>
              <a:t> naar verschillende vormen van hulp en bijdraagt aan maatschappelijke participatie van jongeren. </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3.	Stabiel houden van jongeren met zware problemen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Jongeren met zware problemen blijven stabiel in het jongerenwerk. Dit geldt voor jongeren die </a:t>
            </a:r>
            <a:r>
              <a:rPr lang="nl-NL" sz="1200" kern="1200" dirty="0" err="1">
                <a:solidFill>
                  <a:schemeClr val="tx1"/>
                </a:solidFill>
                <a:effectLst/>
                <a:latin typeface="+mn-lt"/>
                <a:ea typeface="+mn-ea"/>
                <a:cs typeface="+mn-cs"/>
              </a:rPr>
              <a:t>hulpmijdend</a:t>
            </a:r>
            <a:r>
              <a:rPr lang="nl-NL" sz="1200" kern="1200" dirty="0">
                <a:solidFill>
                  <a:schemeClr val="tx1"/>
                </a:solidFill>
                <a:effectLst/>
                <a:latin typeface="+mn-lt"/>
                <a:ea typeface="+mn-ea"/>
                <a:cs typeface="+mn-cs"/>
              </a:rPr>
              <a:t> zijn, jongeren die op wachtlijsten staan en jongeren die (specialistische) hulp krijgen. Het onderzoek laat zien dat hun relationele vaardigheden, </a:t>
            </a:r>
            <a:r>
              <a:rPr lang="nl-NL" sz="1200" kern="1200" dirty="0" err="1">
                <a:solidFill>
                  <a:schemeClr val="tx1"/>
                </a:solidFill>
                <a:effectLst/>
                <a:latin typeface="+mn-lt"/>
                <a:ea typeface="+mn-ea"/>
                <a:cs typeface="+mn-cs"/>
              </a:rPr>
              <a:t>prosociaal</a:t>
            </a:r>
            <a:r>
              <a:rPr lang="nl-NL" sz="1200" kern="1200" dirty="0">
                <a:solidFill>
                  <a:schemeClr val="tx1"/>
                </a:solidFill>
                <a:effectLst/>
                <a:latin typeface="+mn-lt"/>
                <a:ea typeface="+mn-ea"/>
                <a:cs typeface="+mn-cs"/>
              </a:rPr>
              <a:t> gedrag, eigenwaarde, toekomstperspectief, zelfregie, sociaal netwerk en mate van participatie niet afnemen in een periode van 16 maanden. Ook ging deze groep gedurende de onderzoeksperiode minder stress ervaren. Jongerenwerk is dus van betekenis in het stabiliseren van jongeren met zware problemen, ongeacht de beschikbaarheid van (gespecialiseerde) hulp. Het jongerenwerk kent voor deze ondersteuning geen wachtlijst.</a:t>
            </a:r>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24</a:t>
            </a:fld>
            <a:endParaRPr lang="nl-NL"/>
          </a:p>
        </p:txBody>
      </p:sp>
    </p:spTree>
    <p:extLst>
      <p:ext uri="{BB962C8B-B14F-4D97-AF65-F5344CB8AC3E}">
        <p14:creationId xmlns:p14="http://schemas.microsoft.com/office/powerpoint/2010/main" val="4139419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A4C60F-4984-4BA6-B12E-C3DB2BC71982}"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2683866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a:t>
            </a:r>
            <a:r>
              <a:rPr lang="en-US" dirty="0"/>
              <a:t> is </a:t>
            </a:r>
            <a:r>
              <a:rPr lang="en-US" dirty="0" err="1"/>
              <a:t>een</a:t>
            </a:r>
            <a:r>
              <a:rPr lang="en-US" dirty="0"/>
              <a:t> grove </a:t>
            </a:r>
            <a:r>
              <a:rPr lang="en-US" dirty="0" err="1"/>
              <a:t>inschatting</a:t>
            </a:r>
            <a:r>
              <a:rPr lang="en-US" dirty="0"/>
              <a:t> – </a:t>
            </a:r>
            <a:r>
              <a:rPr lang="en-US" dirty="0" err="1"/>
              <a:t>niet</a:t>
            </a:r>
            <a:r>
              <a:rPr lang="en-US" dirty="0"/>
              <a:t> </a:t>
            </a:r>
            <a:r>
              <a:rPr lang="en-US" dirty="0" err="1"/>
              <a:t>gekeken</a:t>
            </a:r>
            <a:r>
              <a:rPr lang="en-US" dirty="0"/>
              <a:t> op </a:t>
            </a:r>
            <a:r>
              <a:rPr lang="en-US" dirty="0" err="1"/>
              <a:t>alle</a:t>
            </a:r>
            <a:r>
              <a:rPr lang="en-US" dirty="0"/>
              <a:t> </a:t>
            </a:r>
            <a:r>
              <a:rPr lang="en-US" dirty="0" err="1"/>
              <a:t>mogelijke</a:t>
            </a:r>
            <a:r>
              <a:rPr lang="en-US" dirty="0"/>
              <a:t> </a:t>
            </a:r>
            <a:r>
              <a:rPr lang="en-US" dirty="0" err="1"/>
              <a:t>leefgebieden</a:t>
            </a:r>
            <a:r>
              <a:rPr lang="en-US" dirty="0"/>
              <a:t> </a:t>
            </a:r>
            <a:r>
              <a:rPr lang="en-US" dirty="0" err="1"/>
              <a:t>waarop</a:t>
            </a:r>
            <a:r>
              <a:rPr lang="en-US" dirty="0"/>
              <a:t> </a:t>
            </a:r>
            <a:r>
              <a:rPr lang="en-US" dirty="0" err="1"/>
              <a:t>jongeren</a:t>
            </a:r>
            <a:r>
              <a:rPr lang="en-US" dirty="0"/>
              <a:t> </a:t>
            </a:r>
            <a:r>
              <a:rPr lang="en-US" dirty="0" err="1"/>
              <a:t>problemen</a:t>
            </a:r>
            <a:r>
              <a:rPr lang="en-US" dirty="0"/>
              <a:t> op </a:t>
            </a:r>
            <a:r>
              <a:rPr lang="en-US" dirty="0" err="1"/>
              <a:t>kunnen</a:t>
            </a:r>
            <a:r>
              <a:rPr lang="en-US" dirty="0"/>
              <a:t> </a:t>
            </a:r>
            <a:r>
              <a:rPr lang="en-US" dirty="0" err="1"/>
              <a:t>hebben</a:t>
            </a:r>
            <a:r>
              <a:rPr lang="en-US" dirty="0"/>
              <a:t>. </a:t>
            </a:r>
          </a:p>
          <a:p>
            <a:r>
              <a:rPr lang="en-US" dirty="0" err="1"/>
              <a:t>Wel</a:t>
            </a:r>
            <a:r>
              <a:rPr lang="en-US" dirty="0"/>
              <a:t> </a:t>
            </a:r>
            <a:r>
              <a:rPr lang="en-US" dirty="0" err="1"/>
              <a:t>zien</a:t>
            </a:r>
            <a:r>
              <a:rPr lang="en-US" dirty="0"/>
              <a:t> we op basis van </a:t>
            </a:r>
            <a:r>
              <a:rPr lang="en-US" dirty="0" err="1"/>
              <a:t>deze</a:t>
            </a:r>
            <a:r>
              <a:rPr lang="en-US" dirty="0"/>
              <a:t> </a:t>
            </a:r>
            <a:r>
              <a:rPr lang="en-US" dirty="0" err="1"/>
              <a:t>indeling</a:t>
            </a:r>
            <a:r>
              <a:rPr lang="en-US" dirty="0"/>
              <a:t> </a:t>
            </a:r>
            <a:r>
              <a:rPr lang="en-US" dirty="0" err="1"/>
              <a:t>dat</a:t>
            </a:r>
            <a:r>
              <a:rPr lang="en-US" dirty="0"/>
              <a:t> </a:t>
            </a:r>
            <a:r>
              <a:rPr lang="en-US" dirty="0" err="1"/>
              <a:t>er</a:t>
            </a:r>
            <a:r>
              <a:rPr lang="en-US" dirty="0"/>
              <a:t> </a:t>
            </a:r>
            <a:r>
              <a:rPr lang="en-US" dirty="0" err="1"/>
              <a:t>verschillen</a:t>
            </a:r>
            <a:r>
              <a:rPr lang="en-US" dirty="0"/>
              <a:t> </a:t>
            </a:r>
            <a:r>
              <a:rPr lang="en-US" dirty="0" err="1"/>
              <a:t>zijn</a:t>
            </a:r>
            <a:r>
              <a:rPr lang="en-US" dirty="0"/>
              <a:t> </a:t>
            </a:r>
            <a:r>
              <a:rPr lang="en-US" dirty="0" err="1"/>
              <a:t>waar</a:t>
            </a:r>
            <a:r>
              <a:rPr lang="en-US" dirty="0"/>
              <a:t> </a:t>
            </a:r>
            <a:r>
              <a:rPr lang="en-US" dirty="0" err="1"/>
              <a:t>te</a:t>
            </a:r>
            <a:r>
              <a:rPr lang="en-US" dirty="0"/>
              <a:t> </a:t>
            </a:r>
            <a:r>
              <a:rPr lang="en-US" dirty="0" err="1"/>
              <a:t>nemen</a:t>
            </a:r>
            <a:r>
              <a:rPr lang="en-US" dirty="0"/>
              <a:t>. </a:t>
            </a:r>
          </a:p>
          <a:p>
            <a:endParaRPr lang="en-US" dirty="0"/>
          </a:p>
          <a:p>
            <a:endParaRPr lang="en-US" dirty="0"/>
          </a:p>
          <a:p>
            <a:r>
              <a:rPr lang="en-US" dirty="0"/>
              <a:t>Wat </a:t>
            </a:r>
            <a:r>
              <a:rPr lang="en-US" dirty="0" err="1"/>
              <a:t>herkennen</a:t>
            </a:r>
            <a:r>
              <a:rPr lang="en-US" dirty="0"/>
              <a:t> </a:t>
            </a:r>
            <a:r>
              <a:rPr lang="en-US" dirty="0" err="1"/>
              <a:t>deze</a:t>
            </a:r>
            <a:r>
              <a:rPr lang="en-US" dirty="0"/>
              <a:t> </a:t>
            </a:r>
            <a:r>
              <a:rPr lang="en-US" dirty="0" err="1"/>
              <a:t>jongeren</a:t>
            </a:r>
            <a:r>
              <a:rPr lang="en-US" dirty="0"/>
              <a:t> in het contact met </a:t>
            </a:r>
            <a:r>
              <a:rPr lang="en-US" dirty="0" err="1"/>
              <a:t>jullie</a:t>
            </a:r>
            <a:r>
              <a:rPr lang="en-US" dirty="0"/>
              <a:t> </a:t>
            </a:r>
            <a:r>
              <a:rPr lang="en-US" dirty="0" err="1"/>
              <a:t>als</a:t>
            </a:r>
            <a:r>
              <a:rPr lang="en-US" dirty="0"/>
              <a:t> </a:t>
            </a:r>
            <a:r>
              <a:rPr lang="en-US" dirty="0" err="1"/>
              <a:t>jongerenwerkers</a:t>
            </a:r>
            <a:r>
              <a:rPr lang="en-US" dirty="0"/>
              <a:t> en hoe </a:t>
            </a:r>
            <a:r>
              <a:rPr lang="en-US" dirty="0" err="1"/>
              <a:t>scoren</a:t>
            </a:r>
            <a:r>
              <a:rPr lang="en-US" dirty="0"/>
              <a:t> </a:t>
            </a:r>
            <a:r>
              <a:rPr lang="en-US" dirty="0" err="1"/>
              <a:t>zij</a:t>
            </a:r>
            <a:r>
              <a:rPr lang="en-US" dirty="0"/>
              <a:t> </a:t>
            </a:r>
            <a:r>
              <a:rPr lang="en-US" dirty="0" err="1"/>
              <a:t>zelf</a:t>
            </a:r>
            <a:r>
              <a:rPr lang="en-US" dirty="0"/>
              <a:t> op de </a:t>
            </a:r>
            <a:r>
              <a:rPr lang="en-US" dirty="0" err="1"/>
              <a:t>te</a:t>
            </a:r>
            <a:r>
              <a:rPr lang="en-US" dirty="0"/>
              <a:t> </a:t>
            </a:r>
            <a:r>
              <a:rPr lang="en-US" dirty="0" err="1"/>
              <a:t>meten</a:t>
            </a:r>
            <a:r>
              <a:rPr lang="en-US" dirty="0"/>
              <a:t> </a:t>
            </a:r>
            <a:r>
              <a:rPr lang="en-US" dirty="0" err="1"/>
              <a:t>uitkomstmaten</a:t>
            </a:r>
            <a:r>
              <a:rPr lang="en-US" dirty="0"/>
              <a:t>. </a:t>
            </a:r>
          </a:p>
          <a:p>
            <a:r>
              <a:rPr lang="en-US" dirty="0" err="1"/>
              <a:t>Ik</a:t>
            </a:r>
            <a:r>
              <a:rPr lang="en-US" dirty="0"/>
              <a:t> </a:t>
            </a:r>
            <a:r>
              <a:rPr lang="en-US" dirty="0" err="1"/>
              <a:t>wil</a:t>
            </a:r>
            <a:r>
              <a:rPr lang="en-US" dirty="0"/>
              <a:t> </a:t>
            </a:r>
            <a:r>
              <a:rPr lang="en-US" dirty="0" err="1"/>
              <a:t>jullie</a:t>
            </a:r>
            <a:r>
              <a:rPr lang="en-US" dirty="0"/>
              <a:t> nu </a:t>
            </a:r>
            <a:r>
              <a:rPr lang="en-US" dirty="0" err="1"/>
              <a:t>graag</a:t>
            </a:r>
            <a:r>
              <a:rPr lang="en-US" dirty="0"/>
              <a:t> via </a:t>
            </a:r>
            <a:r>
              <a:rPr lang="en-US" dirty="0" err="1"/>
              <a:t>figuren</a:t>
            </a:r>
            <a:r>
              <a:rPr lang="en-US" dirty="0"/>
              <a:t> </a:t>
            </a:r>
            <a:r>
              <a:rPr lang="en-US" dirty="0" err="1"/>
              <a:t>inzicht</a:t>
            </a:r>
            <a:r>
              <a:rPr lang="en-US" dirty="0"/>
              <a:t> </a:t>
            </a:r>
            <a:r>
              <a:rPr lang="en-US" dirty="0" err="1"/>
              <a:t>geven</a:t>
            </a:r>
            <a:r>
              <a:rPr lang="en-US" dirty="0"/>
              <a:t> in </a:t>
            </a:r>
            <a:r>
              <a:rPr lang="en-US" dirty="0" err="1"/>
              <a:t>een</a:t>
            </a:r>
            <a:r>
              <a:rPr lang="en-US" dirty="0"/>
              <a:t> </a:t>
            </a:r>
            <a:r>
              <a:rPr lang="en-US" dirty="0" err="1"/>
              <a:t>aantal</a:t>
            </a:r>
            <a:r>
              <a:rPr lang="en-US" dirty="0"/>
              <a:t> </a:t>
            </a:r>
            <a:r>
              <a:rPr lang="en-US" dirty="0" err="1"/>
              <a:t>uitkomsten</a:t>
            </a:r>
            <a:r>
              <a:rPr lang="en-US" dirty="0"/>
              <a:t> van het </a:t>
            </a:r>
            <a:r>
              <a:rPr lang="en-US" dirty="0" err="1"/>
              <a:t>onderzoek</a:t>
            </a:r>
            <a:r>
              <a:rPr lang="en-US" dirty="0"/>
              <a:t>. En tot slot op basis van de </a:t>
            </a:r>
            <a:r>
              <a:rPr lang="en-US" dirty="0" err="1"/>
              <a:t>resultaten</a:t>
            </a:r>
            <a:r>
              <a:rPr lang="en-US" dirty="0"/>
              <a:t> </a:t>
            </a:r>
            <a:r>
              <a:rPr lang="en-US" dirty="0" err="1"/>
              <a:t>conclusies</a:t>
            </a:r>
            <a:r>
              <a:rPr lang="en-US" dirty="0"/>
              <a:t> </a:t>
            </a:r>
            <a:r>
              <a:rPr lang="en-US" dirty="0" err="1"/>
              <a:t>trekken</a:t>
            </a:r>
            <a:r>
              <a:rPr lang="en-US" dirty="0"/>
              <a:t> over wat </a:t>
            </a:r>
            <a:r>
              <a:rPr lang="en-US" dirty="0" err="1"/>
              <a:t>jongerenwerk</a:t>
            </a:r>
            <a:r>
              <a:rPr lang="en-US" dirty="0"/>
              <a:t> </a:t>
            </a:r>
            <a:r>
              <a:rPr lang="en-US" dirty="0" err="1"/>
              <a:t>bijdraagt</a:t>
            </a:r>
            <a:r>
              <a:rPr lang="en-US" dirty="0"/>
              <a:t> </a:t>
            </a:r>
            <a:r>
              <a:rPr lang="en-US" dirty="0" err="1"/>
              <a:t>aan</a:t>
            </a:r>
            <a:r>
              <a:rPr lang="en-US" dirty="0"/>
              <a:t> de </a:t>
            </a:r>
            <a:r>
              <a:rPr lang="en-US" dirty="0" err="1"/>
              <a:t>transformatiedoelen</a:t>
            </a:r>
            <a:r>
              <a:rPr lang="en-US" dirty="0"/>
              <a:t>. </a:t>
            </a:r>
          </a:p>
        </p:txBody>
      </p:sp>
      <p:sp>
        <p:nvSpPr>
          <p:cNvPr id="4" name="Slide Number Placeholder 3"/>
          <p:cNvSpPr>
            <a:spLocks noGrp="1"/>
          </p:cNvSpPr>
          <p:nvPr>
            <p:ph type="sldNum" sz="quarter" idx="10"/>
          </p:nvPr>
        </p:nvSpPr>
        <p:spPr/>
        <p:txBody>
          <a:bodyPr/>
          <a:lstStyle/>
          <a:p>
            <a:fld id="{61A4C60F-4984-4BA6-B12E-C3DB2BC71982}" type="slidenum">
              <a:rPr lang="nl-NL" smtClean="0"/>
              <a:t>26</a:t>
            </a:fld>
            <a:endParaRPr lang="nl-NL"/>
          </a:p>
        </p:txBody>
      </p:sp>
    </p:spTree>
    <p:extLst>
      <p:ext uri="{BB962C8B-B14F-4D97-AF65-F5344CB8AC3E}">
        <p14:creationId xmlns:p14="http://schemas.microsoft.com/office/powerpoint/2010/main" val="292550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Doel van </a:t>
            </a:r>
            <a:r>
              <a:rPr lang="en-US" dirty="0" err="1"/>
              <a:t>dit</a:t>
            </a:r>
            <a:r>
              <a:rPr lang="en-US" dirty="0"/>
              <a:t> </a:t>
            </a:r>
            <a:r>
              <a:rPr lang="en-US" dirty="0" err="1"/>
              <a:t>onderzoek</a:t>
            </a:r>
            <a:r>
              <a:rPr lang="en-US" dirty="0"/>
              <a:t> is </a:t>
            </a:r>
            <a:r>
              <a:rPr lang="en-US" dirty="0" err="1"/>
              <a:t>inzicht</a:t>
            </a:r>
            <a:r>
              <a:rPr lang="en-US" dirty="0"/>
              <a:t> in effect van </a:t>
            </a:r>
            <a:r>
              <a:rPr lang="en-US" dirty="0" err="1"/>
              <a:t>multimethodisch</a:t>
            </a:r>
            <a:r>
              <a:rPr lang="en-US" dirty="0"/>
              <a:t> </a:t>
            </a:r>
            <a:r>
              <a:rPr lang="en-US" dirty="0" err="1"/>
              <a:t>handelen</a:t>
            </a:r>
            <a:r>
              <a:rPr lang="en-US" dirty="0"/>
              <a:t> van </a:t>
            </a:r>
            <a:r>
              <a:rPr lang="en-US" dirty="0" err="1"/>
              <a:t>jongerenwerkers</a:t>
            </a:r>
            <a:r>
              <a:rPr lang="en-US" dirty="0"/>
              <a:t> op de </a:t>
            </a:r>
            <a:r>
              <a:rPr lang="en-US" dirty="0" err="1"/>
              <a:t>ontwikkeling</a:t>
            </a:r>
            <a:r>
              <a:rPr lang="en-US" dirty="0"/>
              <a:t> van </a:t>
            </a:r>
            <a:r>
              <a:rPr lang="en-US" dirty="0" err="1"/>
              <a:t>jongeren</a:t>
            </a:r>
            <a:r>
              <a:rPr lang="en-US" dirty="0"/>
              <a:t>. </a:t>
            </a:r>
          </a:p>
          <a:p>
            <a:endParaRPr lang="en-US" dirty="0"/>
          </a:p>
          <a:p>
            <a:r>
              <a:rPr lang="en-US" dirty="0" err="1"/>
              <a:t>Dus</a:t>
            </a:r>
            <a:r>
              <a:rPr lang="en-US" dirty="0"/>
              <a:t> </a:t>
            </a:r>
            <a:r>
              <a:rPr lang="en-US" dirty="0" err="1"/>
              <a:t>dat</a:t>
            </a:r>
            <a:r>
              <a:rPr lang="en-US" dirty="0"/>
              <a:t> wat </a:t>
            </a:r>
            <a:r>
              <a:rPr lang="en-US" dirty="0" err="1"/>
              <a:t>jullie</a:t>
            </a:r>
            <a:r>
              <a:rPr lang="en-US" dirty="0"/>
              <a:t> </a:t>
            </a:r>
            <a:r>
              <a:rPr lang="en-US" dirty="0" err="1"/>
              <a:t>doen</a:t>
            </a:r>
            <a:r>
              <a:rPr lang="en-US" dirty="0"/>
              <a:t> in contact met </a:t>
            </a:r>
            <a:r>
              <a:rPr lang="en-US" dirty="0" err="1"/>
              <a:t>jongenren</a:t>
            </a:r>
            <a:r>
              <a:rPr lang="en-US" dirty="0"/>
              <a:t>, wat </a:t>
            </a:r>
            <a:r>
              <a:rPr lang="en-US" dirty="0" err="1"/>
              <a:t>levert</a:t>
            </a:r>
            <a:r>
              <a:rPr lang="en-US" dirty="0"/>
              <a:t> </a:t>
            </a:r>
            <a:r>
              <a:rPr lang="en-US" dirty="0" err="1"/>
              <a:t>dat</a:t>
            </a:r>
            <a:r>
              <a:rPr lang="en-US" dirty="0"/>
              <a:t> op voor </a:t>
            </a:r>
            <a:r>
              <a:rPr lang="en-US" dirty="0" err="1"/>
              <a:t>jongeren</a:t>
            </a:r>
            <a:r>
              <a:rPr lang="en-US" dirty="0"/>
              <a:t> </a:t>
            </a:r>
            <a:r>
              <a:rPr lang="en-US" dirty="0" err="1"/>
              <a:t>zelf</a:t>
            </a:r>
            <a:r>
              <a:rPr lang="en-US" dirty="0"/>
              <a:t>?  We </a:t>
            </a:r>
            <a:r>
              <a:rPr lang="en-US" dirty="0" err="1"/>
              <a:t>hebben</a:t>
            </a:r>
            <a:r>
              <a:rPr lang="en-US" dirty="0"/>
              <a:t> </a:t>
            </a:r>
            <a:r>
              <a:rPr lang="en-US" dirty="0" err="1"/>
              <a:t>niet</a:t>
            </a:r>
            <a:r>
              <a:rPr lang="en-US" dirty="0"/>
              <a:t> </a:t>
            </a:r>
            <a:r>
              <a:rPr lang="en-US" dirty="0" err="1"/>
              <a:t>gekeken</a:t>
            </a:r>
            <a:r>
              <a:rPr lang="en-US" dirty="0"/>
              <a:t> </a:t>
            </a:r>
            <a:r>
              <a:rPr lang="en-US" dirty="0" err="1"/>
              <a:t>naar</a:t>
            </a:r>
            <a:r>
              <a:rPr lang="en-US" dirty="0"/>
              <a:t> wat het </a:t>
            </a:r>
            <a:r>
              <a:rPr lang="en-US" dirty="0" err="1"/>
              <a:t>oplevert</a:t>
            </a:r>
            <a:r>
              <a:rPr lang="en-US" dirty="0"/>
              <a:t> voor Maatschappelijke </a:t>
            </a:r>
            <a:r>
              <a:rPr lang="en-US" dirty="0" err="1"/>
              <a:t>doelen</a:t>
            </a:r>
            <a:r>
              <a:rPr lang="en-US" dirty="0"/>
              <a:t> – </a:t>
            </a:r>
            <a:r>
              <a:rPr lang="en-US" dirty="0" err="1"/>
              <a:t>bv</a:t>
            </a:r>
            <a:r>
              <a:rPr lang="en-US" dirty="0"/>
              <a:t> </a:t>
            </a:r>
            <a:r>
              <a:rPr lang="en-US" dirty="0" err="1"/>
              <a:t>veiligheid</a:t>
            </a:r>
            <a:r>
              <a:rPr lang="en-US" dirty="0"/>
              <a:t> of </a:t>
            </a:r>
            <a:r>
              <a:rPr lang="en-US" dirty="0" err="1"/>
              <a:t>sociale</a:t>
            </a:r>
            <a:r>
              <a:rPr lang="en-US" dirty="0"/>
              <a:t> </a:t>
            </a:r>
            <a:r>
              <a:rPr lang="en-US" dirty="0" err="1"/>
              <a:t>cohesie</a:t>
            </a:r>
            <a:r>
              <a:rPr lang="en-US" dirty="0"/>
              <a:t> in </a:t>
            </a:r>
            <a:r>
              <a:rPr lang="en-US" dirty="0" err="1"/>
              <a:t>wijken</a:t>
            </a:r>
            <a:r>
              <a:rPr lang="en-US" dirty="0"/>
              <a:t>.</a:t>
            </a:r>
          </a:p>
          <a:p>
            <a:endParaRPr lang="en-US" dirty="0"/>
          </a:p>
          <a:p>
            <a:endParaRPr lang="nl-NL" dirty="0"/>
          </a:p>
        </p:txBody>
      </p:sp>
      <p:sp>
        <p:nvSpPr>
          <p:cNvPr id="4" name="Tijdelijke aanduiding voor dianummer 3"/>
          <p:cNvSpPr>
            <a:spLocks noGrp="1"/>
          </p:cNvSpPr>
          <p:nvPr>
            <p:ph type="sldNum" sz="quarter" idx="10"/>
          </p:nvPr>
        </p:nvSpPr>
        <p:spPr/>
        <p:txBody>
          <a:bodyPr/>
          <a:lstStyle/>
          <a:p>
            <a:fld id="{61A4C60F-4984-4BA6-B12E-C3DB2BC71982}" type="slidenum">
              <a:rPr lang="nl-NL" smtClean="0"/>
              <a:t>3</a:t>
            </a:fld>
            <a:endParaRPr lang="nl-NL"/>
          </a:p>
        </p:txBody>
      </p:sp>
    </p:spTree>
    <p:extLst>
      <p:ext uri="{BB962C8B-B14F-4D97-AF65-F5344CB8AC3E}">
        <p14:creationId xmlns:p14="http://schemas.microsoft.com/office/powerpoint/2010/main" val="111945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57634" y="4524975"/>
            <a:ext cx="6726722" cy="4607243"/>
          </a:xfrm>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415531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57634" y="4524975"/>
            <a:ext cx="6726722" cy="4607243"/>
          </a:xfrm>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solidFill>
                  <a:prstClr val="black"/>
                </a:solidFill>
              </a:rPr>
              <a:pPr/>
              <a:t>5</a:t>
            </a:fld>
            <a:endParaRPr lang="nl-NL" dirty="0">
              <a:solidFill>
                <a:prstClr val="black"/>
              </a:solidFill>
            </a:endParaRPr>
          </a:p>
        </p:txBody>
      </p:sp>
    </p:spTree>
    <p:extLst>
      <p:ext uri="{BB962C8B-B14F-4D97-AF65-F5344CB8AC3E}">
        <p14:creationId xmlns:p14="http://schemas.microsoft.com/office/powerpoint/2010/main" val="120176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en-US" baseline="0" dirty="0"/>
              <a:t>A</a:t>
            </a:r>
            <a:r>
              <a:rPr lang="nl-NL" baseline="0" dirty="0" err="1"/>
              <a:t>ntwoord</a:t>
            </a:r>
            <a:r>
              <a:rPr lang="nl-NL" baseline="0" dirty="0"/>
              <a:t> vinden op de vraag wat jullie methodisch handelen bijdraagt aan ontwikkeling van jongeren hebben we op 2 manieren gezocht. </a:t>
            </a:r>
          </a:p>
          <a:p>
            <a:pPr marL="228600" indent="-228600">
              <a:buFontTx/>
              <a:buAutoNum type="arabicParenR"/>
            </a:pPr>
            <a:r>
              <a:rPr lang="nl-NL" baseline="0" dirty="0"/>
              <a:t>Groot vragenlijstonderzoek onder deelnemers van jongeren in 11 jongerenwerkorganisaties in NL. (meer en deel  stedelijk gebied). Jongeren tussen 10 en 24 jaar hebben in periode van 16 maanden digitaal een vragenlijst ingevuld. 150 jongerenwerker hebben hier een hele belangrijk bijdrage geleverd in het vinden en motiveren van een zo divers mogelijke groep  qua duur van deelname, mate van problematiek, sekse, etc.  </a:t>
            </a:r>
            <a:r>
              <a:rPr lang="nl-NL" b="1" baseline="0" dirty="0"/>
              <a:t>Zijn er jongerenwerkers in de zaal vandaag?</a:t>
            </a:r>
          </a:p>
          <a:p>
            <a:pPr marL="228600" indent="-228600">
              <a:buFontTx/>
              <a:buAutoNum type="arabicParenR"/>
            </a:pPr>
            <a:r>
              <a:rPr lang="nl-NL" baseline="0" dirty="0"/>
              <a:t>21 jongerenwerkers hebben in de periode van een jaar een logboek bijgehouden over de ondersteuning van 1 jongere waarmee zij contact hebben. Zij hebben vanuit hun perspectief het proces van hun handelen beschreven en over verteld in intervisiegroepen. (resultaten van dit deel volgen na de zomer)</a:t>
            </a:r>
          </a:p>
          <a:p>
            <a:pPr marL="228600" indent="-228600">
              <a:buFontTx/>
              <a:buAutoNum type="arabicParenR"/>
            </a:pPr>
            <a:endParaRPr lang="nl-NL" baseline="0" dirty="0"/>
          </a:p>
          <a:p>
            <a:pPr marL="0" indent="0">
              <a:buFontTx/>
              <a:buNone/>
            </a:pPr>
            <a:r>
              <a:rPr lang="nl-NL" baseline="0" dirty="0"/>
              <a:t>Vandaag focus ik op de resultaten van het vragenlijstonderzoek – verzameld in jongerenwerk vanuit perspectief van jongeren.  </a:t>
            </a:r>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61A4C60F-4984-4BA6-B12E-C3DB2BC71982}" type="slidenum">
              <a:rPr lang="nl-NL" smtClean="0"/>
              <a:t>6</a:t>
            </a:fld>
            <a:endParaRPr lang="nl-NL"/>
          </a:p>
        </p:txBody>
      </p:sp>
    </p:spTree>
    <p:extLst>
      <p:ext uri="{BB962C8B-B14F-4D97-AF65-F5344CB8AC3E}">
        <p14:creationId xmlns:p14="http://schemas.microsoft.com/office/powerpoint/2010/main" val="331768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Wie</a:t>
            </a:r>
            <a:r>
              <a:rPr lang="en-US" dirty="0"/>
              <a:t> </a:t>
            </a:r>
            <a:r>
              <a:rPr lang="en-US" dirty="0" err="1"/>
              <a:t>zijn</a:t>
            </a:r>
            <a:r>
              <a:rPr lang="en-US" dirty="0"/>
              <a:t> </a:t>
            </a:r>
            <a:r>
              <a:rPr lang="en-US" dirty="0" err="1"/>
              <a:t>deze</a:t>
            </a:r>
            <a:r>
              <a:rPr lang="en-US" dirty="0"/>
              <a:t> </a:t>
            </a:r>
            <a:r>
              <a:rPr lang="en-US" dirty="0" err="1"/>
              <a:t>jongeren</a:t>
            </a:r>
            <a:r>
              <a:rPr lang="en-US" dirty="0"/>
              <a:t>? </a:t>
            </a:r>
          </a:p>
          <a:p>
            <a:r>
              <a:rPr lang="nl-NL" sz="1200" kern="1200" dirty="0">
                <a:solidFill>
                  <a:schemeClr val="tx1"/>
                </a:solidFill>
                <a:effectLst/>
                <a:latin typeface="+mn-lt"/>
                <a:ea typeface="+mn-ea"/>
                <a:cs typeface="+mn-cs"/>
              </a:rPr>
              <a:t>De doelgroep van het jongerenwerk zijn jongeren in kwetsbare situaties. Zij hebben op een of meerdere leefgebieden beginnende, lichte of zware problemen. Ze groeien bijvoorbeeld op in armoede, worden gepest of gediscrimineerd, hebben eenzijdig samengestelde sociale netwerken, kunnen niet meekomen op school of groeien op in gezinnen waarvan ouders overbelast of niet beschikbaar zijn.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
            </a:r>
            <a:r>
              <a:rPr lang="nl-NL" sz="1200" kern="1200" dirty="0">
                <a:solidFill>
                  <a:schemeClr val="tx1"/>
                </a:solidFill>
                <a:effectLst/>
                <a:latin typeface="+mn-lt"/>
                <a:ea typeface="+mn-ea"/>
                <a:cs typeface="+mn-cs"/>
              </a:rPr>
              <a:t>u wat zijn de resultaten. Ik kan helaas niet alle uitkomsten in een half uur vertellen en dat wordt wellicht ook wat saai. Daarom een selectie en met als </a:t>
            </a:r>
            <a:r>
              <a:rPr lang="nl-NL" sz="1200" kern="1200" dirty="0" err="1">
                <a:solidFill>
                  <a:schemeClr val="tx1"/>
                </a:solidFill>
                <a:effectLst/>
                <a:latin typeface="+mn-lt"/>
                <a:ea typeface="+mn-ea"/>
                <a:cs typeface="+mn-cs"/>
              </a:rPr>
              <a:t>uitsmeiter</a:t>
            </a:r>
            <a:r>
              <a:rPr lang="nl-NL" sz="1200" kern="1200" dirty="0">
                <a:solidFill>
                  <a:schemeClr val="tx1"/>
                </a:solidFill>
                <a:effectLst/>
                <a:latin typeface="+mn-lt"/>
                <a:ea typeface="+mn-ea"/>
                <a:cs typeface="+mn-cs"/>
              </a:rPr>
              <a:t> de conclusie wat het jongerenwerk bij draagt aan de transformatiedoelen.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Ik</a:t>
            </a:r>
            <a:r>
              <a:rPr lang="en-US" sz="1200" kern="1200" dirty="0">
                <a:solidFill>
                  <a:schemeClr val="tx1"/>
                </a:solidFill>
                <a:effectLst/>
                <a:latin typeface="+mn-lt"/>
                <a:ea typeface="+mn-ea"/>
                <a:cs typeface="+mn-cs"/>
              </a:rPr>
              <a:t> begin met Maatschappelijke </a:t>
            </a:r>
            <a:r>
              <a:rPr lang="en-US" sz="1200" kern="1200" dirty="0" err="1">
                <a:solidFill>
                  <a:schemeClr val="tx1"/>
                </a:solidFill>
                <a:effectLst/>
                <a:latin typeface="+mn-lt"/>
                <a:ea typeface="+mn-ea"/>
                <a:cs typeface="+mn-cs"/>
              </a:rPr>
              <a:t>participatie</a:t>
            </a:r>
            <a:r>
              <a:rPr lang="en-US" sz="1200" kern="1200" dirty="0">
                <a:solidFill>
                  <a:schemeClr val="tx1"/>
                </a:solidFill>
                <a:effectLst/>
                <a:latin typeface="+mn-lt"/>
                <a:ea typeface="+mn-ea"/>
                <a:cs typeface="+mn-cs"/>
              </a:rPr>
              <a:t> en </a:t>
            </a:r>
            <a:r>
              <a:rPr lang="en-US" sz="1200" kern="1200" dirty="0" err="1">
                <a:solidFill>
                  <a:schemeClr val="tx1"/>
                </a:solidFill>
                <a:effectLst/>
                <a:latin typeface="+mn-lt"/>
                <a:ea typeface="+mn-ea"/>
                <a:cs typeface="+mn-cs"/>
              </a:rPr>
              <a:t>heb</a:t>
            </a:r>
            <a:r>
              <a:rPr lang="en-US" sz="1200" kern="1200" dirty="0">
                <a:solidFill>
                  <a:schemeClr val="tx1"/>
                </a:solidFill>
                <a:effectLst/>
                <a:latin typeface="+mn-lt"/>
                <a:ea typeface="+mn-ea"/>
                <a:cs typeface="+mn-cs"/>
              </a:rPr>
              <a:t> ten </a:t>
            </a:r>
            <a:r>
              <a:rPr lang="en-US" sz="1200" kern="1200" dirty="0" err="1">
                <a:solidFill>
                  <a:schemeClr val="tx1"/>
                </a:solidFill>
                <a:effectLst/>
                <a:latin typeface="+mn-lt"/>
                <a:ea typeface="+mn-ea"/>
                <a:cs typeface="+mn-cs"/>
              </a:rPr>
              <a:t>eerste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jullie</a:t>
            </a:r>
            <a:r>
              <a:rPr lang="en-US" sz="1200" kern="1200" dirty="0">
                <a:solidFill>
                  <a:schemeClr val="tx1"/>
                </a:solidFill>
                <a:effectLst/>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FC8B4B-D6BD-304E-92C0-53B97E7CBA5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00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Vraag</a:t>
            </a:r>
            <a:r>
              <a:rPr lang="en-US" dirty="0"/>
              <a:t> </a:t>
            </a:r>
            <a:r>
              <a:rPr lang="en-US" dirty="0" err="1"/>
              <a:t>aan</a:t>
            </a:r>
            <a:r>
              <a:rPr lang="en-US" dirty="0"/>
              <a:t> </a:t>
            </a:r>
            <a:r>
              <a:rPr lang="en-US" dirty="0" err="1"/>
              <a:t>jullie</a:t>
            </a:r>
            <a:r>
              <a:rPr lang="en-US" dirty="0"/>
              <a:t>. Is </a:t>
            </a:r>
            <a:r>
              <a:rPr lang="en-US" dirty="0" err="1"/>
              <a:t>dit</a:t>
            </a:r>
            <a:r>
              <a:rPr lang="en-US" dirty="0"/>
              <a:t> </a:t>
            </a:r>
            <a:r>
              <a:rPr lang="en-US" dirty="0" err="1"/>
              <a:t>meer</a:t>
            </a:r>
            <a:r>
              <a:rPr lang="en-US" dirty="0"/>
              <a:t> of minder?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(meer 57% )</a:t>
            </a:r>
          </a:p>
          <a:p>
            <a:endParaRPr lang="en-US" dirty="0"/>
          </a:p>
          <a:p>
            <a:r>
              <a:rPr lang="en-US" dirty="0" err="1"/>
              <a:t>Dit</a:t>
            </a:r>
            <a:r>
              <a:rPr lang="en-US" dirty="0"/>
              <a:t> </a:t>
            </a:r>
            <a:r>
              <a:rPr lang="en-US" dirty="0" err="1"/>
              <a:t>komt</a:t>
            </a:r>
            <a:r>
              <a:rPr lang="en-US" dirty="0"/>
              <a:t> </a:t>
            </a:r>
            <a:r>
              <a:rPr lang="en-US" dirty="0" err="1"/>
              <a:t>aardig</a:t>
            </a:r>
            <a:r>
              <a:rPr lang="en-US" dirty="0"/>
              <a:t> </a:t>
            </a:r>
            <a:r>
              <a:rPr lang="en-US" dirty="0" err="1"/>
              <a:t>overeen</a:t>
            </a:r>
            <a:r>
              <a:rPr lang="en-US" dirty="0"/>
              <a:t> met </a:t>
            </a:r>
            <a:r>
              <a:rPr lang="en-US" dirty="0" err="1"/>
              <a:t>onderzoek</a:t>
            </a:r>
            <a:r>
              <a:rPr lang="en-US" dirty="0"/>
              <a:t> van CBS </a:t>
            </a:r>
            <a:r>
              <a:rPr lang="en-US" dirty="0" err="1"/>
              <a:t>naar</a:t>
            </a:r>
            <a:r>
              <a:rPr lang="en-US" dirty="0"/>
              <a:t> </a:t>
            </a:r>
            <a:r>
              <a:rPr lang="en-US" dirty="0" err="1"/>
              <a:t>vrijwilligerswerk</a:t>
            </a:r>
            <a:r>
              <a:rPr lang="en-US" dirty="0"/>
              <a:t>..</a:t>
            </a:r>
          </a:p>
          <a:p>
            <a:endParaRPr lang="en-US" dirty="0"/>
          </a:p>
          <a:p>
            <a:r>
              <a:rPr lang="nl-NL" dirty="0"/>
              <a:t>Uit het onderzoek Sociale samenhang en welzijn (CBS 2018) blijkt dat meer dan de helft van alle 15- tot 25-jarigen (</a:t>
            </a:r>
            <a:r>
              <a:rPr lang="nl-NL" b="1" dirty="0"/>
              <a:t>51 procent</a:t>
            </a:r>
            <a:r>
              <a:rPr lang="nl-NL" dirty="0"/>
              <a:t>) zich minimaal een keer in een jaar maatschappelijk inzet als vrijwilliger.</a:t>
            </a:r>
          </a:p>
        </p:txBody>
      </p:sp>
      <p:sp>
        <p:nvSpPr>
          <p:cNvPr id="4" name="Slide Number Placeholder 3"/>
          <p:cNvSpPr>
            <a:spLocks noGrp="1"/>
          </p:cNvSpPr>
          <p:nvPr>
            <p:ph type="sldNum" sz="quarter" idx="10"/>
          </p:nvPr>
        </p:nvSpPr>
        <p:spPr/>
        <p:txBody>
          <a:bodyPr/>
          <a:lstStyle/>
          <a:p>
            <a:fld id="{61A4C60F-4984-4BA6-B12E-C3DB2BC71982}" type="slidenum">
              <a:rPr lang="nl-NL" smtClean="0"/>
              <a:t>8</a:t>
            </a:fld>
            <a:endParaRPr lang="nl-NL"/>
          </a:p>
        </p:txBody>
      </p:sp>
    </p:spTree>
    <p:extLst>
      <p:ext uri="{BB962C8B-B14F-4D97-AF65-F5344CB8AC3E}">
        <p14:creationId xmlns:p14="http://schemas.microsoft.com/office/powerpoint/2010/main" val="160016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Gemiddelde</a:t>
            </a:r>
            <a:r>
              <a:rPr lang="en-US" dirty="0"/>
              <a:t> score = 2.067 (minder </a:t>
            </a:r>
            <a:r>
              <a:rPr lang="en-US" dirty="0" err="1"/>
              <a:t>dan</a:t>
            </a:r>
            <a:r>
              <a:rPr lang="en-US" dirty="0"/>
              <a:t> 1 </a:t>
            </a:r>
            <a:r>
              <a:rPr lang="en-US" dirty="0" err="1"/>
              <a:t>keer</a:t>
            </a:r>
            <a:r>
              <a:rPr lang="en-US" dirty="0"/>
              <a:t> per </a:t>
            </a:r>
            <a:r>
              <a:rPr lang="en-US" dirty="0" err="1"/>
              <a:t>maand</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Verschil</a:t>
            </a:r>
            <a:r>
              <a:rPr lang="en-US" dirty="0"/>
              <a:t> </a:t>
            </a:r>
            <a:r>
              <a:rPr lang="en-US" dirty="0" err="1"/>
              <a:t>tussen</a:t>
            </a:r>
            <a:r>
              <a:rPr lang="en-US" dirty="0"/>
              <a:t> </a:t>
            </a:r>
            <a:r>
              <a:rPr lang="en-US" dirty="0" err="1"/>
              <a:t>groepen</a:t>
            </a:r>
            <a:r>
              <a:rPr lang="en-US" dirty="0"/>
              <a:t>. Significant </a:t>
            </a:r>
            <a:r>
              <a:rPr lang="en-US" dirty="0" err="1"/>
              <a:t>verschil</a:t>
            </a:r>
            <a:r>
              <a:rPr lang="en-US" dirty="0"/>
              <a:t> </a:t>
            </a:r>
            <a:r>
              <a:rPr lang="en-US" dirty="0" err="1"/>
              <a:t>gevonden</a:t>
            </a:r>
            <a:r>
              <a:rPr lang="en-US" dirty="0"/>
              <a:t> </a:t>
            </a:r>
            <a:r>
              <a:rPr lang="en-US" dirty="0" err="1"/>
              <a:t>na</a:t>
            </a:r>
            <a:r>
              <a:rPr lang="en-US" dirty="0"/>
              <a:t> 6 </a:t>
            </a:r>
            <a:r>
              <a:rPr lang="en-US" dirty="0" err="1"/>
              <a:t>maanden</a:t>
            </a:r>
            <a:r>
              <a:rPr lang="en-US" dirty="0"/>
              <a:t> </a:t>
            </a:r>
            <a:r>
              <a:rPr lang="en-US" dirty="0" err="1"/>
              <a:t>deelname</a:t>
            </a:r>
            <a:r>
              <a:rPr lang="en-US" dirty="0"/>
              <a:t> </a:t>
            </a:r>
            <a:r>
              <a:rPr lang="en-US" dirty="0" err="1"/>
              <a:t>aan</a:t>
            </a:r>
            <a:r>
              <a:rPr lang="en-US" dirty="0"/>
              <a:t> </a:t>
            </a:r>
            <a:r>
              <a:rPr lang="en-US" dirty="0" err="1"/>
              <a:t>jongerenwerk</a:t>
            </a:r>
            <a:r>
              <a:rPr lang="en-US" dirty="0"/>
              <a:t>. </a:t>
            </a:r>
            <a:endParaRPr lang="nl-NL" dirty="0"/>
          </a:p>
          <a:p>
            <a:endParaRPr lang="en-US" dirty="0"/>
          </a:p>
          <a:p>
            <a:r>
              <a:rPr lang="en-US" dirty="0" err="1"/>
              <a:t>Verandering</a:t>
            </a:r>
            <a:r>
              <a:rPr lang="en-US" dirty="0"/>
              <a:t> in de </a:t>
            </a:r>
            <a:r>
              <a:rPr lang="en-US" dirty="0" err="1"/>
              <a:t>tijd</a:t>
            </a:r>
            <a:r>
              <a:rPr lang="en-US" dirty="0"/>
              <a:t>. </a:t>
            </a:r>
            <a:r>
              <a:rPr lang="en-US" dirty="0" err="1"/>
              <a:t>Positieve</a:t>
            </a:r>
            <a:r>
              <a:rPr lang="en-US" dirty="0"/>
              <a:t> trend. </a:t>
            </a:r>
            <a:r>
              <a:rPr lang="en-US" dirty="0" err="1"/>
              <a:t>Vooral</a:t>
            </a:r>
            <a:r>
              <a:rPr lang="en-US" dirty="0"/>
              <a:t> de </a:t>
            </a:r>
            <a:r>
              <a:rPr lang="en-US" dirty="0" err="1"/>
              <a:t>groep</a:t>
            </a:r>
            <a:r>
              <a:rPr lang="en-US" dirty="0"/>
              <a:t> 14-17 </a:t>
            </a:r>
            <a:r>
              <a:rPr lang="en-US" dirty="0" err="1"/>
              <a:t>jaar</a:t>
            </a:r>
            <a:r>
              <a:rPr lang="en-US" dirty="0"/>
              <a:t> </a:t>
            </a:r>
            <a:r>
              <a:rPr lang="en-US" dirty="0" err="1"/>
              <a:t>laat</a:t>
            </a:r>
            <a:r>
              <a:rPr lang="en-US" dirty="0"/>
              <a:t> </a:t>
            </a:r>
            <a:r>
              <a:rPr lang="en-US" dirty="0" err="1"/>
              <a:t>een</a:t>
            </a:r>
            <a:r>
              <a:rPr lang="en-US" dirty="0"/>
              <a:t> </a:t>
            </a:r>
            <a:r>
              <a:rPr lang="en-US" dirty="0" err="1"/>
              <a:t>significante</a:t>
            </a:r>
            <a:r>
              <a:rPr lang="en-US" dirty="0"/>
              <a:t> </a:t>
            </a:r>
            <a:r>
              <a:rPr lang="en-US" dirty="0" err="1"/>
              <a:t>ontwikkeling</a:t>
            </a:r>
            <a:r>
              <a:rPr lang="en-US" dirty="0"/>
              <a:t> </a:t>
            </a:r>
            <a:r>
              <a:rPr lang="en-US" dirty="0" err="1"/>
              <a:t>zien</a:t>
            </a:r>
            <a:r>
              <a:rPr lang="en-US" dirty="0"/>
              <a:t> </a:t>
            </a:r>
            <a:r>
              <a:rPr lang="en-US" dirty="0" err="1"/>
              <a:t>tussen</a:t>
            </a:r>
            <a:r>
              <a:rPr lang="en-US" dirty="0"/>
              <a:t> meting 1 en 2 en 1 en 4. </a:t>
            </a:r>
            <a:r>
              <a:rPr lang="en-US" dirty="0" err="1"/>
              <a:t>Groep</a:t>
            </a:r>
            <a:r>
              <a:rPr lang="en-US" dirty="0"/>
              <a:t> 18 plus </a:t>
            </a:r>
            <a:r>
              <a:rPr lang="en-US" dirty="0" err="1"/>
              <a:t>stijgt</a:t>
            </a:r>
            <a:r>
              <a:rPr lang="en-US" dirty="0"/>
              <a:t> significant </a:t>
            </a:r>
            <a:r>
              <a:rPr lang="en-US" dirty="0" err="1"/>
              <a:t>tussen</a:t>
            </a:r>
            <a:r>
              <a:rPr lang="en-US" dirty="0"/>
              <a:t> meting 1 en 2. </a:t>
            </a:r>
          </a:p>
          <a:p>
            <a:endParaRPr lang="en-US" dirty="0"/>
          </a:p>
          <a:p>
            <a:r>
              <a:rPr lang="en-US" dirty="0" err="1"/>
              <a:t>Jongeren</a:t>
            </a:r>
            <a:r>
              <a:rPr lang="en-US" dirty="0"/>
              <a:t> met </a:t>
            </a:r>
            <a:r>
              <a:rPr lang="en-US" dirty="0" err="1"/>
              <a:t>zware</a:t>
            </a:r>
            <a:r>
              <a:rPr lang="en-US" dirty="0"/>
              <a:t> </a:t>
            </a:r>
            <a:r>
              <a:rPr lang="en-US" dirty="0" err="1"/>
              <a:t>problemen</a:t>
            </a:r>
            <a:r>
              <a:rPr lang="en-US" dirty="0"/>
              <a:t> </a:t>
            </a:r>
            <a:r>
              <a:rPr lang="en-US" dirty="0" err="1"/>
              <a:t>doen</a:t>
            </a:r>
            <a:r>
              <a:rPr lang="en-US" dirty="0"/>
              <a:t> significant minder </a:t>
            </a:r>
            <a:r>
              <a:rPr lang="en-US" dirty="0" err="1"/>
              <a:t>vrijwilligerswerk</a:t>
            </a:r>
            <a:r>
              <a:rPr lang="en-US" dirty="0"/>
              <a:t> </a:t>
            </a:r>
            <a:r>
              <a:rPr lang="en-US" dirty="0" err="1"/>
              <a:t>dan</a:t>
            </a:r>
            <a:r>
              <a:rPr lang="en-US" dirty="0"/>
              <a:t> </a:t>
            </a:r>
            <a:r>
              <a:rPr lang="en-US" dirty="0" err="1"/>
              <a:t>jongeren</a:t>
            </a:r>
            <a:r>
              <a:rPr lang="en-US" dirty="0"/>
              <a:t> </a:t>
            </a:r>
            <a:r>
              <a:rPr lang="en-US" dirty="0" err="1"/>
              <a:t>waarmee</a:t>
            </a:r>
            <a:r>
              <a:rPr lang="en-US" dirty="0"/>
              <a:t> het </a:t>
            </a:r>
            <a:r>
              <a:rPr lang="en-US" dirty="0" err="1"/>
              <a:t>goed</a:t>
            </a:r>
            <a:r>
              <a:rPr lang="en-US" dirty="0"/>
              <a:t> </a:t>
            </a:r>
            <a:r>
              <a:rPr lang="en-US" dirty="0" err="1"/>
              <a:t>gaat</a:t>
            </a:r>
            <a:r>
              <a:rPr lang="en-US" dirty="0"/>
              <a:t> en </a:t>
            </a:r>
            <a:r>
              <a:rPr lang="en-US" dirty="0" err="1"/>
              <a:t>jongeren</a:t>
            </a:r>
            <a:r>
              <a:rPr lang="en-US" dirty="0"/>
              <a:t> met </a:t>
            </a:r>
            <a:r>
              <a:rPr lang="en-US" dirty="0" err="1"/>
              <a:t>lichte</a:t>
            </a:r>
            <a:r>
              <a:rPr lang="en-US" dirty="0"/>
              <a:t> </a:t>
            </a:r>
            <a:r>
              <a:rPr lang="en-US" dirty="0" err="1"/>
              <a:t>problemen</a:t>
            </a:r>
            <a:r>
              <a:rPr lang="en-US" dirty="0"/>
              <a:t>. </a:t>
            </a:r>
          </a:p>
          <a:p>
            <a:endParaRPr lang="en-US" dirty="0"/>
          </a:p>
          <a:p>
            <a:r>
              <a:rPr lang="en-US" dirty="0" err="1"/>
              <a:t>Jongeren</a:t>
            </a:r>
            <a:r>
              <a:rPr lang="en-US" dirty="0"/>
              <a:t> die </a:t>
            </a:r>
            <a:r>
              <a:rPr lang="en-US" dirty="0" err="1"/>
              <a:t>meer</a:t>
            </a:r>
            <a:r>
              <a:rPr lang="en-US" dirty="0"/>
              <a:t> </a:t>
            </a:r>
            <a:r>
              <a:rPr lang="en-US" dirty="0" err="1"/>
              <a:t>vrijwilligerswerk</a:t>
            </a:r>
            <a:r>
              <a:rPr lang="en-US" dirty="0"/>
              <a:t> </a:t>
            </a:r>
            <a:r>
              <a:rPr lang="en-US" dirty="0" err="1"/>
              <a:t>doen</a:t>
            </a:r>
            <a:r>
              <a:rPr lang="en-US" dirty="0"/>
              <a:t> </a:t>
            </a:r>
            <a:r>
              <a:rPr lang="en-US" dirty="0" err="1"/>
              <a:t>hebben</a:t>
            </a:r>
            <a:r>
              <a:rPr lang="en-US" dirty="0"/>
              <a:t> </a:t>
            </a:r>
            <a:r>
              <a:rPr lang="en-US" dirty="0" err="1"/>
              <a:t>een</a:t>
            </a:r>
            <a:r>
              <a:rPr lang="en-US" dirty="0"/>
              <a:t> : </a:t>
            </a:r>
          </a:p>
          <a:p>
            <a:r>
              <a:rPr lang="en-US" dirty="0" err="1"/>
              <a:t>sterker</a:t>
            </a:r>
            <a:r>
              <a:rPr lang="en-US" dirty="0"/>
              <a:t> </a:t>
            </a:r>
            <a:r>
              <a:rPr lang="en-US" dirty="0" err="1"/>
              <a:t>sociaal</a:t>
            </a:r>
            <a:r>
              <a:rPr lang="en-US" dirty="0"/>
              <a:t> network, </a:t>
            </a:r>
            <a:r>
              <a:rPr lang="en-US" dirty="0" err="1"/>
              <a:t>scoren</a:t>
            </a:r>
            <a:r>
              <a:rPr lang="en-US" dirty="0"/>
              <a:t> </a:t>
            </a:r>
            <a:r>
              <a:rPr lang="en-US" dirty="0" err="1"/>
              <a:t>hoger</a:t>
            </a:r>
            <a:r>
              <a:rPr lang="en-US" dirty="0"/>
              <a:t> op </a:t>
            </a:r>
            <a:r>
              <a:rPr lang="en-US" dirty="0" err="1"/>
              <a:t>relationele</a:t>
            </a:r>
            <a:r>
              <a:rPr lang="en-US" dirty="0"/>
              <a:t> </a:t>
            </a:r>
            <a:r>
              <a:rPr lang="en-US" dirty="0" err="1"/>
              <a:t>vaardigheden</a:t>
            </a:r>
            <a:r>
              <a:rPr lang="en-US" dirty="0"/>
              <a:t>, pro-social </a:t>
            </a:r>
            <a:r>
              <a:rPr lang="en-US" dirty="0" err="1"/>
              <a:t>gedrag</a:t>
            </a:r>
            <a:r>
              <a:rPr lang="en-US" dirty="0"/>
              <a:t>. </a:t>
            </a:r>
            <a:r>
              <a:rPr lang="en-US" dirty="0" err="1"/>
              <a:t>Niet</a:t>
            </a:r>
            <a:r>
              <a:rPr lang="en-US" dirty="0"/>
              <a:t> </a:t>
            </a:r>
            <a:r>
              <a:rPr lang="en-US" dirty="0" err="1"/>
              <a:t>goed</a:t>
            </a:r>
            <a:r>
              <a:rPr lang="en-US" dirty="0"/>
              <a:t> voor stress (</a:t>
            </a:r>
            <a:r>
              <a:rPr lang="en-US" dirty="0" err="1"/>
              <a:t>negatieve</a:t>
            </a:r>
            <a:r>
              <a:rPr lang="en-US" dirty="0"/>
              <a:t> </a:t>
            </a:r>
            <a:r>
              <a:rPr lang="en-US" dirty="0" err="1"/>
              <a:t>samenhang</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cap="none" dirty="0" err="1"/>
              <a:t>Methodische</a:t>
            </a:r>
            <a:r>
              <a:rPr lang="en-US" b="1" cap="none" dirty="0"/>
              <a:t> </a:t>
            </a:r>
            <a:r>
              <a:rPr lang="en-US" b="1" cap="none" dirty="0" err="1"/>
              <a:t>principes</a:t>
            </a:r>
            <a:r>
              <a:rPr lang="en-US" b="1" cap="none" dirty="0"/>
              <a:t> die effect </a:t>
            </a:r>
            <a:r>
              <a:rPr lang="en-US" b="1" cap="none" dirty="0" err="1"/>
              <a:t>voorspellen</a:t>
            </a:r>
            <a:r>
              <a:rPr lang="en-US" cap="none" dirty="0"/>
              <a:t>: </a:t>
            </a:r>
            <a:r>
              <a:rPr lang="en-US" cap="none" dirty="0" err="1"/>
              <a:t>Aansluiten</a:t>
            </a:r>
            <a:r>
              <a:rPr lang="en-US" cap="none" dirty="0"/>
              <a:t> </a:t>
            </a:r>
            <a:r>
              <a:rPr lang="en-US" cap="none" dirty="0" err="1"/>
              <a:t>bij</a:t>
            </a:r>
            <a:r>
              <a:rPr lang="en-US" cap="none" dirty="0"/>
              <a:t> </a:t>
            </a:r>
            <a:r>
              <a:rPr lang="en-US" cap="none" dirty="0" err="1"/>
              <a:t>leefwereld</a:t>
            </a:r>
            <a:r>
              <a:rPr lang="en-US" cap="none" dirty="0"/>
              <a:t>,  </a:t>
            </a:r>
            <a:r>
              <a:rPr lang="en-US" cap="none" dirty="0" err="1"/>
              <a:t>nabijheid</a:t>
            </a:r>
            <a:r>
              <a:rPr lang="en-US" cap="none" dirty="0"/>
              <a:t>, in </a:t>
            </a:r>
            <a:r>
              <a:rPr lang="en-US" cap="none" dirty="0" err="1"/>
              <a:t>kracht</a:t>
            </a:r>
            <a:r>
              <a:rPr lang="en-US" cap="none" dirty="0"/>
              <a:t> </a:t>
            </a:r>
            <a:r>
              <a:rPr lang="en-US" cap="none" dirty="0" err="1"/>
              <a:t>zetten</a:t>
            </a:r>
            <a:r>
              <a:rPr lang="en-US" cap="none" dirty="0"/>
              <a:t>, peer support, </a:t>
            </a:r>
            <a:r>
              <a:rPr lang="en-US" cap="none" dirty="0" err="1"/>
              <a:t>leren</a:t>
            </a:r>
            <a:r>
              <a:rPr lang="en-US" cap="none" dirty="0"/>
              <a:t> door </a:t>
            </a:r>
            <a:r>
              <a:rPr lang="en-US" cap="none" dirty="0" err="1"/>
              <a:t>doen</a:t>
            </a:r>
            <a:r>
              <a:rPr lang="en-US" cap="none" dirty="0"/>
              <a:t>, </a:t>
            </a:r>
            <a:r>
              <a:rPr lang="en-US" cap="none" dirty="0" err="1"/>
              <a:t>werken</a:t>
            </a:r>
            <a:r>
              <a:rPr lang="en-US" cap="none" dirty="0"/>
              <a:t> met regels, </a:t>
            </a:r>
            <a:r>
              <a:rPr lang="en-US" cap="none" dirty="0" err="1"/>
              <a:t>taakgerichte</a:t>
            </a:r>
            <a:r>
              <a:rPr lang="en-US" cap="none" dirty="0"/>
              <a:t> </a:t>
            </a:r>
            <a:r>
              <a:rPr lang="en-US" cap="none" dirty="0" err="1"/>
              <a:t>betekenisrelatie</a:t>
            </a:r>
            <a:r>
              <a:rPr lang="en-US" cap="none" dirty="0"/>
              <a:t> en </a:t>
            </a:r>
            <a:r>
              <a:rPr lang="en-US" cap="none" dirty="0" err="1"/>
              <a:t>praktische</a:t>
            </a:r>
            <a:r>
              <a:rPr lang="en-US" cap="none" dirty="0"/>
              <a:t> </a:t>
            </a:r>
            <a:r>
              <a:rPr lang="en-US" cap="none" dirty="0" err="1"/>
              <a:t>hulp</a:t>
            </a:r>
            <a:r>
              <a:rPr lang="en-US" cap="none" dirty="0"/>
              <a:t>.</a:t>
            </a:r>
            <a:endParaRPr lang="nl-NL" cap="none"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cap="none" dirty="0" err="1"/>
              <a:t>Methodieken</a:t>
            </a:r>
            <a:r>
              <a:rPr lang="en-US" b="1" cap="none" dirty="0"/>
              <a:t> die effect </a:t>
            </a:r>
            <a:r>
              <a:rPr lang="en-US" b="1" cap="none" dirty="0" err="1"/>
              <a:t>voorspellen</a:t>
            </a:r>
            <a:r>
              <a:rPr lang="en-US" b="1" cap="none" dirty="0"/>
              <a:t>: </a:t>
            </a:r>
            <a:r>
              <a:rPr lang="en-US" b="1" cap="none" dirty="0" err="1"/>
              <a:t>Groepswerk</a:t>
            </a:r>
            <a:r>
              <a:rPr lang="en-US" b="1" cap="none" dirty="0"/>
              <a:t>, IB en I&amp;A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cap="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Uit het onderzoek Sociale samenhang en welzijn blijkt dat meer dan de helft van alle 15- tot 25-jarigen (51 procent) zich minimaal een keer in een jaar maatschappelijk inzet als vrijwilliger. Jonge mannen en vrouwen doen dat even vaak. Jongeren doen daarmee iets vaker dan volwassenen (49 procent) aan vrijwilligerswerk.</a:t>
            </a:r>
            <a:endParaRPr lang="en-US" b="1" cap="none" dirty="0"/>
          </a:p>
          <a:p>
            <a:endParaRPr lang="nl-NL" dirty="0"/>
          </a:p>
        </p:txBody>
      </p:sp>
      <p:sp>
        <p:nvSpPr>
          <p:cNvPr id="4" name="Slide Number Placeholder 3"/>
          <p:cNvSpPr>
            <a:spLocks noGrp="1"/>
          </p:cNvSpPr>
          <p:nvPr>
            <p:ph type="sldNum" sz="quarter" idx="10"/>
          </p:nvPr>
        </p:nvSpPr>
        <p:spPr/>
        <p:txBody>
          <a:bodyPr/>
          <a:lstStyle/>
          <a:p>
            <a:fld id="{61A4C60F-4984-4BA6-B12E-C3DB2BC71982}" type="slidenum">
              <a:rPr lang="nl-NL" smtClean="0"/>
              <a:t>9</a:t>
            </a:fld>
            <a:endParaRPr lang="nl-NL"/>
          </a:p>
        </p:txBody>
      </p:sp>
    </p:spTree>
    <p:extLst>
      <p:ext uri="{BB962C8B-B14F-4D97-AF65-F5344CB8AC3E}">
        <p14:creationId xmlns:p14="http://schemas.microsoft.com/office/powerpoint/2010/main" val="262635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05FBE21-46E1-4BDB-BF72-68C0B2B2FD9C}" type="datetimeFigureOut">
              <a:rPr lang="nl-NL" smtClean="0"/>
              <a:t>17-6-2019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386272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05FBE21-46E1-4BDB-BF72-68C0B2B2FD9C}" type="datetimeFigureOut">
              <a:rPr lang="nl-NL" smtClean="0"/>
              <a:t>17-6-2019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119623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05FBE21-46E1-4BDB-BF72-68C0B2B2FD9C}" type="datetimeFigureOut">
              <a:rPr lang="nl-NL" smtClean="0"/>
              <a:t>17-6-2019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413120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97307" y="1156060"/>
            <a:ext cx="10363200" cy="1470025"/>
          </a:xfrm>
        </p:spPr>
        <p:txBody>
          <a:bodyPr anchor="b" anchorCtr="0"/>
          <a:lstStyle>
            <a:lvl1pPr>
              <a:defRPr>
                <a:solidFill>
                  <a:srgbClr val="7B144A"/>
                </a:solidFill>
              </a:defRPr>
            </a:lvl1pPr>
          </a:lstStyle>
          <a:p>
            <a:r>
              <a:rPr lang="en-US"/>
              <a:t>Titelstijl van model bewerken</a:t>
            </a:r>
            <a:endParaRPr lang="nl-NL"/>
          </a:p>
        </p:txBody>
      </p:sp>
      <p:sp>
        <p:nvSpPr>
          <p:cNvPr id="3" name="Subtitel 2"/>
          <p:cNvSpPr>
            <a:spLocks noGrp="1"/>
          </p:cNvSpPr>
          <p:nvPr>
            <p:ph type="subTitle" idx="1"/>
          </p:nvPr>
        </p:nvSpPr>
        <p:spPr>
          <a:xfrm>
            <a:off x="710769" y="2626084"/>
            <a:ext cx="10349737" cy="941544"/>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dirty="0"/>
          </a:p>
        </p:txBody>
      </p:sp>
      <p:sp>
        <p:nvSpPr>
          <p:cNvPr id="5" name="Tijdelijke aanduiding voor dianummer 5"/>
          <p:cNvSpPr>
            <a:spLocks noGrp="1"/>
          </p:cNvSpPr>
          <p:nvPr>
            <p:ph type="sldNum" sz="quarter" idx="11"/>
          </p:nvPr>
        </p:nvSpPr>
        <p:spPr>
          <a:xfrm>
            <a:off x="11355917" y="6489701"/>
            <a:ext cx="836083" cy="365125"/>
          </a:xfrm>
        </p:spPr>
        <p:txBody>
          <a:bodyPr/>
          <a:lstStyle>
            <a:lvl1pPr>
              <a:defRPr smtClean="0"/>
            </a:lvl1pPr>
          </a:lstStyle>
          <a:p>
            <a:pPr>
              <a:defRPr/>
            </a:pPr>
            <a:fld id="{E662F2D2-6CB0-6E4C-B07B-174CD1C20DA2}" type="slidenum">
              <a:rPr lang="nl-NL">
                <a:solidFill>
                  <a:prstClr val="white"/>
                </a:solidFill>
              </a:rPr>
              <a:pPr>
                <a:defRPr/>
              </a:pPr>
              <a:t>‹#›</a:t>
            </a:fld>
            <a:endParaRPr lang="nl-NL">
              <a:solidFill>
                <a:prstClr val="white"/>
              </a:solidFill>
            </a:endParaRPr>
          </a:p>
        </p:txBody>
      </p:sp>
    </p:spTree>
    <p:extLst>
      <p:ext uri="{BB962C8B-B14F-4D97-AF65-F5344CB8AC3E}">
        <p14:creationId xmlns:p14="http://schemas.microsoft.com/office/powerpoint/2010/main" val="132944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7" name="Tijdelijke aanduiding voor inhoud 2"/>
          <p:cNvSpPr>
            <a:spLocks noGrp="1"/>
          </p:cNvSpPr>
          <p:nvPr>
            <p:ph sz="half" idx="1"/>
          </p:nvPr>
        </p:nvSpPr>
        <p:spPr>
          <a:xfrm>
            <a:off x="609600" y="2086830"/>
            <a:ext cx="10972800" cy="4039333"/>
          </a:xfrm>
        </p:spPr>
        <p:txBody>
          <a:bodyPr>
            <a:normAutofit/>
          </a:bodyPr>
          <a:lstStyle>
            <a:lvl1pPr marL="342000" marR="0" indent="-342000" algn="l" defTabSz="457200" rtl="0" eaLnBrk="1" fontAlgn="auto" latinLnBrk="0" hangingPunct="1">
              <a:lnSpc>
                <a:spcPct val="100000"/>
              </a:lnSpc>
              <a:spcBef>
                <a:spcPct val="20000"/>
              </a:spcBef>
              <a:spcAft>
                <a:spcPts val="0"/>
              </a:spcAft>
              <a:buClrTx/>
              <a:buSzTx/>
              <a:buFont typeface="Arial"/>
              <a:buChar char="•"/>
              <a:tabLst/>
              <a:defRPr sz="2000" cap="all"/>
            </a:lvl1pPr>
            <a:lvl2pPr marL="6286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896938" marR="0" indent="-285750" algn="l" defTabSz="457200" rtl="0" eaLnBrk="1" fontAlgn="auto" latinLnBrk="0" hangingPunct="1">
              <a:lnSpc>
                <a:spcPct val="100000"/>
              </a:lnSpc>
              <a:spcBef>
                <a:spcPct val="20000"/>
              </a:spcBef>
              <a:spcAft>
                <a:spcPts val="0"/>
              </a:spcAft>
              <a:buClrTx/>
              <a:buSzTx/>
              <a:buFont typeface="Arial"/>
              <a:buChar char="•"/>
              <a:tabLst/>
              <a:defRPr sz="1600"/>
            </a:lvl3pPr>
            <a:lvl4pPr marL="1255713" marR="0" indent="-285750" algn="l" defTabSz="457200" rtl="0" eaLnBrk="1" fontAlgn="auto" latinLnBrk="0" hangingPunct="1">
              <a:lnSpc>
                <a:spcPct val="100000"/>
              </a:lnSpc>
              <a:spcBef>
                <a:spcPct val="20000"/>
              </a:spcBef>
              <a:spcAft>
                <a:spcPts val="0"/>
              </a:spcAft>
              <a:buClrTx/>
              <a:buSzTx/>
              <a:buFont typeface="Arial"/>
              <a:buChar char="•"/>
              <a:tabLst/>
              <a:defRPr sz="1400"/>
            </a:lvl4pPr>
            <a:lvl5pPr marL="1612900" marR="0" indent="-285750" algn="l" defTabSz="457200" rtl="0" eaLnBrk="1" fontAlgn="auto" latinLnBrk="0" hangingPunct="1">
              <a:lnSpc>
                <a:spcPct val="100000"/>
              </a:lnSpc>
              <a:spcBef>
                <a:spcPct val="20000"/>
              </a:spcBef>
              <a:spcAft>
                <a:spcPts val="0"/>
              </a:spcAft>
              <a:buClrTx/>
              <a:buSzTx/>
              <a:buFont typeface="Arial"/>
              <a:buChar char="•"/>
              <a:tabLst/>
              <a:defRPr sz="1400"/>
            </a:lvl5pPr>
            <a:lvl6pPr>
              <a:defRPr sz="1800"/>
            </a:lvl6pPr>
            <a:lvl7pPr>
              <a:defRPr sz="1800"/>
            </a:lvl7pPr>
            <a:lvl8pPr>
              <a:defRPr sz="1800"/>
            </a:lvl8pPr>
            <a:lvl9pPr>
              <a:defRPr sz="1800"/>
            </a:lvl9p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1"/>
          </p:nvPr>
        </p:nvSpPr>
        <p:spPr/>
        <p:txBody>
          <a:bodyPr/>
          <a:lstStyle>
            <a:lvl1pPr>
              <a:defRPr/>
            </a:lvl1pPr>
          </a:lstStyle>
          <a:p>
            <a:pPr>
              <a:defRPr/>
            </a:pPr>
            <a:fld id="{66AE269D-FFA0-B149-B0CE-C20BB893522D}" type="slidenum">
              <a:rPr lang="nl-NL">
                <a:solidFill>
                  <a:prstClr val="white"/>
                </a:solidFill>
              </a:rPr>
              <a:pPr>
                <a:defRPr/>
              </a:pPr>
              <a:t>‹#›</a:t>
            </a:fld>
            <a:endParaRPr lang="nl-NL">
              <a:solidFill>
                <a:prstClr val="white"/>
              </a:solidFill>
            </a:endParaRPr>
          </a:p>
        </p:txBody>
      </p:sp>
    </p:spTree>
    <p:extLst>
      <p:ext uri="{BB962C8B-B14F-4D97-AF65-F5344CB8AC3E}">
        <p14:creationId xmlns:p14="http://schemas.microsoft.com/office/powerpoint/2010/main" val="224436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0791" y="1266583"/>
            <a:ext cx="10363200" cy="1362075"/>
          </a:xfrm>
        </p:spPr>
        <p:txBody>
          <a:bodyPr anchor="b" anchorCtr="0"/>
          <a:lstStyle>
            <a:lvl1pPr algn="l">
              <a:defRPr sz="3200" b="0" cap="all"/>
            </a:lvl1p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690791" y="2659950"/>
            <a:ext cx="10363200" cy="1500187"/>
          </a:xfrm>
        </p:spPr>
        <p:txBody>
          <a:bodyPr tIns="0">
            <a:normAutofit/>
          </a:bodyPr>
          <a:lstStyle>
            <a:lvl1pPr marL="0" indent="0">
              <a:buNone/>
              <a:defRPr sz="1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ianummer 5"/>
          <p:cNvSpPr>
            <a:spLocks noGrp="1"/>
          </p:cNvSpPr>
          <p:nvPr>
            <p:ph type="sldNum" sz="quarter" idx="10"/>
          </p:nvPr>
        </p:nvSpPr>
        <p:spPr>
          <a:xfrm>
            <a:off x="11355917" y="6489701"/>
            <a:ext cx="836083" cy="365125"/>
          </a:xfrm>
        </p:spPr>
        <p:txBody>
          <a:bodyPr/>
          <a:lstStyle>
            <a:lvl1pPr>
              <a:defRPr smtClean="0"/>
            </a:lvl1pPr>
          </a:lstStyle>
          <a:p>
            <a:pPr>
              <a:defRPr/>
            </a:pPr>
            <a:fld id="{C8996000-640F-ED41-AD4F-E86A01714A1A}" type="slidenum">
              <a:rPr lang="nl-NL">
                <a:solidFill>
                  <a:prstClr val="white"/>
                </a:solidFill>
              </a:rPr>
              <a:pPr>
                <a:defRPr/>
              </a:pPr>
              <a:t>‹#›</a:t>
            </a:fld>
            <a:endParaRPr lang="nl-NL">
              <a:solidFill>
                <a:prstClr val="white"/>
              </a:solidFill>
            </a:endParaRPr>
          </a:p>
        </p:txBody>
      </p:sp>
    </p:spTree>
    <p:extLst>
      <p:ext uri="{BB962C8B-B14F-4D97-AF65-F5344CB8AC3E}">
        <p14:creationId xmlns:p14="http://schemas.microsoft.com/office/powerpoint/2010/main" val="192985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609600" y="2086830"/>
            <a:ext cx="5384800" cy="4039333"/>
          </a:xfrm>
        </p:spPr>
        <p:txBody>
          <a:bodyPr>
            <a:normAutofit/>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400"/>
            </a:lvl5pPr>
            <a:lvl6pPr>
              <a:defRPr sz="1800"/>
            </a:lvl6pPr>
            <a:lvl7pPr>
              <a:defRPr sz="1800"/>
            </a:lvl7pPr>
            <a:lvl8pPr>
              <a:defRPr sz="1800"/>
            </a:lvl8pPr>
            <a:lvl9pPr>
              <a:defRPr sz="1800"/>
            </a:lvl9pPr>
          </a:lstStyle>
          <a:p>
            <a:pPr marL="342900" marR="0" lvl="0" indent="-342900" algn="l" defTabSz="457200" rtl="0" eaLnBrk="0" fontAlgn="base" latinLnBrk="0" hangingPunct="0">
              <a:lnSpc>
                <a:spcPct val="100000"/>
              </a:lnSpc>
              <a:spcBef>
                <a:spcPct val="20000"/>
              </a:spcBef>
              <a:spcAft>
                <a:spcPct val="0"/>
              </a:spcAft>
              <a:buClrTx/>
              <a:buSzTx/>
              <a:buFont typeface="Arial"/>
              <a:buChar char="•"/>
              <a:tabLst/>
              <a:defRPr/>
            </a:pP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Klik</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om</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de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tekststijl</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van het model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te</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bewerken</a:t>
            </a:r>
            <a:endPar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6286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err="1">
                <a:ln>
                  <a:noFill/>
                </a:ln>
                <a:solidFill>
                  <a:prstClr val="black"/>
                </a:solidFill>
                <a:effectLst/>
                <a:uLnTx/>
                <a:uFillTx/>
                <a:latin typeface="Arial"/>
                <a:ea typeface="ＭＳ Ｐゴシック" charset="-128"/>
                <a:cs typeface="Arial"/>
              </a:rPr>
              <a:t>Tweede</a:t>
            </a:r>
            <a:r>
              <a:rPr kumimoji="0" lang="en-US" sz="18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8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en-US" sz="18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896938" marR="0" lvl="2"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err="1">
                <a:ln>
                  <a:noFill/>
                </a:ln>
                <a:solidFill>
                  <a:prstClr val="black"/>
                </a:solidFill>
                <a:effectLst/>
                <a:uLnTx/>
                <a:uFillTx/>
                <a:latin typeface="Arial"/>
                <a:ea typeface="ＭＳ Ｐゴシック" charset="-128"/>
                <a:cs typeface="Arial"/>
              </a:rPr>
              <a:t>Derde</a:t>
            </a:r>
            <a:r>
              <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6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1255713" marR="0" lvl="3"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err="1">
                <a:ln>
                  <a:noFill/>
                </a:ln>
                <a:solidFill>
                  <a:prstClr val="black"/>
                </a:solidFill>
                <a:effectLst/>
                <a:uLnTx/>
                <a:uFillTx/>
                <a:latin typeface="Arial"/>
                <a:ea typeface="ＭＳ Ｐゴシック" charset="-128"/>
                <a:cs typeface="Arial"/>
              </a:rPr>
              <a:t>Vierde</a:t>
            </a:r>
            <a:r>
              <a:rPr kumimoji="0" lang="en-US" sz="14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4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en-US" sz="14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1612900" marR="0" lvl="4"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err="1">
                <a:ln>
                  <a:noFill/>
                </a:ln>
                <a:solidFill>
                  <a:prstClr val="black"/>
                </a:solidFill>
                <a:effectLst/>
                <a:uLnTx/>
                <a:uFillTx/>
                <a:latin typeface="Arial"/>
                <a:ea typeface="ＭＳ Ｐゴシック" charset="-128"/>
                <a:cs typeface="Arial"/>
              </a:rPr>
              <a:t>Vijfde</a:t>
            </a:r>
            <a:r>
              <a:rPr kumimoji="0" lang="en-US" sz="12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2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nl-NL" sz="1200" b="0" i="0" u="none" strike="noStrike" kern="1200" cap="none" spc="0" normalizeH="0" baseline="0" noProof="0" dirty="0">
              <a:ln>
                <a:noFill/>
              </a:ln>
              <a:solidFill>
                <a:prstClr val="black"/>
              </a:solidFill>
              <a:effectLst/>
              <a:uLnTx/>
              <a:uFillTx/>
              <a:latin typeface="Arial"/>
              <a:ea typeface="ＭＳ Ｐゴシック" charset="-128"/>
              <a:cs typeface="Arial"/>
            </a:endParaRPr>
          </a:p>
        </p:txBody>
      </p:sp>
      <p:sp>
        <p:nvSpPr>
          <p:cNvPr id="8" name="Tijdelijke aanduiding voor inhoud 2"/>
          <p:cNvSpPr>
            <a:spLocks noGrp="1"/>
          </p:cNvSpPr>
          <p:nvPr>
            <p:ph sz="half" idx="13"/>
          </p:nvPr>
        </p:nvSpPr>
        <p:spPr>
          <a:xfrm>
            <a:off x="6197600" y="2085609"/>
            <a:ext cx="5384800" cy="4039333"/>
          </a:xfrm>
        </p:spPr>
        <p:txBody>
          <a:bodyPr>
            <a:normAutofit/>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400"/>
            </a:lvl5pPr>
            <a:lvl6pPr>
              <a:defRPr sz="1800"/>
            </a:lvl6pPr>
            <a:lvl7pPr>
              <a:defRPr sz="1800"/>
            </a:lvl7pPr>
            <a:lvl8pPr>
              <a:defRPr sz="1800"/>
            </a:lvl8pPr>
            <a:lvl9pPr>
              <a:defRPr sz="1800"/>
            </a:lvl9pPr>
          </a:lstStyle>
          <a:p>
            <a:pPr marL="342900" marR="0" lvl="0" indent="-342900" algn="l" defTabSz="457200" rtl="0" eaLnBrk="0" fontAlgn="base" latinLnBrk="0" hangingPunct="0">
              <a:lnSpc>
                <a:spcPct val="100000"/>
              </a:lnSpc>
              <a:spcBef>
                <a:spcPct val="20000"/>
              </a:spcBef>
              <a:spcAft>
                <a:spcPct val="0"/>
              </a:spcAft>
              <a:buClrTx/>
              <a:buSzTx/>
              <a:buFont typeface="Arial"/>
              <a:buChar char="•"/>
              <a:tabLst/>
              <a:defRPr/>
            </a:pP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Klik</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om</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de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tekststijl</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van het model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te</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bewerken</a:t>
            </a:r>
            <a:endPar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6286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err="1">
                <a:ln>
                  <a:noFill/>
                </a:ln>
                <a:solidFill>
                  <a:prstClr val="black"/>
                </a:solidFill>
                <a:effectLst/>
                <a:uLnTx/>
                <a:uFillTx/>
                <a:latin typeface="Arial"/>
                <a:ea typeface="ＭＳ Ｐゴシック" charset="-128"/>
                <a:cs typeface="Arial"/>
              </a:rPr>
              <a:t>Tweede</a:t>
            </a:r>
            <a:r>
              <a:rPr kumimoji="0" lang="en-US" sz="18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8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en-US" sz="18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896938" marR="0" lvl="2"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err="1">
                <a:ln>
                  <a:noFill/>
                </a:ln>
                <a:solidFill>
                  <a:prstClr val="black"/>
                </a:solidFill>
                <a:effectLst/>
                <a:uLnTx/>
                <a:uFillTx/>
                <a:latin typeface="Arial"/>
                <a:ea typeface="ＭＳ Ｐゴシック" charset="-128"/>
                <a:cs typeface="Arial"/>
              </a:rPr>
              <a:t>Derde</a:t>
            </a:r>
            <a:r>
              <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6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1255713" marR="0" lvl="3"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err="1">
                <a:ln>
                  <a:noFill/>
                </a:ln>
                <a:solidFill>
                  <a:prstClr val="black"/>
                </a:solidFill>
                <a:effectLst/>
                <a:uLnTx/>
                <a:uFillTx/>
                <a:latin typeface="Arial"/>
                <a:ea typeface="ＭＳ Ｐゴシック" charset="-128"/>
                <a:cs typeface="Arial"/>
              </a:rPr>
              <a:t>Vierde</a:t>
            </a:r>
            <a:r>
              <a:rPr kumimoji="0" lang="en-US" sz="14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4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en-US" sz="14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1612900" marR="0" lvl="4"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err="1">
                <a:ln>
                  <a:noFill/>
                </a:ln>
                <a:solidFill>
                  <a:prstClr val="black"/>
                </a:solidFill>
                <a:effectLst/>
                <a:uLnTx/>
                <a:uFillTx/>
                <a:latin typeface="Arial"/>
                <a:ea typeface="ＭＳ Ｐゴシック" charset="-128"/>
                <a:cs typeface="Arial"/>
              </a:rPr>
              <a:t>Vijfde</a:t>
            </a:r>
            <a:r>
              <a:rPr kumimoji="0" lang="en-US" sz="12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2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nl-NL" sz="1200" b="0" i="0" u="none" strike="noStrike" kern="1200" cap="none" spc="0" normalizeH="0" baseline="0" noProof="0" dirty="0">
              <a:ln>
                <a:noFill/>
              </a:ln>
              <a:solidFill>
                <a:prstClr val="black"/>
              </a:solidFill>
              <a:effectLst/>
              <a:uLnTx/>
              <a:uFillTx/>
              <a:latin typeface="Arial"/>
              <a:ea typeface="ＭＳ Ｐゴシック" charset="-128"/>
              <a:cs typeface="Arial"/>
            </a:endParaRPr>
          </a:p>
        </p:txBody>
      </p:sp>
      <p:sp>
        <p:nvSpPr>
          <p:cNvPr id="5" name="Tijdelijke aanduiding voor voettekst 4"/>
          <p:cNvSpPr>
            <a:spLocks noGrp="1"/>
          </p:cNvSpPr>
          <p:nvPr>
            <p:ph type="ftr" sz="quarter" idx="14"/>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5"/>
          </p:nvPr>
        </p:nvSpPr>
        <p:spPr/>
        <p:txBody>
          <a:bodyPr/>
          <a:lstStyle>
            <a:lvl1pPr>
              <a:defRPr/>
            </a:lvl1pPr>
          </a:lstStyle>
          <a:p>
            <a:pPr>
              <a:defRPr/>
            </a:pPr>
            <a:fld id="{5378085D-38F4-454B-B03A-D5C0B0BC4087}" type="slidenum">
              <a:rPr lang="nl-NL">
                <a:solidFill>
                  <a:prstClr val="white"/>
                </a:solidFill>
              </a:rPr>
              <a:pPr>
                <a:defRPr/>
              </a:pPr>
              <a:t>‹#›</a:t>
            </a:fld>
            <a:endParaRPr lang="nl-NL">
              <a:solidFill>
                <a:prstClr val="white"/>
              </a:solidFill>
            </a:endParaRPr>
          </a:p>
        </p:txBody>
      </p:sp>
    </p:spTree>
    <p:extLst>
      <p:ext uri="{BB962C8B-B14F-4D97-AF65-F5344CB8AC3E}">
        <p14:creationId xmlns:p14="http://schemas.microsoft.com/office/powerpoint/2010/main" val="155711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6" name="Tijdelijke aanduiding voor inhoud 2"/>
          <p:cNvSpPr>
            <a:spLocks noGrp="1"/>
          </p:cNvSpPr>
          <p:nvPr>
            <p:ph sz="half" idx="1"/>
          </p:nvPr>
        </p:nvSpPr>
        <p:spPr>
          <a:xfrm>
            <a:off x="609600" y="2086830"/>
            <a:ext cx="10972800" cy="4039333"/>
          </a:xfrm>
        </p:spPr>
        <p:txBody>
          <a:bodyPr>
            <a:normAutofit/>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400"/>
            </a:lvl5pPr>
            <a:lvl6pPr>
              <a:defRPr sz="1800"/>
            </a:lvl6pPr>
            <a:lvl7pPr>
              <a:defRPr sz="1800"/>
            </a:lvl7pPr>
            <a:lvl8pPr>
              <a:defRPr sz="1800"/>
            </a:lvl8pPr>
            <a:lvl9pPr>
              <a:defRPr sz="1800"/>
            </a:lvl9pPr>
          </a:lstStyle>
          <a:p>
            <a:pPr marL="342900" marR="0" lvl="0" indent="-342900" algn="l" defTabSz="457200" rtl="0" eaLnBrk="0" fontAlgn="base" latinLnBrk="0" hangingPunct="0">
              <a:lnSpc>
                <a:spcPct val="100000"/>
              </a:lnSpc>
              <a:spcBef>
                <a:spcPct val="20000"/>
              </a:spcBef>
              <a:spcAft>
                <a:spcPct val="0"/>
              </a:spcAft>
              <a:buClrTx/>
              <a:buSzTx/>
              <a:buFont typeface="Arial"/>
              <a:buChar char="•"/>
              <a:tabLst/>
              <a:defRPr/>
            </a:pP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Klik</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om</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de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tekststijl</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van het model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te</a:t>
            </a:r>
            <a:r>
              <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2000" b="0" i="0" u="none" strike="noStrike" kern="1200" cap="none" spc="0" normalizeH="0" baseline="0" noProof="0" dirty="0" err="1">
                <a:ln>
                  <a:noFill/>
                </a:ln>
                <a:solidFill>
                  <a:prstClr val="black"/>
                </a:solidFill>
                <a:effectLst/>
                <a:uLnTx/>
                <a:uFillTx/>
                <a:latin typeface="Arial"/>
                <a:ea typeface="ＭＳ Ｐゴシック" charset="-128"/>
                <a:cs typeface="Arial"/>
              </a:rPr>
              <a:t>bewerken</a:t>
            </a:r>
            <a:endParaRPr kumimoji="0" lang="en-US" sz="20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6286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err="1">
                <a:ln>
                  <a:noFill/>
                </a:ln>
                <a:solidFill>
                  <a:prstClr val="black"/>
                </a:solidFill>
                <a:effectLst/>
                <a:uLnTx/>
                <a:uFillTx/>
                <a:latin typeface="Arial"/>
                <a:ea typeface="ＭＳ Ｐゴシック" charset="-128"/>
                <a:cs typeface="Arial"/>
              </a:rPr>
              <a:t>Tweede</a:t>
            </a:r>
            <a:r>
              <a:rPr kumimoji="0" lang="en-US" sz="18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8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en-US" sz="18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896938" marR="0" lvl="2"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err="1">
                <a:ln>
                  <a:noFill/>
                </a:ln>
                <a:solidFill>
                  <a:prstClr val="black"/>
                </a:solidFill>
                <a:effectLst/>
                <a:uLnTx/>
                <a:uFillTx/>
                <a:latin typeface="Arial"/>
                <a:ea typeface="ＭＳ Ｐゴシック" charset="-128"/>
                <a:cs typeface="Arial"/>
              </a:rPr>
              <a:t>Derde</a:t>
            </a:r>
            <a:r>
              <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6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1255713" marR="0" lvl="3"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err="1">
                <a:ln>
                  <a:noFill/>
                </a:ln>
                <a:solidFill>
                  <a:prstClr val="black"/>
                </a:solidFill>
                <a:effectLst/>
                <a:uLnTx/>
                <a:uFillTx/>
                <a:latin typeface="Arial"/>
                <a:ea typeface="ＭＳ Ｐゴシック" charset="-128"/>
                <a:cs typeface="Arial"/>
              </a:rPr>
              <a:t>Vierde</a:t>
            </a:r>
            <a:r>
              <a:rPr kumimoji="0" lang="en-US" sz="14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4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en-US" sz="14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1612900" marR="0" lvl="4"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err="1">
                <a:ln>
                  <a:noFill/>
                </a:ln>
                <a:solidFill>
                  <a:prstClr val="black"/>
                </a:solidFill>
                <a:effectLst/>
                <a:uLnTx/>
                <a:uFillTx/>
                <a:latin typeface="Arial"/>
                <a:ea typeface="ＭＳ Ｐゴシック" charset="-128"/>
                <a:cs typeface="Arial"/>
              </a:rPr>
              <a:t>Vijfde</a:t>
            </a:r>
            <a:r>
              <a:rPr kumimoji="0" lang="en-US" sz="12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200" b="0" i="0" u="none" strike="noStrike" kern="1200" cap="none" spc="0" normalizeH="0" baseline="0" noProof="0" dirty="0" err="1">
                <a:ln>
                  <a:noFill/>
                </a:ln>
                <a:solidFill>
                  <a:prstClr val="black"/>
                </a:solidFill>
                <a:effectLst/>
                <a:uLnTx/>
                <a:uFillTx/>
                <a:latin typeface="Arial"/>
                <a:ea typeface="ＭＳ Ｐゴシック" charset="-128"/>
                <a:cs typeface="Arial"/>
              </a:rPr>
              <a:t>niveau</a:t>
            </a:r>
            <a:endParaRPr kumimoji="0" lang="nl-NL" sz="1200" b="0" i="0" u="none" strike="noStrike" kern="1200" cap="none" spc="0" normalizeH="0" baseline="0" noProof="0" dirty="0">
              <a:ln>
                <a:noFill/>
              </a:ln>
              <a:solidFill>
                <a:prstClr val="black"/>
              </a:solidFill>
              <a:effectLst/>
              <a:uLnTx/>
              <a:uFillTx/>
              <a:latin typeface="Arial"/>
              <a:ea typeface="ＭＳ Ｐゴシック" charset="-128"/>
              <a:cs typeface="Arial"/>
            </a:endParaRPr>
          </a:p>
        </p:txBody>
      </p:sp>
      <p:sp>
        <p:nvSpPr>
          <p:cNvPr id="4" name="Tijdelijke aanduiding voor voettekst 4"/>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1"/>
          </p:nvPr>
        </p:nvSpPr>
        <p:spPr/>
        <p:txBody>
          <a:bodyPr/>
          <a:lstStyle>
            <a:lvl1pPr>
              <a:defRPr/>
            </a:lvl1pPr>
          </a:lstStyle>
          <a:p>
            <a:pPr>
              <a:defRPr/>
            </a:pPr>
            <a:fld id="{34D7DAE1-16C2-DC40-A5B7-137D00476874}" type="slidenum">
              <a:rPr lang="nl-NL">
                <a:solidFill>
                  <a:prstClr val="white"/>
                </a:solidFill>
              </a:rPr>
              <a:pPr>
                <a:defRPr/>
              </a:pPr>
              <a:t>‹#›</a:t>
            </a:fld>
            <a:endParaRPr lang="nl-NL">
              <a:solidFill>
                <a:prstClr val="white"/>
              </a:solidFill>
            </a:endParaRPr>
          </a:p>
        </p:txBody>
      </p:sp>
    </p:spTree>
    <p:extLst>
      <p:ext uri="{BB962C8B-B14F-4D97-AF65-F5344CB8AC3E}">
        <p14:creationId xmlns:p14="http://schemas.microsoft.com/office/powerpoint/2010/main" val="151776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p:nvPr>
        </p:nvSpPr>
        <p:spPr>
          <a:xfrm>
            <a:off x="626448" y="2055235"/>
            <a:ext cx="10972800" cy="1143000"/>
          </a:xfrm>
        </p:spPr>
        <p:txBody>
          <a:bodyPr/>
          <a:lstStyle>
            <a:lvl1pPr>
              <a:defRPr sz="2400"/>
            </a:lvl1pPr>
          </a:lstStyle>
          <a:p>
            <a:r>
              <a:rPr lang="en-US"/>
              <a:t>Titelstijl van model bewerken</a:t>
            </a:r>
            <a:endParaRPr lang="nl-NL"/>
          </a:p>
        </p:txBody>
      </p:sp>
      <p:sp>
        <p:nvSpPr>
          <p:cNvPr id="3" name="Tijdelijke aanduiding voor voettekst 2"/>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1"/>
          </p:nvPr>
        </p:nvSpPr>
        <p:spPr/>
        <p:txBody>
          <a:bodyPr/>
          <a:lstStyle>
            <a:lvl1pPr>
              <a:defRPr smtClean="0"/>
            </a:lvl1pPr>
          </a:lstStyle>
          <a:p>
            <a:pPr>
              <a:defRPr/>
            </a:pPr>
            <a:fld id="{ED890359-8D0B-3C4E-9000-206353513EA2}" type="slidenum">
              <a:rPr lang="nl-NL">
                <a:solidFill>
                  <a:prstClr val="white"/>
                </a:solidFill>
              </a:rPr>
              <a:pPr>
                <a:defRPr/>
              </a:pPr>
              <a:t>‹#›</a:t>
            </a:fld>
            <a:endParaRPr lang="nl-NL">
              <a:solidFill>
                <a:prstClr val="white"/>
              </a:solidFill>
            </a:endParaRPr>
          </a:p>
        </p:txBody>
      </p:sp>
    </p:spTree>
    <p:extLst>
      <p:ext uri="{BB962C8B-B14F-4D97-AF65-F5344CB8AC3E}">
        <p14:creationId xmlns:p14="http://schemas.microsoft.com/office/powerpoint/2010/main" val="3862185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nl-NL"/>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457200" fontAlgn="base">
              <a:spcBef>
                <a:spcPct val="0"/>
              </a:spcBef>
              <a:spcAft>
                <a:spcPct val="0"/>
              </a:spcAft>
              <a:defRPr/>
            </a:pPr>
            <a:endParaRPr lang="en-US">
              <a:solidFill>
                <a:prstClr val="black"/>
              </a:solidFill>
              <a:latin typeface="Arial" charset="0"/>
              <a:ea typeface="ＭＳ Ｐゴシック" charset="-128"/>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2DB903-D09A-8C41-ABE7-774CF3AF8A4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3628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457200" fontAlgn="base">
              <a:spcBef>
                <a:spcPct val="0"/>
              </a:spcBef>
              <a:spcAft>
                <a:spcPct val="0"/>
              </a:spcAft>
              <a:defRPr/>
            </a:pPr>
            <a:endParaRPr lang="en-US" altLang="en-US">
              <a:solidFill>
                <a:prstClr val="black"/>
              </a:solidFill>
              <a:latin typeface="Arial" charset="0"/>
              <a:ea typeface="ＭＳ Ｐゴシック" charset="-128"/>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7FEE9C3-9AC7-4FD8-BB3A-B7D6339BF77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17106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05FBE21-46E1-4BDB-BF72-68C0B2B2FD9C}" type="datetimeFigureOut">
              <a:rPr lang="nl-NL" smtClean="0"/>
              <a:t>17-6-2019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3628044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8E46EDF-F997-4695-BEFB-58476A2D1A64}" type="datetimeFigureOut">
              <a:rPr lang="en-US">
                <a:solidFill>
                  <a:prstClr val="black"/>
                </a:solidFill>
              </a:rPr>
              <a:pPr/>
              <a:t>6/17/2019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E1FDC3-065A-4ACB-87B6-39E696C834EA}"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6370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793D383C-D829-4DAF-902D-D163D34ED2DE}" type="datetimeFigureOut">
              <a:rPr lang="en-US">
                <a:solidFill>
                  <a:prstClr val="black"/>
                </a:solidFill>
              </a:rPr>
              <a:pPr/>
              <a:t>6/17/2019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894930-774E-4823-B7D0-D714802D1B1B}"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10787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A5C4-4A15-4250-90F2-36AEA30D95D8}"/>
              </a:ext>
            </a:extLst>
          </p:cNvPr>
          <p:cNvSpPr txBox="1">
            <a:spLocks noGrp="1"/>
          </p:cNvSpPr>
          <p:nvPr>
            <p:ph type="title"/>
          </p:nvPr>
        </p:nvSpPr>
        <p:spPr/>
        <p:txBody>
          <a:bodyPr/>
          <a:lstStyle>
            <a:lvl1pPr>
              <a:defRPr/>
            </a:lvl1pPr>
          </a:lstStyle>
          <a:p>
            <a:pPr lvl="0"/>
            <a:r>
              <a:rPr lang="en-US"/>
              <a:t>Click to edit Master title style</a:t>
            </a:r>
            <a:endParaRPr lang="nl-NL"/>
          </a:p>
        </p:txBody>
      </p:sp>
      <p:sp>
        <p:nvSpPr>
          <p:cNvPr id="3" name="Content Placeholder 2">
            <a:extLst>
              <a:ext uri="{FF2B5EF4-FFF2-40B4-BE49-F238E27FC236}">
                <a16:creationId xmlns:a16="http://schemas.microsoft.com/office/drawing/2014/main" id="{A6862359-3E62-4691-863A-D206762BC01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90AB177-CCD0-4B04-9899-2FECA985989B}"/>
              </a:ext>
            </a:extLst>
          </p:cNvPr>
          <p:cNvSpPr txBox="1">
            <a:spLocks noGrp="1"/>
          </p:cNvSpPr>
          <p:nvPr>
            <p:ph type="dt" sz="half" idx="7"/>
          </p:nvPr>
        </p:nvSpPr>
        <p:spPr/>
        <p:txBody>
          <a:bodyPr/>
          <a:lstStyle>
            <a:lvl1pPr>
              <a:defRPr/>
            </a:lvl1pPr>
          </a:lstStyle>
          <a:p>
            <a:pPr lvl="0"/>
            <a:fld id="{71C81781-A9C7-43A0-8730-D77BA56C89E5}" type="datetime1">
              <a:rPr lang="nl-NL"/>
              <a:pPr lvl="0"/>
              <a:t>17-6-2019</a:t>
            </a:fld>
            <a:endParaRPr lang="nl-NL"/>
          </a:p>
        </p:txBody>
      </p:sp>
      <p:sp>
        <p:nvSpPr>
          <p:cNvPr id="5" name="Footer Placeholder 4">
            <a:extLst>
              <a:ext uri="{FF2B5EF4-FFF2-40B4-BE49-F238E27FC236}">
                <a16:creationId xmlns:a16="http://schemas.microsoft.com/office/drawing/2014/main" id="{C2F9569E-7FE7-4F81-95C1-FFFE0D7B1739}"/>
              </a:ext>
            </a:extLst>
          </p:cNvPr>
          <p:cNvSpPr txBox="1">
            <a:spLocks noGrp="1"/>
          </p:cNvSpPr>
          <p:nvPr>
            <p:ph type="ftr" sz="quarter" idx="9"/>
          </p:nvPr>
        </p:nvSpPr>
        <p:spPr/>
        <p:txBody>
          <a:bodyPr/>
          <a:lstStyle>
            <a:lvl1pPr>
              <a:defRPr/>
            </a:lvl1pPr>
          </a:lstStyle>
          <a:p>
            <a:pPr lvl="0"/>
            <a:endParaRPr lang="nl-NL"/>
          </a:p>
        </p:txBody>
      </p:sp>
      <p:sp>
        <p:nvSpPr>
          <p:cNvPr id="6" name="Slide Number Placeholder 5">
            <a:extLst>
              <a:ext uri="{FF2B5EF4-FFF2-40B4-BE49-F238E27FC236}">
                <a16:creationId xmlns:a16="http://schemas.microsoft.com/office/drawing/2014/main" id="{F0C8D2D7-1982-4B78-9950-5B5A15C4ED64}"/>
              </a:ext>
            </a:extLst>
          </p:cNvPr>
          <p:cNvSpPr txBox="1">
            <a:spLocks noGrp="1"/>
          </p:cNvSpPr>
          <p:nvPr>
            <p:ph type="sldNum" sz="quarter" idx="8"/>
          </p:nvPr>
        </p:nvSpPr>
        <p:spPr/>
        <p:txBody>
          <a:bodyPr/>
          <a:lstStyle>
            <a:lvl1pPr>
              <a:defRPr/>
            </a:lvl1pPr>
          </a:lstStyle>
          <a:p>
            <a:pPr lvl="0"/>
            <a:fld id="{7A262363-D8BC-4B8C-A241-8FCB1F3AAF63}" type="slidenum">
              <a:t>‹#›</a:t>
            </a:fld>
            <a:endParaRPr lang="nl-NL"/>
          </a:p>
        </p:txBody>
      </p:sp>
    </p:spTree>
    <p:extLst>
      <p:ext uri="{BB962C8B-B14F-4D97-AF65-F5344CB8AC3E}">
        <p14:creationId xmlns:p14="http://schemas.microsoft.com/office/powerpoint/2010/main" val="68345753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en-US"/>
              <a:t>Titelstijl van model bewerken</a:t>
            </a:r>
            <a:endParaRPr lang="nl-NL"/>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624532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127729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396025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923927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856731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42139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006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05FBE21-46E1-4BDB-BF72-68C0B2B2FD9C}" type="datetimeFigureOut">
              <a:rPr lang="nl-NL" smtClean="0"/>
              <a:t>17-6-2019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2213632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595249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812000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887645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66259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05FBE21-46E1-4BDB-BF72-68C0B2B2FD9C}" type="datetimeFigureOut">
              <a:rPr lang="nl-NL" smtClean="0"/>
              <a:t>17-6-2019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171565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05FBE21-46E1-4BDB-BF72-68C0B2B2FD9C}" type="datetimeFigureOut">
              <a:rPr lang="nl-NL" smtClean="0"/>
              <a:t>17-6-2019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259044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05FBE21-46E1-4BDB-BF72-68C0B2B2FD9C}" type="datetimeFigureOut">
              <a:rPr lang="nl-NL" smtClean="0"/>
              <a:t>17-6-2019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401542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05FBE21-46E1-4BDB-BF72-68C0B2B2FD9C}" type="datetimeFigureOut">
              <a:rPr lang="nl-NL" smtClean="0"/>
              <a:t>17-6-2019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2476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05FBE21-46E1-4BDB-BF72-68C0B2B2FD9C}" type="datetimeFigureOut">
              <a:rPr lang="nl-NL" smtClean="0"/>
              <a:t>17-6-2019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137551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05FBE21-46E1-4BDB-BF72-68C0B2B2FD9C}" type="datetimeFigureOut">
              <a:rPr lang="nl-NL" smtClean="0"/>
              <a:t>17-6-2019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B98C1A0-867D-414E-B723-CB650C108A2A}" type="slidenum">
              <a:rPr lang="nl-NL" smtClean="0"/>
              <a:t>‹#›</a:t>
            </a:fld>
            <a:endParaRPr lang="nl-NL"/>
          </a:p>
        </p:txBody>
      </p:sp>
    </p:spTree>
    <p:extLst>
      <p:ext uri="{BB962C8B-B14F-4D97-AF65-F5344CB8AC3E}">
        <p14:creationId xmlns:p14="http://schemas.microsoft.com/office/powerpoint/2010/main" val="250684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FBE21-46E1-4BDB-BF72-68C0B2B2FD9C}" type="datetimeFigureOut">
              <a:rPr lang="nl-NL" smtClean="0"/>
              <a:t>17-6-2019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8C1A0-867D-414E-B723-CB650C108A2A}" type="slidenum">
              <a:rPr lang="nl-NL" smtClean="0"/>
              <a:t>‹#›</a:t>
            </a:fld>
            <a:endParaRPr lang="nl-NL"/>
          </a:p>
        </p:txBody>
      </p:sp>
    </p:spTree>
    <p:extLst>
      <p:ext uri="{BB962C8B-B14F-4D97-AF65-F5344CB8AC3E}">
        <p14:creationId xmlns:p14="http://schemas.microsoft.com/office/powerpoint/2010/main" val="405778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944563"/>
            <a:ext cx="10972800" cy="1143000"/>
          </a:xfrm>
          <a:prstGeom prst="rect">
            <a:avLst/>
          </a:prstGeom>
        </p:spPr>
        <p:txBody>
          <a:bodyPr vert="horz" lIns="91440" tIns="45720" rIns="91440" bIns="45720" rtlCol="0" anchor="ctr">
            <a:normAutofit/>
          </a:bodyPr>
          <a:lstStyle/>
          <a:p>
            <a:r>
              <a:rPr lang="en-US" dirty="0" err="1"/>
              <a:t>Titelstijl</a:t>
            </a:r>
            <a:r>
              <a:rPr lang="en-US" dirty="0"/>
              <a:t> van model </a:t>
            </a:r>
            <a:r>
              <a:rPr lang="en-US" dirty="0" err="1"/>
              <a:t>bewerken</a:t>
            </a:r>
            <a:endParaRPr lang="nl-NL" dirty="0"/>
          </a:p>
        </p:txBody>
      </p:sp>
      <p:sp>
        <p:nvSpPr>
          <p:cNvPr id="1027" name="Tijdelijke aanduiding voor tekst 2"/>
          <p:cNvSpPr>
            <a:spLocks noGrp="1"/>
          </p:cNvSpPr>
          <p:nvPr>
            <p:ph type="body" idx="1"/>
          </p:nvPr>
        </p:nvSpPr>
        <p:spPr bwMode="auto">
          <a:xfrm>
            <a:off x="609600" y="2100263"/>
            <a:ext cx="10972800" cy="402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5" name="Tijdelijke aanduiding voor voettekst 4"/>
          <p:cNvSpPr>
            <a:spLocks noGrp="1"/>
          </p:cNvSpPr>
          <p:nvPr>
            <p:ph type="ftr" sz="quarter" idx="3"/>
          </p:nvPr>
        </p:nvSpPr>
        <p:spPr>
          <a:xfrm>
            <a:off x="609600" y="6124576"/>
            <a:ext cx="38608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a:ea typeface="+mn-ea"/>
                <a:cs typeface="Arial"/>
              </a:defRPr>
            </a:lvl1pPr>
          </a:lstStyle>
          <a:p>
            <a:pPr defTabSz="457200">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11006667" y="6124576"/>
            <a:ext cx="836084"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ea typeface="Arial" charset="0"/>
                <a:cs typeface="Arial" charset="0"/>
              </a:defRPr>
            </a:lvl1pPr>
          </a:lstStyle>
          <a:p>
            <a:pPr defTabSz="457200" fontAlgn="base">
              <a:spcBef>
                <a:spcPct val="0"/>
              </a:spcBef>
              <a:spcAft>
                <a:spcPct val="0"/>
              </a:spcAft>
              <a:defRPr/>
            </a:pPr>
            <a:fld id="{D57120BC-FA98-424E-B2C9-D133E0CC1D19}" type="slidenum">
              <a:rPr lang="nl-NL">
                <a:solidFill>
                  <a:prstClr val="white"/>
                </a:solidFill>
                <a:latin typeface="Arial" charset="0"/>
              </a:rPr>
              <a:pPr defTabSz="457200" fontAlgn="base">
                <a:spcBef>
                  <a:spcPct val="0"/>
                </a:spcBef>
                <a:spcAft>
                  <a:spcPct val="0"/>
                </a:spcAft>
                <a:defRPr/>
              </a:pPr>
              <a:t>‹#›</a:t>
            </a:fld>
            <a:endParaRPr lang="nl-NL">
              <a:solidFill>
                <a:prstClr val="white"/>
              </a:solidFill>
              <a:latin typeface="Arial" charset="0"/>
            </a:endParaRPr>
          </a:p>
        </p:txBody>
      </p:sp>
    </p:spTree>
    <p:extLst>
      <p:ext uri="{BB962C8B-B14F-4D97-AF65-F5344CB8AC3E}">
        <p14:creationId xmlns:p14="http://schemas.microsoft.com/office/powerpoint/2010/main" val="662686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3200" kern="1200" cap="all">
          <a:solidFill>
            <a:srgbClr val="7B144A"/>
          </a:solidFill>
          <a:latin typeface="Arial"/>
          <a:ea typeface="ＭＳ Ｐゴシック" charset="-128"/>
          <a:cs typeface="Arial"/>
        </a:defRPr>
      </a:lvl1pPr>
      <a:lvl2pPr algn="l" defTabSz="457200" rtl="0" eaLnBrk="0" fontAlgn="base" hangingPunct="0">
        <a:spcBef>
          <a:spcPct val="0"/>
        </a:spcBef>
        <a:spcAft>
          <a:spcPct val="0"/>
        </a:spcAft>
        <a:defRPr sz="3200">
          <a:solidFill>
            <a:srgbClr val="3C5FA6"/>
          </a:solidFill>
          <a:latin typeface="Arial" charset="0"/>
          <a:ea typeface="ＭＳ Ｐゴシック" charset="-128"/>
        </a:defRPr>
      </a:lvl2pPr>
      <a:lvl3pPr algn="l" defTabSz="457200" rtl="0" eaLnBrk="0" fontAlgn="base" hangingPunct="0">
        <a:spcBef>
          <a:spcPct val="0"/>
        </a:spcBef>
        <a:spcAft>
          <a:spcPct val="0"/>
        </a:spcAft>
        <a:defRPr sz="3200">
          <a:solidFill>
            <a:srgbClr val="3C5FA6"/>
          </a:solidFill>
          <a:latin typeface="Arial" charset="0"/>
          <a:ea typeface="ＭＳ Ｐゴシック" charset="-128"/>
        </a:defRPr>
      </a:lvl3pPr>
      <a:lvl4pPr algn="l" defTabSz="457200" rtl="0" eaLnBrk="0" fontAlgn="base" hangingPunct="0">
        <a:spcBef>
          <a:spcPct val="0"/>
        </a:spcBef>
        <a:spcAft>
          <a:spcPct val="0"/>
        </a:spcAft>
        <a:defRPr sz="3200">
          <a:solidFill>
            <a:srgbClr val="3C5FA6"/>
          </a:solidFill>
          <a:latin typeface="Arial" charset="0"/>
          <a:ea typeface="ＭＳ Ｐゴシック" charset="-128"/>
        </a:defRPr>
      </a:lvl4pPr>
      <a:lvl5pPr algn="l" defTabSz="457200" rtl="0" eaLnBrk="0" fontAlgn="base" hangingPunct="0">
        <a:spcBef>
          <a:spcPct val="0"/>
        </a:spcBef>
        <a:spcAft>
          <a:spcPct val="0"/>
        </a:spcAft>
        <a:defRPr sz="3200">
          <a:solidFill>
            <a:srgbClr val="3C5FA6"/>
          </a:solidFill>
          <a:latin typeface="Arial" charset="0"/>
          <a:ea typeface="ＭＳ Ｐゴシック" charset="-128"/>
        </a:defRPr>
      </a:lvl5pPr>
      <a:lvl6pPr marL="457200" algn="l" defTabSz="457200" rtl="0" fontAlgn="base">
        <a:spcBef>
          <a:spcPct val="0"/>
        </a:spcBef>
        <a:spcAft>
          <a:spcPct val="0"/>
        </a:spcAft>
        <a:defRPr sz="3200">
          <a:solidFill>
            <a:srgbClr val="3C5FA6"/>
          </a:solidFill>
          <a:latin typeface="Arial" charset="0"/>
          <a:ea typeface="ＭＳ Ｐゴシック" charset="-128"/>
        </a:defRPr>
      </a:lvl6pPr>
      <a:lvl7pPr marL="914400" algn="l" defTabSz="457200" rtl="0" fontAlgn="base">
        <a:spcBef>
          <a:spcPct val="0"/>
        </a:spcBef>
        <a:spcAft>
          <a:spcPct val="0"/>
        </a:spcAft>
        <a:defRPr sz="3200">
          <a:solidFill>
            <a:srgbClr val="3C5FA6"/>
          </a:solidFill>
          <a:latin typeface="Arial" charset="0"/>
          <a:ea typeface="ＭＳ Ｐゴシック" charset="-128"/>
        </a:defRPr>
      </a:lvl7pPr>
      <a:lvl8pPr marL="1371600" algn="l" defTabSz="457200" rtl="0" fontAlgn="base">
        <a:spcBef>
          <a:spcPct val="0"/>
        </a:spcBef>
        <a:spcAft>
          <a:spcPct val="0"/>
        </a:spcAft>
        <a:defRPr sz="3200">
          <a:solidFill>
            <a:srgbClr val="3C5FA6"/>
          </a:solidFill>
          <a:latin typeface="Arial" charset="0"/>
          <a:ea typeface="ＭＳ Ｐゴシック" charset="-128"/>
        </a:defRPr>
      </a:lvl8pPr>
      <a:lvl9pPr marL="1828800" algn="l" defTabSz="457200" rtl="0" fontAlgn="base">
        <a:spcBef>
          <a:spcPct val="0"/>
        </a:spcBef>
        <a:spcAft>
          <a:spcPct val="0"/>
        </a:spcAft>
        <a:defRPr sz="3200">
          <a:solidFill>
            <a:srgbClr val="3C5FA6"/>
          </a:solidFill>
          <a:latin typeface="Arial" charset="0"/>
          <a:ea typeface="ＭＳ Ｐゴシック" charset="-128"/>
        </a:defRPr>
      </a:lvl9pPr>
    </p:titleStyle>
    <p:body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798F8-02D1-B046-A51D-B8F42A13E90E}" type="datetimeFigureOut">
              <a:rPr lang="nl-NL" smtClean="0">
                <a:solidFill>
                  <a:prstClr val="black">
                    <a:tint val="75000"/>
                  </a:prstClr>
                </a:solidFill>
              </a:rPr>
              <a:pPr/>
              <a:t>17-6-2019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322AF-2DED-4544-80FC-9427AB24FEB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076571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notesSlide" Target="../notesSlides/notesSlide25.xml"/><Relationship Id="rId1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hyperlink" Target="http://www.hva/youth-spot.nl" TargetMode="External"/><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0552" y="0"/>
            <a:ext cx="6381780" cy="41521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774" y="-107686"/>
            <a:ext cx="6381780" cy="4259838"/>
          </a:xfrm>
          <a:prstGeom prst="rect">
            <a:avLst/>
          </a:prstGeom>
        </p:spPr>
      </p:pic>
      <p:sp>
        <p:nvSpPr>
          <p:cNvPr id="2" name="Title 1"/>
          <p:cNvSpPr>
            <a:spLocks noGrp="1"/>
          </p:cNvSpPr>
          <p:nvPr>
            <p:ph type="ctrTitle"/>
          </p:nvPr>
        </p:nvSpPr>
        <p:spPr>
          <a:xfrm>
            <a:off x="577515" y="3716937"/>
            <a:ext cx="12015537" cy="1615206"/>
          </a:xfrm>
        </p:spPr>
        <p:txBody>
          <a:bodyPr>
            <a:noAutofit/>
          </a:bodyPr>
          <a:lstStyle/>
          <a:p>
            <a:br>
              <a:rPr lang="nl-NL" sz="4000" b="1" dirty="0">
                <a:solidFill>
                  <a:schemeClr val="bg1"/>
                </a:solidFill>
              </a:rPr>
            </a:br>
            <a:br>
              <a:rPr lang="nl-NL" sz="4000" b="1" dirty="0">
                <a:solidFill>
                  <a:schemeClr val="bg1"/>
                </a:solidFill>
              </a:rPr>
            </a:br>
            <a:br>
              <a:rPr lang="nl-NL" sz="4000" b="1" dirty="0">
                <a:solidFill>
                  <a:schemeClr val="bg1"/>
                </a:solidFill>
              </a:rPr>
            </a:br>
            <a:br>
              <a:rPr lang="nl-NL" sz="4000" b="1" dirty="0">
                <a:solidFill>
                  <a:schemeClr val="bg1"/>
                </a:solidFill>
              </a:rPr>
            </a:br>
            <a:br>
              <a:rPr lang="nl-NL" sz="4000" b="1" dirty="0">
                <a:solidFill>
                  <a:schemeClr val="bg1"/>
                </a:solidFill>
              </a:rPr>
            </a:br>
            <a:r>
              <a:rPr lang="nl-NL" sz="4000" b="1" dirty="0">
                <a:solidFill>
                  <a:schemeClr val="bg1"/>
                </a:solidFill>
              </a:rPr>
              <a:t>Kracht van jongeren(werk)</a:t>
            </a:r>
            <a:br>
              <a:rPr lang="nl-NL" sz="4000" b="1" dirty="0">
                <a:solidFill>
                  <a:schemeClr val="bg1"/>
                </a:solidFill>
              </a:rPr>
            </a:br>
            <a:r>
              <a:rPr lang="nl-NL" sz="3600" b="1" i="1" dirty="0">
                <a:solidFill>
                  <a:schemeClr val="bg1"/>
                </a:solidFill>
              </a:rPr>
              <a:t>Draagt jongerenwerk bij aan de transformatiedoelen?</a:t>
            </a:r>
            <a:br>
              <a:rPr lang="nl-NL" sz="3600" b="1" i="1" dirty="0">
                <a:solidFill>
                  <a:schemeClr val="bg1"/>
                </a:solidFill>
              </a:rPr>
            </a:br>
            <a:r>
              <a:rPr lang="nl-NL" sz="3200" b="1" dirty="0">
                <a:solidFill>
                  <a:schemeClr val="bg1"/>
                </a:solidFill>
              </a:rPr>
              <a:t>	</a:t>
            </a:r>
            <a:br>
              <a:rPr lang="nl-NL" sz="3200" b="1" dirty="0">
                <a:solidFill>
                  <a:schemeClr val="bg1"/>
                </a:solidFill>
              </a:rPr>
            </a:br>
            <a:r>
              <a:rPr lang="nl-NL" sz="1200" b="1" dirty="0"/>
              <a:t>foto:  Jaap van den </a:t>
            </a:r>
            <a:r>
              <a:rPr lang="nl-NL" sz="1000" b="1" dirty="0" err="1"/>
              <a:t>Beukel</a:t>
            </a:r>
            <a:r>
              <a:rPr lang="nl-NL" sz="1000" b="1" dirty="0"/>
              <a:t> </a:t>
            </a:r>
            <a:br>
              <a:rPr lang="nl-NL" sz="9600" b="1" dirty="0">
                <a:solidFill>
                  <a:srgbClr val="92D050"/>
                </a:solidFill>
              </a:rPr>
            </a:br>
            <a:r>
              <a:rPr lang="nl-NL" sz="2400" b="1" dirty="0"/>
              <a:t>18 juni 2019</a:t>
            </a:r>
            <a:br>
              <a:rPr lang="nl-NL" sz="3200" b="1" dirty="0">
                <a:solidFill>
                  <a:schemeClr val="bg1"/>
                </a:solidFill>
              </a:rPr>
            </a:br>
            <a:br>
              <a:rPr lang="nl-NL" sz="3200" b="1" dirty="0">
                <a:solidFill>
                  <a:schemeClr val="bg1"/>
                </a:solidFill>
              </a:rPr>
            </a:br>
            <a:r>
              <a:rPr lang="nl-NL" sz="3200" b="1" dirty="0">
                <a:solidFill>
                  <a:schemeClr val="bg1"/>
                </a:solidFill>
              </a:rPr>
              <a:t>							2									</a:t>
            </a:r>
            <a:r>
              <a:rPr lang="nl-NL" sz="1100" b="1" dirty="0">
                <a:solidFill>
                  <a:schemeClr val="bg1"/>
                </a:solidFill>
              </a:rPr>
              <a:t>Photo</a:t>
            </a:r>
            <a:br>
              <a:rPr lang="nl-NL" sz="1100" b="1" dirty="0">
                <a:solidFill>
                  <a:schemeClr val="bg1"/>
                </a:solidFill>
              </a:rPr>
            </a:br>
            <a:r>
              <a:rPr lang="nl-NL" sz="1100" b="1" dirty="0">
                <a:solidFill>
                  <a:schemeClr val="bg1"/>
                </a:solidFill>
              </a:rPr>
              <a:t>:</a:t>
            </a:r>
            <a:br>
              <a:rPr lang="nl-NL" sz="2000" b="1" dirty="0"/>
            </a:br>
            <a:r>
              <a:rPr lang="nl-NL" sz="2000" b="1" dirty="0" err="1"/>
              <a:t>HvA</a:t>
            </a:r>
            <a:r>
              <a:rPr lang="nl-NL" sz="2000" b="1" dirty="0"/>
              <a:t> – Lectoraat </a:t>
            </a:r>
            <a:r>
              <a:rPr lang="nl-NL" sz="2000" b="1" dirty="0" err="1"/>
              <a:t>Youth</a:t>
            </a:r>
            <a:r>
              <a:rPr lang="nl-NL" sz="2000" b="1" dirty="0"/>
              <a:t> Spot - Jongerenwerk</a:t>
            </a:r>
            <a:br>
              <a:rPr lang="nl-NL" sz="2000" b="1" dirty="0"/>
            </a:br>
            <a:r>
              <a:rPr lang="nl-NL" sz="2000" b="1" dirty="0"/>
              <a:t>Jolanda Sonneveld</a:t>
            </a:r>
            <a:br>
              <a:rPr lang="nl-NL" sz="2000" b="1" dirty="0"/>
            </a:br>
            <a:r>
              <a:rPr lang="nl-NL" sz="2000" b="1" dirty="0"/>
              <a:t>						</a:t>
            </a:r>
            <a:br>
              <a:rPr lang="nl-NL" sz="2000" b="1" dirty="0"/>
            </a:br>
            <a:br>
              <a:rPr lang="nl-NL" sz="6400" b="1" dirty="0">
                <a:solidFill>
                  <a:srgbClr val="92D050"/>
                </a:solidFill>
              </a:rPr>
            </a:br>
            <a:r>
              <a:rPr lang="nl-NL" sz="6400" b="1" dirty="0">
                <a:solidFill>
                  <a:srgbClr val="92D050"/>
                </a:solidFill>
              </a:rPr>
              <a:t> </a:t>
            </a:r>
            <a:br>
              <a:rPr lang="nl-NL" sz="6000" b="1" dirty="0"/>
            </a:br>
            <a:endParaRPr lang="en-US" sz="6000" b="1" dirty="0"/>
          </a:p>
        </p:txBody>
      </p:sp>
    </p:spTree>
    <p:extLst>
      <p:ext uri="{BB962C8B-B14F-4D97-AF65-F5344CB8AC3E}">
        <p14:creationId xmlns:p14="http://schemas.microsoft.com/office/powerpoint/2010/main" val="298167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BA1-5226-49C8-B5A1-90F8A531E612}"/>
              </a:ext>
            </a:extLst>
          </p:cNvPr>
          <p:cNvSpPr>
            <a:spLocks noGrp="1"/>
          </p:cNvSpPr>
          <p:nvPr>
            <p:ph type="title"/>
          </p:nvPr>
        </p:nvSpPr>
        <p:spPr>
          <a:xfrm>
            <a:off x="360785" y="854140"/>
            <a:ext cx="10972800" cy="1143000"/>
          </a:xfrm>
        </p:spPr>
        <p:txBody>
          <a:bodyPr/>
          <a:lstStyle/>
          <a:p>
            <a:r>
              <a:rPr lang="en-US" dirty="0"/>
              <a:t>ACTIVITEIT ORGANISEREN</a:t>
            </a:r>
            <a:endParaRPr lang="nl-NL" dirty="0"/>
          </a:p>
        </p:txBody>
      </p:sp>
      <p:graphicFrame>
        <p:nvGraphicFramePr>
          <p:cNvPr id="7" name="Content Placeholder 5">
            <a:extLst>
              <a:ext uri="{FF2B5EF4-FFF2-40B4-BE49-F238E27FC236}">
                <a16:creationId xmlns:a16="http://schemas.microsoft.com/office/drawing/2014/main" id="{ADA1C732-24D9-499C-B5C4-776C81D3ED54}"/>
              </a:ext>
            </a:extLst>
          </p:cNvPr>
          <p:cNvGraphicFramePr>
            <a:graphicFrameLocks/>
          </p:cNvGraphicFramePr>
          <p:nvPr>
            <p:extLst>
              <p:ext uri="{D42A27DB-BD31-4B8C-83A1-F6EECF244321}">
                <p14:modId xmlns:p14="http://schemas.microsoft.com/office/powerpoint/2010/main" val="984438841"/>
              </p:ext>
            </p:extLst>
          </p:nvPr>
        </p:nvGraphicFramePr>
        <p:xfrm>
          <a:off x="323850" y="3209408"/>
          <a:ext cx="5448691" cy="3422243"/>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84C62FA0-61A6-4051-A5E9-2470AC53EC98}"/>
              </a:ext>
            </a:extLst>
          </p:cNvPr>
          <p:cNvSpPr txBox="1">
            <a:spLocks/>
          </p:cNvSpPr>
          <p:nvPr/>
        </p:nvSpPr>
        <p:spPr bwMode="auto">
          <a:xfrm>
            <a:off x="793101" y="2066408"/>
            <a:ext cx="3589176" cy="114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cap="none" dirty="0" err="1"/>
              <a:t>Gemiddelde</a:t>
            </a:r>
            <a:r>
              <a:rPr lang="en-US" cap="none" dirty="0"/>
              <a:t> score: 1,91 (minder </a:t>
            </a:r>
            <a:r>
              <a:rPr lang="en-US" cap="none" dirty="0" err="1"/>
              <a:t>dan</a:t>
            </a:r>
            <a:r>
              <a:rPr lang="en-US" cap="none" dirty="0"/>
              <a:t> 1 x per </a:t>
            </a:r>
            <a:r>
              <a:rPr lang="en-US" cap="none" dirty="0" err="1"/>
              <a:t>maand</a:t>
            </a:r>
            <a:r>
              <a:rPr lang="en-US" cap="none" dirty="0"/>
              <a:t>) </a:t>
            </a:r>
          </a:p>
          <a:p>
            <a:pPr marL="0" indent="0">
              <a:buFont typeface="Arial"/>
              <a:buNone/>
            </a:pPr>
            <a:endParaRPr lang="nl-NL" dirty="0"/>
          </a:p>
        </p:txBody>
      </p:sp>
      <p:sp>
        <p:nvSpPr>
          <p:cNvPr id="4" name="Cloud 3">
            <a:extLst>
              <a:ext uri="{FF2B5EF4-FFF2-40B4-BE49-F238E27FC236}">
                <a16:creationId xmlns:a16="http://schemas.microsoft.com/office/drawing/2014/main" id="{8F628E91-ECA9-43CB-87E6-C1B8C4DEDC2D}"/>
              </a:ext>
            </a:extLst>
          </p:cNvPr>
          <p:cNvSpPr/>
          <p:nvPr/>
        </p:nvSpPr>
        <p:spPr>
          <a:xfrm>
            <a:off x="6096000" y="4273420"/>
            <a:ext cx="6096000" cy="235823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t>Acitiviteiten</a:t>
            </a:r>
            <a:r>
              <a:rPr lang="en-US" sz="2000" dirty="0"/>
              <a:t> </a:t>
            </a:r>
            <a:r>
              <a:rPr lang="en-US" sz="2000" dirty="0" err="1"/>
              <a:t>organiseren</a:t>
            </a:r>
            <a:r>
              <a:rPr lang="en-US" sz="2000" dirty="0"/>
              <a:t> in de </a:t>
            </a:r>
            <a:r>
              <a:rPr lang="en-US" sz="2000" dirty="0" err="1"/>
              <a:t>buurt</a:t>
            </a:r>
            <a:r>
              <a:rPr lang="en-US" sz="2000" dirty="0"/>
              <a:t>: </a:t>
            </a:r>
          </a:p>
          <a:p>
            <a:pPr marL="342900" indent="-342900" algn="ctr">
              <a:buFont typeface="Arial" panose="020B0604020202020204" pitchFamily="34" charset="0"/>
              <a:buChar char="•"/>
            </a:pPr>
            <a:r>
              <a:rPr lang="en-US" sz="2000" dirty="0" err="1"/>
              <a:t>Jongens</a:t>
            </a:r>
            <a:r>
              <a:rPr lang="en-US" sz="2000" dirty="0"/>
              <a:t> </a:t>
            </a:r>
            <a:r>
              <a:rPr lang="en-US" sz="2000" dirty="0" err="1"/>
              <a:t>vaker</a:t>
            </a:r>
            <a:r>
              <a:rPr lang="en-US" sz="2000" dirty="0"/>
              <a:t> </a:t>
            </a:r>
            <a:r>
              <a:rPr lang="en-US" sz="2000" dirty="0" err="1"/>
              <a:t>dan</a:t>
            </a:r>
            <a:r>
              <a:rPr lang="en-US" sz="2000" dirty="0"/>
              <a:t> </a:t>
            </a:r>
            <a:r>
              <a:rPr lang="en-US" sz="2000" dirty="0" err="1"/>
              <a:t>meiden</a:t>
            </a:r>
            <a:r>
              <a:rPr lang="en-US" sz="2000" dirty="0"/>
              <a:t>. </a:t>
            </a:r>
          </a:p>
          <a:p>
            <a:pPr marL="342900" indent="-342900" algn="ctr">
              <a:buFont typeface="Arial" panose="020B0604020202020204" pitchFamily="34" charset="0"/>
              <a:buChar char="•"/>
            </a:pPr>
            <a:r>
              <a:rPr lang="en-US" sz="2000" dirty="0"/>
              <a:t>Effect van </a:t>
            </a:r>
            <a:r>
              <a:rPr lang="en-US" sz="2000" dirty="0" err="1"/>
              <a:t>groepswerk</a:t>
            </a:r>
            <a:r>
              <a:rPr lang="en-US" sz="2000" dirty="0"/>
              <a:t>! </a:t>
            </a:r>
            <a:endParaRPr lang="nl-NL" sz="2000" dirty="0"/>
          </a:p>
        </p:txBody>
      </p:sp>
      <p:graphicFrame>
        <p:nvGraphicFramePr>
          <p:cNvPr id="10" name="Content Placeholder 5">
            <a:extLst>
              <a:ext uri="{FF2B5EF4-FFF2-40B4-BE49-F238E27FC236}">
                <a16:creationId xmlns:a16="http://schemas.microsoft.com/office/drawing/2014/main" id="{F3694B1C-5742-4B23-A2A3-0480F92072EC}"/>
              </a:ext>
            </a:extLst>
          </p:cNvPr>
          <p:cNvGraphicFramePr>
            <a:graphicFrameLocks/>
          </p:cNvGraphicFramePr>
          <p:nvPr>
            <p:extLst>
              <p:ext uri="{D42A27DB-BD31-4B8C-83A1-F6EECF244321}">
                <p14:modId xmlns:p14="http://schemas.microsoft.com/office/powerpoint/2010/main" val="3093342794"/>
              </p:ext>
            </p:extLst>
          </p:nvPr>
        </p:nvGraphicFramePr>
        <p:xfrm>
          <a:off x="5921829" y="226349"/>
          <a:ext cx="6096000" cy="3541583"/>
        </p:xfrm>
        <a:graphic>
          <a:graphicData uri="http://schemas.openxmlformats.org/drawingml/2006/chart">
            <c:chart xmlns:c="http://schemas.openxmlformats.org/drawingml/2006/chart" xmlns:r="http://schemas.openxmlformats.org/officeDocument/2006/relationships" r:id="rId4"/>
          </a:graphicData>
        </a:graphic>
      </p:graphicFrame>
      <p:sp>
        <p:nvSpPr>
          <p:cNvPr id="12" name="Arc 11">
            <a:extLst>
              <a:ext uri="{FF2B5EF4-FFF2-40B4-BE49-F238E27FC236}">
                <a16:creationId xmlns:a16="http://schemas.microsoft.com/office/drawing/2014/main" id="{6EB5691D-3B0D-45A6-AD8A-B4149D86507A}"/>
              </a:ext>
            </a:extLst>
          </p:cNvPr>
          <p:cNvSpPr/>
          <p:nvPr/>
        </p:nvSpPr>
        <p:spPr>
          <a:xfrm rot="17377563">
            <a:off x="2324133" y="5006045"/>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8060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25417-E49C-4DAB-A7ED-9726F91CF5C3}"/>
              </a:ext>
            </a:extLst>
          </p:cNvPr>
          <p:cNvSpPr>
            <a:spLocks noGrp="1"/>
          </p:cNvSpPr>
          <p:nvPr>
            <p:ph idx="1"/>
          </p:nvPr>
        </p:nvSpPr>
        <p:spPr>
          <a:xfrm>
            <a:off x="609600" y="1409700"/>
            <a:ext cx="10972800" cy="4716463"/>
          </a:xfrm>
        </p:spPr>
        <p:txBody>
          <a:bodyPr/>
          <a:lstStyle/>
          <a:p>
            <a:pPr marL="0" indent="0">
              <a:buNone/>
            </a:pPr>
            <a:r>
              <a:rPr lang="nl-NL" sz="3200" cap="none" dirty="0"/>
              <a:t>18+ jongeren hebben een omvangrijker sociaal netwerk. </a:t>
            </a:r>
          </a:p>
          <a:p>
            <a:pPr marL="0" indent="0">
              <a:buNone/>
            </a:pPr>
            <a:endParaRPr lang="en-US" sz="3200" cap="none" dirty="0"/>
          </a:p>
        </p:txBody>
      </p:sp>
      <p:graphicFrame>
        <p:nvGraphicFramePr>
          <p:cNvPr id="4" name="Content Placeholder 5">
            <a:extLst>
              <a:ext uri="{FF2B5EF4-FFF2-40B4-BE49-F238E27FC236}">
                <a16:creationId xmlns:a16="http://schemas.microsoft.com/office/drawing/2014/main" id="{D7655142-45D9-4E18-A880-2EBC39B4873A}"/>
              </a:ext>
            </a:extLst>
          </p:cNvPr>
          <p:cNvGraphicFramePr>
            <a:graphicFrameLocks/>
          </p:cNvGraphicFramePr>
          <p:nvPr>
            <p:extLst>
              <p:ext uri="{D42A27DB-BD31-4B8C-83A1-F6EECF244321}">
                <p14:modId xmlns:p14="http://schemas.microsoft.com/office/powerpoint/2010/main" val="34887661"/>
              </p:ext>
            </p:extLst>
          </p:nvPr>
        </p:nvGraphicFramePr>
        <p:xfrm>
          <a:off x="2108322" y="3579779"/>
          <a:ext cx="7111878" cy="30085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543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0BDC-148A-4AD8-9D82-F6CB63B88630}"/>
              </a:ext>
            </a:extLst>
          </p:cNvPr>
          <p:cNvSpPr>
            <a:spLocks noGrp="1"/>
          </p:cNvSpPr>
          <p:nvPr>
            <p:ph type="title"/>
          </p:nvPr>
        </p:nvSpPr>
        <p:spPr/>
        <p:txBody>
          <a:bodyPr>
            <a:normAutofit/>
          </a:bodyPr>
          <a:lstStyle/>
          <a:p>
            <a:r>
              <a:rPr lang="en-US" sz="2400" dirty="0" err="1"/>
              <a:t>Sociaal</a:t>
            </a:r>
            <a:r>
              <a:rPr lang="en-US" sz="2400" dirty="0"/>
              <a:t> </a:t>
            </a:r>
            <a:r>
              <a:rPr lang="en-US" sz="2400" dirty="0" err="1"/>
              <a:t>netwerk</a:t>
            </a:r>
            <a:endParaRPr lang="nl-NL" sz="2400" dirty="0"/>
          </a:p>
        </p:txBody>
      </p:sp>
      <p:graphicFrame>
        <p:nvGraphicFramePr>
          <p:cNvPr id="6" name="Content Placeholder 5">
            <a:extLst>
              <a:ext uri="{FF2B5EF4-FFF2-40B4-BE49-F238E27FC236}">
                <a16:creationId xmlns:a16="http://schemas.microsoft.com/office/drawing/2014/main" id="{DA9E2FFB-2766-4862-A878-E7634ABF735A}"/>
              </a:ext>
            </a:extLst>
          </p:cNvPr>
          <p:cNvGraphicFramePr>
            <a:graphicFrameLocks noGrp="1"/>
          </p:cNvGraphicFramePr>
          <p:nvPr>
            <p:ph idx="1"/>
            <p:extLst>
              <p:ext uri="{D42A27DB-BD31-4B8C-83A1-F6EECF244321}">
                <p14:modId xmlns:p14="http://schemas.microsoft.com/office/powerpoint/2010/main" val="2770145084"/>
              </p:ext>
            </p:extLst>
          </p:nvPr>
        </p:nvGraphicFramePr>
        <p:xfrm>
          <a:off x="311019" y="3484983"/>
          <a:ext cx="5486402" cy="2830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5">
            <a:extLst>
              <a:ext uri="{FF2B5EF4-FFF2-40B4-BE49-F238E27FC236}">
                <a16:creationId xmlns:a16="http://schemas.microsoft.com/office/drawing/2014/main" id="{C40C740C-9643-4161-A986-AC3F6CEE9FED}"/>
              </a:ext>
            </a:extLst>
          </p:cNvPr>
          <p:cNvGraphicFramePr>
            <a:graphicFrameLocks/>
          </p:cNvGraphicFramePr>
          <p:nvPr>
            <p:extLst>
              <p:ext uri="{D42A27DB-BD31-4B8C-83A1-F6EECF244321}">
                <p14:modId xmlns:p14="http://schemas.microsoft.com/office/powerpoint/2010/main" val="3906276522"/>
              </p:ext>
            </p:extLst>
          </p:nvPr>
        </p:nvGraphicFramePr>
        <p:xfrm>
          <a:off x="6012068" y="2951897"/>
          <a:ext cx="5784980" cy="3568959"/>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a:extLst>
              <a:ext uri="{FF2B5EF4-FFF2-40B4-BE49-F238E27FC236}">
                <a16:creationId xmlns:a16="http://schemas.microsoft.com/office/drawing/2014/main" id="{4E8D781F-8836-4549-A20A-707ED5546973}"/>
              </a:ext>
            </a:extLst>
          </p:cNvPr>
          <p:cNvSpPr txBox="1">
            <a:spLocks/>
          </p:cNvSpPr>
          <p:nvPr/>
        </p:nvSpPr>
        <p:spPr bwMode="auto">
          <a:xfrm>
            <a:off x="716900" y="1899863"/>
            <a:ext cx="4693299" cy="114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cap="none" dirty="0" err="1"/>
              <a:t>Aantal</a:t>
            </a:r>
            <a:r>
              <a:rPr lang="en-US" cap="none" dirty="0"/>
              <a:t> </a:t>
            </a:r>
            <a:r>
              <a:rPr lang="en-US" cap="none" dirty="0" err="1"/>
              <a:t>contacten</a:t>
            </a:r>
            <a:r>
              <a:rPr lang="en-US" cap="none" dirty="0"/>
              <a:t>, </a:t>
            </a:r>
            <a:r>
              <a:rPr lang="en-US" cap="none" dirty="0" err="1"/>
              <a:t>steun</a:t>
            </a:r>
            <a:r>
              <a:rPr lang="en-US" cap="none" dirty="0"/>
              <a:t> en mate van </a:t>
            </a:r>
            <a:r>
              <a:rPr lang="en-US" cap="none" dirty="0" err="1"/>
              <a:t>tevredenheid</a:t>
            </a:r>
            <a:r>
              <a:rPr lang="en-US" cap="none" dirty="0"/>
              <a:t> over </a:t>
            </a:r>
            <a:r>
              <a:rPr lang="en-US" cap="none" dirty="0" err="1"/>
              <a:t>steun</a:t>
            </a:r>
            <a:r>
              <a:rPr lang="en-US" cap="none" dirty="0"/>
              <a:t>. </a:t>
            </a:r>
          </a:p>
          <a:p>
            <a:pPr marL="0" indent="0">
              <a:buFont typeface="Arial"/>
              <a:buNone/>
            </a:pPr>
            <a:endParaRPr lang="en-US" cap="none" dirty="0"/>
          </a:p>
          <a:p>
            <a:pPr marL="0" indent="0">
              <a:buFont typeface="Arial"/>
              <a:buNone/>
            </a:pPr>
            <a:r>
              <a:rPr lang="en-US" cap="none" dirty="0" err="1"/>
              <a:t>Gemiddelde</a:t>
            </a:r>
            <a:r>
              <a:rPr lang="en-US" cap="none" dirty="0"/>
              <a:t> score: 3,25</a:t>
            </a:r>
            <a:endParaRPr lang="nl-NL" cap="none" dirty="0"/>
          </a:p>
        </p:txBody>
      </p:sp>
      <p:sp>
        <p:nvSpPr>
          <p:cNvPr id="8" name="Arc 7">
            <a:extLst>
              <a:ext uri="{FF2B5EF4-FFF2-40B4-BE49-F238E27FC236}">
                <a16:creationId xmlns:a16="http://schemas.microsoft.com/office/drawing/2014/main" id="{3923E123-BDA4-47E3-853F-6F178064AEEC}"/>
              </a:ext>
            </a:extLst>
          </p:cNvPr>
          <p:cNvSpPr/>
          <p:nvPr/>
        </p:nvSpPr>
        <p:spPr>
          <a:xfrm rot="17377563">
            <a:off x="2471297" y="4775444"/>
            <a:ext cx="678061" cy="84402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7759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0BDC-148A-4AD8-9D82-F6CB63B88630}"/>
              </a:ext>
            </a:extLst>
          </p:cNvPr>
          <p:cNvSpPr>
            <a:spLocks noGrp="1"/>
          </p:cNvSpPr>
          <p:nvPr>
            <p:ph type="title"/>
          </p:nvPr>
        </p:nvSpPr>
        <p:spPr/>
        <p:txBody>
          <a:bodyPr>
            <a:normAutofit/>
          </a:bodyPr>
          <a:lstStyle/>
          <a:p>
            <a:r>
              <a:rPr lang="en-US" sz="2400" dirty="0" err="1"/>
              <a:t>Relationele</a:t>
            </a:r>
            <a:r>
              <a:rPr lang="en-US" sz="2400" dirty="0"/>
              <a:t> </a:t>
            </a:r>
            <a:r>
              <a:rPr lang="en-US" sz="2400" dirty="0" err="1"/>
              <a:t>vaardigheden</a:t>
            </a:r>
            <a:endParaRPr lang="nl-NL" sz="2400" dirty="0"/>
          </a:p>
        </p:txBody>
      </p:sp>
      <p:graphicFrame>
        <p:nvGraphicFramePr>
          <p:cNvPr id="6" name="Content Placeholder 5">
            <a:extLst>
              <a:ext uri="{FF2B5EF4-FFF2-40B4-BE49-F238E27FC236}">
                <a16:creationId xmlns:a16="http://schemas.microsoft.com/office/drawing/2014/main" id="{DA9E2FFB-2766-4862-A878-E7634ABF735A}"/>
              </a:ext>
            </a:extLst>
          </p:cNvPr>
          <p:cNvGraphicFramePr>
            <a:graphicFrameLocks noGrp="1"/>
          </p:cNvGraphicFramePr>
          <p:nvPr>
            <p:ph idx="1"/>
            <p:extLst>
              <p:ext uri="{D42A27DB-BD31-4B8C-83A1-F6EECF244321}">
                <p14:modId xmlns:p14="http://schemas.microsoft.com/office/powerpoint/2010/main" val="3937595791"/>
              </p:ext>
            </p:extLst>
          </p:nvPr>
        </p:nvGraphicFramePr>
        <p:xfrm>
          <a:off x="688908" y="3794143"/>
          <a:ext cx="4760170" cy="2830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5">
            <a:extLst>
              <a:ext uri="{FF2B5EF4-FFF2-40B4-BE49-F238E27FC236}">
                <a16:creationId xmlns:a16="http://schemas.microsoft.com/office/drawing/2014/main" id="{C40C740C-9643-4161-A986-AC3F6CEE9FED}"/>
              </a:ext>
            </a:extLst>
          </p:cNvPr>
          <p:cNvGraphicFramePr>
            <a:graphicFrameLocks/>
          </p:cNvGraphicFramePr>
          <p:nvPr>
            <p:extLst>
              <p:ext uri="{D42A27DB-BD31-4B8C-83A1-F6EECF244321}">
                <p14:modId xmlns:p14="http://schemas.microsoft.com/office/powerpoint/2010/main" val="1463799532"/>
              </p:ext>
            </p:extLst>
          </p:nvPr>
        </p:nvGraphicFramePr>
        <p:xfrm>
          <a:off x="5946710" y="3794143"/>
          <a:ext cx="5635690" cy="2830463"/>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a:extLst>
              <a:ext uri="{FF2B5EF4-FFF2-40B4-BE49-F238E27FC236}">
                <a16:creationId xmlns:a16="http://schemas.microsoft.com/office/drawing/2014/main" id="{4E8D781F-8836-4549-A20A-707ED5546973}"/>
              </a:ext>
            </a:extLst>
          </p:cNvPr>
          <p:cNvSpPr txBox="1">
            <a:spLocks/>
          </p:cNvSpPr>
          <p:nvPr/>
        </p:nvSpPr>
        <p:spPr bwMode="auto">
          <a:xfrm>
            <a:off x="688908" y="1920857"/>
            <a:ext cx="5407092" cy="1446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cap="none" dirty="0" err="1"/>
              <a:t>Relaties</a:t>
            </a:r>
            <a:r>
              <a:rPr lang="en-US" cap="none" dirty="0"/>
              <a:t> </a:t>
            </a:r>
            <a:r>
              <a:rPr lang="en-US" cap="none" dirty="0" err="1"/>
              <a:t>aangaan</a:t>
            </a:r>
            <a:r>
              <a:rPr lang="en-US" cap="none" dirty="0"/>
              <a:t> en </a:t>
            </a:r>
            <a:r>
              <a:rPr lang="en-US" cap="none" dirty="0" err="1"/>
              <a:t>onderhouden</a:t>
            </a:r>
            <a:r>
              <a:rPr lang="en-US" cap="none" dirty="0"/>
              <a:t> met </a:t>
            </a:r>
            <a:r>
              <a:rPr lang="en-US" cap="none" dirty="0" err="1"/>
              <a:t>verschillende</a:t>
            </a:r>
            <a:r>
              <a:rPr lang="en-US" cap="none" dirty="0"/>
              <a:t> </a:t>
            </a:r>
            <a:r>
              <a:rPr lang="en-US" cap="none" dirty="0" err="1"/>
              <a:t>soorten</a:t>
            </a:r>
            <a:r>
              <a:rPr lang="en-US" cap="none" dirty="0"/>
              <a:t> </a:t>
            </a:r>
            <a:r>
              <a:rPr lang="en-US" cap="none" dirty="0" err="1"/>
              <a:t>mensen</a:t>
            </a:r>
            <a:r>
              <a:rPr lang="en-US" cap="none" dirty="0"/>
              <a:t> en </a:t>
            </a:r>
            <a:r>
              <a:rPr lang="en-US" cap="none" dirty="0" err="1"/>
              <a:t>kunnen</a:t>
            </a:r>
            <a:r>
              <a:rPr lang="en-US" cap="none" dirty="0"/>
              <a:t> </a:t>
            </a:r>
            <a:r>
              <a:rPr lang="en-US" cap="none" dirty="0" err="1"/>
              <a:t>opkomen</a:t>
            </a:r>
            <a:r>
              <a:rPr lang="en-US" cap="none" dirty="0"/>
              <a:t> voor </a:t>
            </a:r>
            <a:r>
              <a:rPr lang="en-US" cap="none" dirty="0" err="1"/>
              <a:t>jezelf</a:t>
            </a:r>
            <a:r>
              <a:rPr lang="en-US" cap="none" dirty="0"/>
              <a:t> </a:t>
            </a:r>
            <a:r>
              <a:rPr lang="en-US" sz="1200" cap="none" dirty="0"/>
              <a:t>(</a:t>
            </a:r>
            <a:r>
              <a:rPr lang="nl-NL" sz="1200" cap="none" dirty="0"/>
              <a:t>Van der ploeg &amp; Scholte ,2012).</a:t>
            </a:r>
            <a:r>
              <a:rPr lang="nl-NL" cap="none" dirty="0"/>
              <a:t>  </a:t>
            </a:r>
          </a:p>
          <a:p>
            <a:pPr marL="0" indent="0">
              <a:buFont typeface="Arial"/>
              <a:buNone/>
            </a:pPr>
            <a:r>
              <a:rPr lang="en-US" cap="none" dirty="0" err="1"/>
              <a:t>Gemiddelde</a:t>
            </a:r>
            <a:r>
              <a:rPr lang="en-US" cap="none" dirty="0"/>
              <a:t> score: 4,00  </a:t>
            </a:r>
          </a:p>
          <a:p>
            <a:pPr marL="0" indent="0">
              <a:buFont typeface="Arial"/>
              <a:buNone/>
            </a:pPr>
            <a:endParaRPr lang="nl-NL" dirty="0"/>
          </a:p>
        </p:txBody>
      </p:sp>
      <p:sp>
        <p:nvSpPr>
          <p:cNvPr id="8" name="Arc 7">
            <a:extLst>
              <a:ext uri="{FF2B5EF4-FFF2-40B4-BE49-F238E27FC236}">
                <a16:creationId xmlns:a16="http://schemas.microsoft.com/office/drawing/2014/main" id="{15CBAB64-AA2F-4F9B-9DE4-99DDE59F2450}"/>
              </a:ext>
            </a:extLst>
          </p:cNvPr>
          <p:cNvSpPr/>
          <p:nvPr/>
        </p:nvSpPr>
        <p:spPr>
          <a:xfrm rot="18296736">
            <a:off x="2351051" y="4872033"/>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6992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BA1-5226-49C8-B5A1-90F8A531E612}"/>
              </a:ext>
            </a:extLst>
          </p:cNvPr>
          <p:cNvSpPr>
            <a:spLocks noGrp="1"/>
          </p:cNvSpPr>
          <p:nvPr>
            <p:ph type="title"/>
          </p:nvPr>
        </p:nvSpPr>
        <p:spPr/>
        <p:txBody>
          <a:bodyPr/>
          <a:lstStyle/>
          <a:p>
            <a:r>
              <a:rPr lang="en-US" dirty="0"/>
              <a:t>Stress</a:t>
            </a:r>
            <a:endParaRPr lang="nl-NL" dirty="0"/>
          </a:p>
        </p:txBody>
      </p:sp>
      <p:graphicFrame>
        <p:nvGraphicFramePr>
          <p:cNvPr id="6" name="Content Placeholder 5">
            <a:extLst>
              <a:ext uri="{FF2B5EF4-FFF2-40B4-BE49-F238E27FC236}">
                <a16:creationId xmlns:a16="http://schemas.microsoft.com/office/drawing/2014/main" id="{78C09FA0-4151-4F99-A357-B7C403D29CB9}"/>
              </a:ext>
            </a:extLst>
          </p:cNvPr>
          <p:cNvGraphicFramePr>
            <a:graphicFrameLocks noGrp="1"/>
          </p:cNvGraphicFramePr>
          <p:nvPr>
            <p:ph idx="1"/>
            <p:extLst/>
          </p:nvPr>
        </p:nvGraphicFramePr>
        <p:xfrm>
          <a:off x="6324599" y="354563"/>
          <a:ext cx="5693229" cy="3545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a:extLst>
              <a:ext uri="{FF2B5EF4-FFF2-40B4-BE49-F238E27FC236}">
                <a16:creationId xmlns:a16="http://schemas.microsoft.com/office/drawing/2014/main" id="{31208D91-4A93-4058-9FA6-C94DB1327EBB}"/>
              </a:ext>
            </a:extLst>
          </p:cNvPr>
          <p:cNvGraphicFramePr>
            <a:graphicFrameLocks/>
          </p:cNvGraphicFramePr>
          <p:nvPr>
            <p:extLst/>
          </p:nvPr>
        </p:nvGraphicFramePr>
        <p:xfrm>
          <a:off x="746450" y="3652142"/>
          <a:ext cx="5256243" cy="2955634"/>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a:extLst>
              <a:ext uri="{FF2B5EF4-FFF2-40B4-BE49-F238E27FC236}">
                <a16:creationId xmlns:a16="http://schemas.microsoft.com/office/drawing/2014/main" id="{51510520-09AD-4167-B1AD-6A4348F2606F}"/>
              </a:ext>
            </a:extLst>
          </p:cNvPr>
          <p:cNvSpPr txBox="1">
            <a:spLocks/>
          </p:cNvSpPr>
          <p:nvPr/>
        </p:nvSpPr>
        <p:spPr bwMode="auto">
          <a:xfrm>
            <a:off x="793100" y="2066408"/>
            <a:ext cx="4898573" cy="1362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none" dirty="0"/>
              <a:t>Mate </a:t>
            </a:r>
            <a:r>
              <a:rPr lang="en-US" cap="none" dirty="0" err="1"/>
              <a:t>waarin</a:t>
            </a:r>
            <a:r>
              <a:rPr lang="en-US" cap="none" dirty="0"/>
              <a:t> </a:t>
            </a:r>
            <a:r>
              <a:rPr lang="en-US" cap="none" dirty="0" err="1"/>
              <a:t>jongere</a:t>
            </a:r>
            <a:r>
              <a:rPr lang="en-US" cap="none" dirty="0"/>
              <a:t> stress </a:t>
            </a:r>
            <a:r>
              <a:rPr lang="en-US" cap="none" dirty="0" err="1"/>
              <a:t>ervaart</a:t>
            </a:r>
            <a:r>
              <a:rPr lang="en-US" cap="none" dirty="0"/>
              <a:t> in </a:t>
            </a:r>
            <a:r>
              <a:rPr lang="en-US" cap="none" dirty="0" err="1"/>
              <a:t>zijn</a:t>
            </a:r>
            <a:r>
              <a:rPr lang="en-US" cap="none" dirty="0"/>
              <a:t>/</a:t>
            </a:r>
            <a:r>
              <a:rPr lang="en-US" cap="none" dirty="0" err="1"/>
              <a:t>haar</a:t>
            </a:r>
            <a:r>
              <a:rPr lang="en-US" cap="none" dirty="0"/>
              <a:t> </a:t>
            </a:r>
            <a:r>
              <a:rPr lang="en-US" cap="none" dirty="0" err="1"/>
              <a:t>dagelijks</a:t>
            </a:r>
            <a:r>
              <a:rPr lang="en-US" cap="none" dirty="0"/>
              <a:t> </a:t>
            </a:r>
            <a:r>
              <a:rPr lang="en-US" cap="none" dirty="0" err="1"/>
              <a:t>leven</a:t>
            </a:r>
            <a:r>
              <a:rPr lang="en-US" cap="none" dirty="0"/>
              <a:t> </a:t>
            </a:r>
          </a:p>
          <a:p>
            <a:pPr marL="0" indent="0">
              <a:buNone/>
            </a:pPr>
            <a:r>
              <a:rPr lang="en-US" sz="1200" cap="none" dirty="0"/>
              <a:t>(5 </a:t>
            </a:r>
            <a:r>
              <a:rPr lang="en-US" sz="1200" cap="none" dirty="0" err="1"/>
              <a:t>vragen</a:t>
            </a:r>
            <a:r>
              <a:rPr lang="en-US" sz="1200" cap="none" dirty="0"/>
              <a:t> </a:t>
            </a:r>
            <a:r>
              <a:rPr lang="de-DE" sz="1200" cap="none" dirty="0"/>
              <a:t>Cohen &amp; williamson,1988</a:t>
            </a:r>
            <a:r>
              <a:rPr lang="de-DE" sz="1200" dirty="0"/>
              <a:t>)</a:t>
            </a:r>
            <a:endParaRPr lang="nl-NL" sz="1200" dirty="0"/>
          </a:p>
          <a:p>
            <a:pPr marL="0" indent="0">
              <a:buFont typeface="Arial"/>
              <a:buNone/>
            </a:pPr>
            <a:endParaRPr lang="nl-NL" sz="1200" cap="none" dirty="0"/>
          </a:p>
          <a:p>
            <a:pPr marL="0" indent="0">
              <a:buNone/>
            </a:pPr>
            <a:r>
              <a:rPr lang="en-US" cap="none" dirty="0" err="1"/>
              <a:t>Gemiddelde</a:t>
            </a:r>
            <a:r>
              <a:rPr lang="en-US" cap="none" dirty="0"/>
              <a:t> score: 3.6</a:t>
            </a:r>
          </a:p>
        </p:txBody>
      </p:sp>
      <p:sp>
        <p:nvSpPr>
          <p:cNvPr id="8" name="Cloud 7">
            <a:extLst>
              <a:ext uri="{FF2B5EF4-FFF2-40B4-BE49-F238E27FC236}">
                <a16:creationId xmlns:a16="http://schemas.microsoft.com/office/drawing/2014/main" id="{5E09E10A-D5ED-426E-829F-FCA2BE302E86}"/>
              </a:ext>
            </a:extLst>
          </p:cNvPr>
          <p:cNvSpPr/>
          <p:nvPr/>
        </p:nvSpPr>
        <p:spPr>
          <a:xfrm>
            <a:off x="6002693" y="3900196"/>
            <a:ext cx="6654528" cy="295780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err="1"/>
              <a:t>Jongeren</a:t>
            </a:r>
            <a:r>
              <a:rPr lang="en-US" sz="2000" dirty="0"/>
              <a:t> die </a:t>
            </a:r>
            <a:r>
              <a:rPr lang="en-US" sz="2000" dirty="0" err="1"/>
              <a:t>vaker</a:t>
            </a:r>
            <a:r>
              <a:rPr lang="en-US" sz="2000" dirty="0"/>
              <a:t> stress </a:t>
            </a:r>
            <a:r>
              <a:rPr lang="en-US" sz="2000" dirty="0" err="1"/>
              <a:t>ervaren</a:t>
            </a:r>
            <a:r>
              <a:rPr lang="en-US" sz="2000" dirty="0"/>
              <a:t> </a:t>
            </a:r>
            <a:r>
              <a:rPr lang="en-US" sz="2000" dirty="0" err="1"/>
              <a:t>krijgen</a:t>
            </a:r>
            <a:r>
              <a:rPr lang="en-US" sz="2000" dirty="0"/>
              <a:t> significant </a:t>
            </a:r>
            <a:r>
              <a:rPr lang="en-US" sz="2000" dirty="0" err="1"/>
              <a:t>vaker</a:t>
            </a:r>
            <a:r>
              <a:rPr lang="en-US" sz="2000" dirty="0"/>
              <a:t> IB en I&amp;A!</a:t>
            </a:r>
          </a:p>
          <a:p>
            <a:endParaRPr lang="en-US" sz="2000" dirty="0"/>
          </a:p>
          <a:p>
            <a:pPr marL="342900" indent="-342900">
              <a:buFont typeface="Arial" panose="020B0604020202020204" pitchFamily="34" charset="0"/>
              <a:buChar char="•"/>
            </a:pPr>
            <a:r>
              <a:rPr lang="en-US" sz="2000" dirty="0" err="1"/>
              <a:t>Geen</a:t>
            </a:r>
            <a:r>
              <a:rPr lang="en-US" sz="2000" dirty="0"/>
              <a:t> </a:t>
            </a:r>
            <a:r>
              <a:rPr lang="en-US" sz="2000" dirty="0" err="1"/>
              <a:t>relatie</a:t>
            </a:r>
            <a:r>
              <a:rPr lang="en-US" sz="2000" dirty="0"/>
              <a:t> met </a:t>
            </a:r>
            <a:r>
              <a:rPr lang="en-US" sz="2000" dirty="0" err="1"/>
              <a:t>methodische</a:t>
            </a:r>
            <a:r>
              <a:rPr lang="en-US" sz="2000" dirty="0"/>
              <a:t> </a:t>
            </a:r>
            <a:r>
              <a:rPr lang="en-US" sz="2000" dirty="0" err="1"/>
              <a:t>principes</a:t>
            </a:r>
            <a:r>
              <a:rPr lang="en-US" sz="2000" dirty="0"/>
              <a:t> </a:t>
            </a:r>
            <a:r>
              <a:rPr lang="en-US" sz="2000" dirty="0" err="1"/>
              <a:t>gevonden</a:t>
            </a:r>
            <a:r>
              <a:rPr lang="en-US" sz="2000" dirty="0"/>
              <a:t>! </a:t>
            </a:r>
          </a:p>
        </p:txBody>
      </p:sp>
    </p:spTree>
    <p:extLst>
      <p:ext uri="{BB962C8B-B14F-4D97-AF65-F5344CB8AC3E}">
        <p14:creationId xmlns:p14="http://schemas.microsoft.com/office/powerpoint/2010/main" val="15496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BA1-5226-49C8-B5A1-90F8A531E612}"/>
              </a:ext>
            </a:extLst>
          </p:cNvPr>
          <p:cNvSpPr>
            <a:spLocks noGrp="1"/>
          </p:cNvSpPr>
          <p:nvPr>
            <p:ph type="title"/>
          </p:nvPr>
        </p:nvSpPr>
        <p:spPr/>
        <p:txBody>
          <a:bodyPr/>
          <a:lstStyle/>
          <a:p>
            <a:r>
              <a:rPr lang="en-US" dirty="0" err="1"/>
              <a:t>zelfwaardegevoel</a:t>
            </a:r>
            <a:endParaRPr lang="nl-NL" dirty="0"/>
          </a:p>
        </p:txBody>
      </p:sp>
      <p:graphicFrame>
        <p:nvGraphicFramePr>
          <p:cNvPr id="6" name="Content Placeholder 5">
            <a:extLst>
              <a:ext uri="{FF2B5EF4-FFF2-40B4-BE49-F238E27FC236}">
                <a16:creationId xmlns:a16="http://schemas.microsoft.com/office/drawing/2014/main" id="{78C09FA0-4151-4F99-A357-B7C403D29CB9}"/>
              </a:ext>
            </a:extLst>
          </p:cNvPr>
          <p:cNvGraphicFramePr>
            <a:graphicFrameLocks noGrp="1"/>
          </p:cNvGraphicFramePr>
          <p:nvPr>
            <p:ph idx="1"/>
            <p:extLst>
              <p:ext uri="{D42A27DB-BD31-4B8C-83A1-F6EECF244321}">
                <p14:modId xmlns:p14="http://schemas.microsoft.com/office/powerpoint/2010/main" val="2836821421"/>
              </p:ext>
            </p:extLst>
          </p:nvPr>
        </p:nvGraphicFramePr>
        <p:xfrm>
          <a:off x="6324599" y="3214558"/>
          <a:ext cx="5693229" cy="3111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a:extLst>
              <a:ext uri="{FF2B5EF4-FFF2-40B4-BE49-F238E27FC236}">
                <a16:creationId xmlns:a16="http://schemas.microsoft.com/office/drawing/2014/main" id="{31208D91-4A93-4058-9FA6-C94DB1327EBB}"/>
              </a:ext>
            </a:extLst>
          </p:cNvPr>
          <p:cNvGraphicFramePr>
            <a:graphicFrameLocks/>
          </p:cNvGraphicFramePr>
          <p:nvPr>
            <p:extLst>
              <p:ext uri="{D42A27DB-BD31-4B8C-83A1-F6EECF244321}">
                <p14:modId xmlns:p14="http://schemas.microsoft.com/office/powerpoint/2010/main" val="1062497539"/>
              </p:ext>
            </p:extLst>
          </p:nvPr>
        </p:nvGraphicFramePr>
        <p:xfrm>
          <a:off x="751893" y="3370683"/>
          <a:ext cx="5256243" cy="2955634"/>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a:extLst>
              <a:ext uri="{FF2B5EF4-FFF2-40B4-BE49-F238E27FC236}">
                <a16:creationId xmlns:a16="http://schemas.microsoft.com/office/drawing/2014/main" id="{51510520-09AD-4167-B1AD-6A4348F2606F}"/>
              </a:ext>
            </a:extLst>
          </p:cNvPr>
          <p:cNvSpPr txBox="1">
            <a:spLocks/>
          </p:cNvSpPr>
          <p:nvPr/>
        </p:nvSpPr>
        <p:spPr bwMode="auto">
          <a:xfrm>
            <a:off x="793100" y="2066408"/>
            <a:ext cx="4898573" cy="1362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cap="none" dirty="0"/>
              <a:t>Mate </a:t>
            </a:r>
            <a:r>
              <a:rPr lang="en-US" cap="none" dirty="0" err="1"/>
              <a:t>waarin</a:t>
            </a:r>
            <a:r>
              <a:rPr lang="en-US" cap="none" dirty="0"/>
              <a:t> </a:t>
            </a:r>
            <a:r>
              <a:rPr lang="en-US" cap="none" dirty="0" err="1"/>
              <a:t>jongere</a:t>
            </a:r>
            <a:r>
              <a:rPr lang="en-US" cap="none" dirty="0"/>
              <a:t> </a:t>
            </a:r>
            <a:r>
              <a:rPr lang="en-US" cap="none" dirty="0" err="1"/>
              <a:t>tevreden</a:t>
            </a:r>
            <a:r>
              <a:rPr lang="en-US" cap="none" dirty="0"/>
              <a:t> is met </a:t>
            </a:r>
            <a:r>
              <a:rPr lang="en-US" cap="none" dirty="0" err="1"/>
              <a:t>zichzelf</a:t>
            </a:r>
            <a:r>
              <a:rPr lang="en-US" cap="none" dirty="0"/>
              <a:t> – 5 </a:t>
            </a:r>
            <a:r>
              <a:rPr lang="en-US" cap="none" dirty="0" err="1"/>
              <a:t>vragen</a:t>
            </a:r>
            <a:r>
              <a:rPr lang="en-US" cap="none" dirty="0"/>
              <a:t> </a:t>
            </a:r>
            <a:r>
              <a:rPr lang="en-US" sz="1200" cap="none" dirty="0"/>
              <a:t>(</a:t>
            </a:r>
            <a:r>
              <a:rPr lang="nl-NL" sz="1200" cap="none" dirty="0"/>
              <a:t>Rosenberg,1965, Vonk,2007)</a:t>
            </a:r>
          </a:p>
          <a:p>
            <a:pPr marL="0" indent="0">
              <a:buNone/>
            </a:pPr>
            <a:r>
              <a:rPr lang="en-US" cap="none" dirty="0" err="1"/>
              <a:t>Gemiddelde</a:t>
            </a:r>
            <a:r>
              <a:rPr lang="en-US" cap="none" dirty="0"/>
              <a:t> score: 4,05 </a:t>
            </a:r>
          </a:p>
          <a:p>
            <a:pPr marL="0" indent="0">
              <a:buNone/>
            </a:pPr>
            <a:endParaRPr lang="nl-NL" dirty="0"/>
          </a:p>
          <a:p>
            <a:pPr marL="0" indent="0">
              <a:buFont typeface="Arial"/>
              <a:buNone/>
            </a:pPr>
            <a:endParaRPr lang="nl-NL" dirty="0"/>
          </a:p>
        </p:txBody>
      </p:sp>
      <p:sp>
        <p:nvSpPr>
          <p:cNvPr id="8" name="Arc 7">
            <a:extLst>
              <a:ext uri="{FF2B5EF4-FFF2-40B4-BE49-F238E27FC236}">
                <a16:creationId xmlns:a16="http://schemas.microsoft.com/office/drawing/2014/main" id="{6EB3D364-1FFB-43B7-A067-6A4518799A2E}"/>
              </a:ext>
            </a:extLst>
          </p:cNvPr>
          <p:cNvSpPr/>
          <p:nvPr/>
        </p:nvSpPr>
        <p:spPr>
          <a:xfrm rot="18296736">
            <a:off x="2660437" y="4420458"/>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51819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BA1-5226-49C8-B5A1-90F8A531E612}"/>
              </a:ext>
            </a:extLst>
          </p:cNvPr>
          <p:cNvSpPr>
            <a:spLocks noGrp="1"/>
          </p:cNvSpPr>
          <p:nvPr>
            <p:ph type="title"/>
          </p:nvPr>
        </p:nvSpPr>
        <p:spPr/>
        <p:txBody>
          <a:bodyPr/>
          <a:lstStyle/>
          <a:p>
            <a:r>
              <a:rPr lang="en-US" dirty="0" err="1"/>
              <a:t>Toekomstperspectief</a:t>
            </a:r>
            <a:endParaRPr lang="nl-NL" dirty="0"/>
          </a:p>
        </p:txBody>
      </p:sp>
      <p:graphicFrame>
        <p:nvGraphicFramePr>
          <p:cNvPr id="6" name="Content Placeholder 5">
            <a:extLst>
              <a:ext uri="{FF2B5EF4-FFF2-40B4-BE49-F238E27FC236}">
                <a16:creationId xmlns:a16="http://schemas.microsoft.com/office/drawing/2014/main" id="{78C09FA0-4151-4F99-A357-B7C403D29CB9}"/>
              </a:ext>
            </a:extLst>
          </p:cNvPr>
          <p:cNvGraphicFramePr>
            <a:graphicFrameLocks noGrp="1"/>
          </p:cNvGraphicFramePr>
          <p:nvPr>
            <p:ph idx="1"/>
            <p:extLst>
              <p:ext uri="{D42A27DB-BD31-4B8C-83A1-F6EECF244321}">
                <p14:modId xmlns:p14="http://schemas.microsoft.com/office/powerpoint/2010/main" val="835223524"/>
              </p:ext>
            </p:extLst>
          </p:nvPr>
        </p:nvGraphicFramePr>
        <p:xfrm>
          <a:off x="339177" y="3292621"/>
          <a:ext cx="6096000" cy="2955633"/>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51510520-09AD-4167-B1AD-6A4348F2606F}"/>
              </a:ext>
            </a:extLst>
          </p:cNvPr>
          <p:cNvSpPr txBox="1">
            <a:spLocks/>
          </p:cNvSpPr>
          <p:nvPr/>
        </p:nvSpPr>
        <p:spPr bwMode="auto">
          <a:xfrm>
            <a:off x="609600" y="2062857"/>
            <a:ext cx="4951441" cy="136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cap="none" dirty="0"/>
              <a:t>Jongere ziet voor zichzelf mogelijkheden voor de toekomst</a:t>
            </a:r>
            <a:r>
              <a:rPr lang="en-US" cap="none" dirty="0"/>
              <a:t> </a:t>
            </a:r>
            <a:r>
              <a:rPr lang="en-US" sz="1200" cap="none" dirty="0"/>
              <a:t>(Lang</a:t>
            </a:r>
            <a:r>
              <a:rPr lang="nl-NL" sz="1200" cap="none" dirty="0"/>
              <a:t> &amp; </a:t>
            </a:r>
            <a:r>
              <a:rPr lang="nl-NL" sz="1200" cap="none" dirty="0" err="1"/>
              <a:t>Carstensen</a:t>
            </a:r>
            <a:r>
              <a:rPr lang="nl-NL" sz="1200" cap="none" dirty="0"/>
              <a:t> ,2002). </a:t>
            </a:r>
            <a:endParaRPr lang="en-US" sz="1200" cap="none" dirty="0"/>
          </a:p>
          <a:p>
            <a:pPr marL="0" indent="0">
              <a:buFont typeface="Arial"/>
              <a:buNone/>
            </a:pPr>
            <a:r>
              <a:rPr lang="en-US" cap="none" dirty="0" err="1"/>
              <a:t>Gemiddelde</a:t>
            </a:r>
            <a:r>
              <a:rPr lang="en-US" cap="none" dirty="0"/>
              <a:t> score: 4,04 </a:t>
            </a:r>
          </a:p>
          <a:p>
            <a:pPr marL="0" indent="0">
              <a:buFont typeface="Arial"/>
              <a:buNone/>
            </a:pPr>
            <a:endParaRPr lang="nl-NL" dirty="0"/>
          </a:p>
        </p:txBody>
      </p:sp>
      <p:sp>
        <p:nvSpPr>
          <p:cNvPr id="8" name="Cloud 7">
            <a:extLst>
              <a:ext uri="{FF2B5EF4-FFF2-40B4-BE49-F238E27FC236}">
                <a16:creationId xmlns:a16="http://schemas.microsoft.com/office/drawing/2014/main" id="{7222E6DF-0880-4EB2-AD85-EE3B93FEB927}"/>
              </a:ext>
            </a:extLst>
          </p:cNvPr>
          <p:cNvSpPr/>
          <p:nvPr/>
        </p:nvSpPr>
        <p:spPr>
          <a:xfrm>
            <a:off x="5290887" y="1170504"/>
            <a:ext cx="7505700" cy="3429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err="1"/>
              <a:t>Jongeren</a:t>
            </a:r>
            <a:r>
              <a:rPr lang="en-US" sz="2000" dirty="0"/>
              <a:t> met lager </a:t>
            </a:r>
            <a:r>
              <a:rPr lang="en-US" sz="2000" dirty="0" err="1"/>
              <a:t>toekomstbeeld</a:t>
            </a:r>
            <a:r>
              <a:rPr lang="en-US" sz="2000" dirty="0"/>
              <a:t> </a:t>
            </a:r>
            <a:r>
              <a:rPr lang="en-US" sz="2000" dirty="0" err="1"/>
              <a:t>krijgen</a:t>
            </a:r>
            <a:r>
              <a:rPr lang="en-US" sz="2000" dirty="0"/>
              <a:t> significant </a:t>
            </a:r>
            <a:r>
              <a:rPr lang="en-US" sz="2000" b="1" dirty="0" err="1"/>
              <a:t>vaker</a:t>
            </a:r>
            <a:r>
              <a:rPr lang="en-US" sz="2000" b="1" dirty="0"/>
              <a:t> IB en I&amp;A</a:t>
            </a:r>
            <a:r>
              <a:rPr lang="en-US" sz="2000" dirty="0"/>
              <a:t>. </a:t>
            </a:r>
          </a:p>
          <a:p>
            <a:pPr marL="342900" indent="-342900">
              <a:buFont typeface="Arial" panose="020B0604020202020204" pitchFamily="34" charset="0"/>
              <a:buChar char="•"/>
            </a:pPr>
            <a:r>
              <a:rPr lang="en-US" sz="2000" dirty="0" err="1"/>
              <a:t>Groep</a:t>
            </a:r>
            <a:r>
              <a:rPr lang="en-US" sz="2000" dirty="0"/>
              <a:t> </a:t>
            </a:r>
            <a:r>
              <a:rPr lang="en-US" sz="2000" b="1" dirty="0" err="1"/>
              <a:t>zware</a:t>
            </a:r>
            <a:r>
              <a:rPr lang="en-US" sz="2000" b="1" dirty="0"/>
              <a:t> </a:t>
            </a:r>
            <a:r>
              <a:rPr lang="en-US" sz="2000" b="1" dirty="0" err="1"/>
              <a:t>problemen</a:t>
            </a:r>
            <a:r>
              <a:rPr lang="en-US" sz="2000" b="1" dirty="0"/>
              <a:t> </a:t>
            </a:r>
            <a:r>
              <a:rPr lang="en-US" sz="2000" dirty="0" err="1"/>
              <a:t>blijft</a:t>
            </a:r>
            <a:r>
              <a:rPr lang="en-US" sz="2000" dirty="0"/>
              <a:t> </a:t>
            </a:r>
            <a:r>
              <a:rPr lang="en-US" sz="2000" dirty="0" err="1"/>
              <a:t>stabiel</a:t>
            </a:r>
            <a:r>
              <a:rPr lang="en-US" sz="2000" dirty="0"/>
              <a:t>.</a:t>
            </a:r>
          </a:p>
          <a:p>
            <a:pPr marL="342900" indent="-342900">
              <a:buFont typeface="Arial" panose="020B0604020202020204" pitchFamily="34" charset="0"/>
              <a:buChar char="•"/>
            </a:pPr>
            <a:r>
              <a:rPr lang="en-US" sz="2000" b="1" dirty="0" err="1"/>
              <a:t>Betekenisrelatie</a:t>
            </a:r>
            <a:r>
              <a:rPr lang="en-US" sz="2000" dirty="0"/>
              <a:t> </a:t>
            </a:r>
            <a:r>
              <a:rPr lang="en-US" sz="2000" dirty="0" err="1"/>
              <a:t>voorspelt</a:t>
            </a:r>
            <a:r>
              <a:rPr lang="en-US" sz="2000" dirty="0"/>
              <a:t> </a:t>
            </a:r>
            <a:r>
              <a:rPr lang="en-US" sz="2000" dirty="0" err="1"/>
              <a:t>positieve</a:t>
            </a:r>
            <a:r>
              <a:rPr lang="en-US" sz="2000" dirty="0"/>
              <a:t> </a:t>
            </a:r>
            <a:r>
              <a:rPr lang="en-US" sz="2000" dirty="0" err="1"/>
              <a:t>ontwikkeling</a:t>
            </a:r>
            <a:r>
              <a:rPr lang="en-US" sz="2000" dirty="0"/>
              <a:t> </a:t>
            </a:r>
            <a:r>
              <a:rPr lang="en-US" sz="2000" dirty="0" err="1"/>
              <a:t>toekomstbeeld</a:t>
            </a:r>
            <a:r>
              <a:rPr lang="en-US" sz="2000" dirty="0"/>
              <a:t>!</a:t>
            </a:r>
            <a:endParaRPr lang="nl-NL" sz="2000" dirty="0"/>
          </a:p>
        </p:txBody>
      </p:sp>
    </p:spTree>
    <p:extLst>
      <p:ext uri="{BB962C8B-B14F-4D97-AF65-F5344CB8AC3E}">
        <p14:creationId xmlns:p14="http://schemas.microsoft.com/office/powerpoint/2010/main" val="36339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BA1-5226-49C8-B5A1-90F8A531E612}"/>
              </a:ext>
            </a:extLst>
          </p:cNvPr>
          <p:cNvSpPr>
            <a:spLocks noGrp="1"/>
          </p:cNvSpPr>
          <p:nvPr>
            <p:ph type="title"/>
          </p:nvPr>
        </p:nvSpPr>
        <p:spPr/>
        <p:txBody>
          <a:bodyPr/>
          <a:lstStyle/>
          <a:p>
            <a:r>
              <a:rPr lang="en-US" dirty="0" err="1"/>
              <a:t>Eigenaarschap</a:t>
            </a:r>
            <a:r>
              <a:rPr lang="en-US" dirty="0"/>
              <a:t> </a:t>
            </a:r>
            <a:endParaRPr lang="nl-NL" dirty="0"/>
          </a:p>
        </p:txBody>
      </p:sp>
      <p:graphicFrame>
        <p:nvGraphicFramePr>
          <p:cNvPr id="6" name="Content Placeholder 5">
            <a:extLst>
              <a:ext uri="{FF2B5EF4-FFF2-40B4-BE49-F238E27FC236}">
                <a16:creationId xmlns:a16="http://schemas.microsoft.com/office/drawing/2014/main" id="{78C09FA0-4151-4F99-A357-B7C403D29CB9}"/>
              </a:ext>
            </a:extLst>
          </p:cNvPr>
          <p:cNvGraphicFramePr>
            <a:graphicFrameLocks noGrp="1"/>
          </p:cNvGraphicFramePr>
          <p:nvPr>
            <p:ph idx="1"/>
            <p:extLst>
              <p:ext uri="{D42A27DB-BD31-4B8C-83A1-F6EECF244321}">
                <p14:modId xmlns:p14="http://schemas.microsoft.com/office/powerpoint/2010/main" val="2784684079"/>
              </p:ext>
            </p:extLst>
          </p:nvPr>
        </p:nvGraphicFramePr>
        <p:xfrm>
          <a:off x="6324599" y="354563"/>
          <a:ext cx="5693229" cy="3545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a:extLst>
              <a:ext uri="{FF2B5EF4-FFF2-40B4-BE49-F238E27FC236}">
                <a16:creationId xmlns:a16="http://schemas.microsoft.com/office/drawing/2014/main" id="{31208D91-4A93-4058-9FA6-C94DB1327EBB}"/>
              </a:ext>
            </a:extLst>
          </p:cNvPr>
          <p:cNvGraphicFramePr>
            <a:graphicFrameLocks/>
          </p:cNvGraphicFramePr>
          <p:nvPr>
            <p:extLst>
              <p:ext uri="{D42A27DB-BD31-4B8C-83A1-F6EECF244321}">
                <p14:modId xmlns:p14="http://schemas.microsoft.com/office/powerpoint/2010/main" val="1414302097"/>
              </p:ext>
            </p:extLst>
          </p:nvPr>
        </p:nvGraphicFramePr>
        <p:xfrm>
          <a:off x="309466" y="3900196"/>
          <a:ext cx="5326611" cy="2855168"/>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a:extLst>
              <a:ext uri="{FF2B5EF4-FFF2-40B4-BE49-F238E27FC236}">
                <a16:creationId xmlns:a16="http://schemas.microsoft.com/office/drawing/2014/main" id="{51510520-09AD-4167-B1AD-6A4348F2606F}"/>
              </a:ext>
            </a:extLst>
          </p:cNvPr>
          <p:cNvSpPr txBox="1">
            <a:spLocks/>
          </p:cNvSpPr>
          <p:nvPr/>
        </p:nvSpPr>
        <p:spPr bwMode="auto">
          <a:xfrm>
            <a:off x="475860" y="2066408"/>
            <a:ext cx="4898573" cy="1362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none" dirty="0" err="1"/>
              <a:t>Inzien</a:t>
            </a:r>
            <a:r>
              <a:rPr lang="en-US" cap="none" dirty="0"/>
              <a:t> grip</a:t>
            </a:r>
            <a:r>
              <a:rPr lang="nl-NL" cap="none" dirty="0"/>
              <a:t> te hebben op het eigen leven en geloven in mogelijkheid om zelf invloed te hebben op het eigen leven </a:t>
            </a:r>
          </a:p>
          <a:p>
            <a:pPr marL="0" indent="0">
              <a:buNone/>
            </a:pPr>
            <a:r>
              <a:rPr lang="en-US" sz="1200" cap="none" dirty="0"/>
              <a:t>(6 </a:t>
            </a:r>
            <a:r>
              <a:rPr lang="en-US" sz="1200" cap="none" dirty="0" err="1"/>
              <a:t>vragen:Pearlin</a:t>
            </a:r>
            <a:r>
              <a:rPr lang="en-US" sz="1200" cap="none" dirty="0"/>
              <a:t> &amp; Schooler, 1978</a:t>
            </a:r>
            <a:r>
              <a:rPr lang="de-DE" sz="1200" cap="none" dirty="0"/>
              <a:t>)</a:t>
            </a:r>
            <a:endParaRPr lang="nl-NL" sz="1200" cap="none" dirty="0"/>
          </a:p>
          <a:p>
            <a:pPr marL="0" indent="0">
              <a:buNone/>
            </a:pPr>
            <a:endParaRPr lang="nl-NL" sz="1200" dirty="0"/>
          </a:p>
          <a:p>
            <a:pPr marL="0" indent="0">
              <a:buNone/>
            </a:pPr>
            <a:r>
              <a:rPr lang="en-US" cap="none" dirty="0" err="1"/>
              <a:t>Gemiddelde</a:t>
            </a:r>
            <a:r>
              <a:rPr lang="en-US" cap="none" dirty="0"/>
              <a:t> score: 3.54</a:t>
            </a:r>
          </a:p>
        </p:txBody>
      </p:sp>
      <p:sp>
        <p:nvSpPr>
          <p:cNvPr id="9" name="Cloud 8">
            <a:extLst>
              <a:ext uri="{FF2B5EF4-FFF2-40B4-BE49-F238E27FC236}">
                <a16:creationId xmlns:a16="http://schemas.microsoft.com/office/drawing/2014/main" id="{F4315B15-C000-4D36-A9AF-3503BD58377F}"/>
              </a:ext>
            </a:extLst>
          </p:cNvPr>
          <p:cNvSpPr/>
          <p:nvPr/>
        </p:nvSpPr>
        <p:spPr>
          <a:xfrm>
            <a:off x="6021354" y="3900196"/>
            <a:ext cx="6684996" cy="295780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err="1"/>
              <a:t>Jongeren</a:t>
            </a:r>
            <a:r>
              <a:rPr lang="en-US" sz="2000" dirty="0"/>
              <a:t> die lager </a:t>
            </a:r>
            <a:r>
              <a:rPr lang="en-US" sz="2000" dirty="0" err="1"/>
              <a:t>scoren</a:t>
            </a:r>
            <a:r>
              <a:rPr lang="en-US" sz="2000" dirty="0"/>
              <a:t> op </a:t>
            </a:r>
            <a:r>
              <a:rPr lang="en-US" sz="2000" dirty="0" err="1"/>
              <a:t>eigenaarschap</a:t>
            </a:r>
            <a:r>
              <a:rPr lang="en-US" sz="2000" dirty="0"/>
              <a:t> </a:t>
            </a:r>
            <a:r>
              <a:rPr lang="en-US" sz="2000" dirty="0" err="1"/>
              <a:t>krijgen</a:t>
            </a:r>
            <a:r>
              <a:rPr lang="en-US" sz="2000" dirty="0"/>
              <a:t> </a:t>
            </a:r>
            <a:r>
              <a:rPr lang="en-US" sz="2000" b="1" dirty="0" err="1"/>
              <a:t>vaker</a:t>
            </a:r>
            <a:r>
              <a:rPr lang="en-US" sz="2000" b="1" dirty="0"/>
              <a:t> IB en I&amp;A. </a:t>
            </a:r>
          </a:p>
          <a:p>
            <a:endParaRPr lang="en-US" sz="2000" dirty="0"/>
          </a:p>
          <a:p>
            <a:pPr marL="342900" indent="-342900">
              <a:buFont typeface="Arial" panose="020B0604020202020204" pitchFamily="34" charset="0"/>
              <a:buChar char="•"/>
            </a:pPr>
            <a:r>
              <a:rPr lang="en-US" sz="2000" b="1" dirty="0" err="1"/>
              <a:t>Betekenisrelatie</a:t>
            </a:r>
            <a:r>
              <a:rPr lang="en-US" sz="2000" dirty="0"/>
              <a:t> </a:t>
            </a:r>
            <a:r>
              <a:rPr lang="en-US" sz="2000" dirty="0" err="1"/>
              <a:t>voorspelt</a:t>
            </a:r>
            <a:r>
              <a:rPr lang="en-US" sz="2000" dirty="0"/>
              <a:t> </a:t>
            </a:r>
            <a:r>
              <a:rPr lang="en-US" sz="2000" dirty="0" err="1"/>
              <a:t>positieve</a:t>
            </a:r>
            <a:r>
              <a:rPr lang="en-US" sz="2000" dirty="0"/>
              <a:t> </a:t>
            </a:r>
            <a:r>
              <a:rPr lang="en-US" sz="2000" dirty="0" err="1"/>
              <a:t>ontwikkeling</a:t>
            </a:r>
            <a:r>
              <a:rPr lang="en-US" sz="2000" dirty="0"/>
              <a:t> van </a:t>
            </a:r>
            <a:r>
              <a:rPr lang="en-US" sz="2000" dirty="0" err="1"/>
              <a:t>eigenaarschap</a:t>
            </a:r>
            <a:r>
              <a:rPr lang="en-US" sz="2000" dirty="0"/>
              <a:t>. </a:t>
            </a:r>
            <a:endParaRPr lang="nl-NL" sz="2000" dirty="0"/>
          </a:p>
        </p:txBody>
      </p:sp>
      <p:sp>
        <p:nvSpPr>
          <p:cNvPr id="10" name="Arc 9">
            <a:extLst>
              <a:ext uri="{FF2B5EF4-FFF2-40B4-BE49-F238E27FC236}">
                <a16:creationId xmlns:a16="http://schemas.microsoft.com/office/drawing/2014/main" id="{C932FF2E-31FA-46EB-A35B-65E9FB8C16E4}"/>
              </a:ext>
            </a:extLst>
          </p:cNvPr>
          <p:cNvSpPr/>
          <p:nvPr/>
        </p:nvSpPr>
        <p:spPr>
          <a:xfrm rot="18296736">
            <a:off x="2427921" y="5012545"/>
            <a:ext cx="1887736" cy="227789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33604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CD53-3210-49BE-A6D2-7BF5399E8AE4}"/>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89726A3E-B753-409B-9F11-3044419224E2}"/>
              </a:ext>
            </a:extLst>
          </p:cNvPr>
          <p:cNvSpPr>
            <a:spLocks noGrp="1"/>
          </p:cNvSpPr>
          <p:nvPr>
            <p:ph idx="1"/>
          </p:nvPr>
        </p:nvSpPr>
        <p:spPr/>
        <p:txBody>
          <a:bodyPr/>
          <a:lstStyle/>
          <a:p>
            <a:pPr marL="0" indent="0">
              <a:buNone/>
            </a:pPr>
            <a:endParaRPr lang="en-US" sz="4000" cap="none" dirty="0"/>
          </a:p>
          <a:p>
            <a:pPr marL="0" indent="0">
              <a:buNone/>
            </a:pPr>
            <a:r>
              <a:rPr lang="en-US" sz="4000" cap="none" dirty="0"/>
              <a:t>Hoe </a:t>
            </a:r>
            <a:r>
              <a:rPr lang="en-US" sz="4000" cap="none" dirty="0" err="1"/>
              <a:t>lang</a:t>
            </a:r>
            <a:r>
              <a:rPr lang="en-US" sz="4000" cap="none" dirty="0"/>
              <a:t> </a:t>
            </a:r>
            <a:r>
              <a:rPr lang="en-US" sz="4000" cap="none" dirty="0" err="1"/>
              <a:t>heb</a:t>
            </a:r>
            <a:r>
              <a:rPr lang="en-US" sz="4000" cap="none" dirty="0"/>
              <a:t> </a:t>
            </a:r>
            <a:r>
              <a:rPr lang="en-US" sz="4000" cap="none" dirty="0" err="1"/>
              <a:t>je</a:t>
            </a:r>
            <a:r>
              <a:rPr lang="en-US" sz="4000" cap="none" dirty="0"/>
              <a:t> </a:t>
            </a:r>
            <a:r>
              <a:rPr lang="en-US" sz="4000" cap="none" dirty="0" err="1"/>
              <a:t>gemiddeld</a:t>
            </a:r>
            <a:r>
              <a:rPr lang="en-US" sz="4000" cap="none" dirty="0"/>
              <a:t> </a:t>
            </a:r>
            <a:r>
              <a:rPr lang="en-US" sz="4000" cap="none" dirty="0" err="1"/>
              <a:t>nodig</a:t>
            </a:r>
            <a:r>
              <a:rPr lang="en-US" sz="4000" cap="none" dirty="0"/>
              <a:t> voor het </a:t>
            </a:r>
            <a:r>
              <a:rPr lang="en-US" sz="4000" cap="none" dirty="0" err="1"/>
              <a:t>opbouwen</a:t>
            </a:r>
            <a:r>
              <a:rPr lang="en-US" sz="4000" cap="none" dirty="0"/>
              <a:t> van </a:t>
            </a:r>
            <a:r>
              <a:rPr lang="en-US" sz="4000" cap="none" dirty="0" err="1"/>
              <a:t>een</a:t>
            </a:r>
            <a:r>
              <a:rPr lang="en-US" sz="4000" cap="none" dirty="0"/>
              <a:t> </a:t>
            </a:r>
            <a:r>
              <a:rPr lang="en-US" sz="4000" cap="none" dirty="0" err="1"/>
              <a:t>betekenisrelatie</a:t>
            </a:r>
            <a:r>
              <a:rPr lang="en-US" sz="4000" cap="none" dirty="0"/>
              <a:t> met </a:t>
            </a:r>
            <a:r>
              <a:rPr lang="en-US" sz="4000" cap="none" dirty="0" err="1"/>
              <a:t>jongeren</a:t>
            </a:r>
            <a:r>
              <a:rPr lang="en-US" sz="4000" cap="none" dirty="0"/>
              <a:t>? </a:t>
            </a:r>
          </a:p>
          <a:p>
            <a:endParaRPr lang="en-US" cap="none" dirty="0"/>
          </a:p>
          <a:p>
            <a:pPr marL="0" indent="0">
              <a:buNone/>
            </a:pPr>
            <a:endParaRPr lang="nl-NL" dirty="0"/>
          </a:p>
        </p:txBody>
      </p:sp>
    </p:spTree>
    <p:extLst>
      <p:ext uri="{BB962C8B-B14F-4D97-AF65-F5344CB8AC3E}">
        <p14:creationId xmlns:p14="http://schemas.microsoft.com/office/powerpoint/2010/main" val="1957357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E8F96-511B-4C57-8DBD-1DAB3E660E8D}"/>
              </a:ext>
            </a:extLst>
          </p:cNvPr>
          <p:cNvSpPr>
            <a:spLocks noGrp="1"/>
          </p:cNvSpPr>
          <p:nvPr>
            <p:ph idx="1"/>
          </p:nvPr>
        </p:nvSpPr>
        <p:spPr>
          <a:xfrm>
            <a:off x="609600" y="827314"/>
            <a:ext cx="10972800" cy="5298849"/>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nl-NL"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Content Placeholder 5">
            <a:extLst>
              <a:ext uri="{FF2B5EF4-FFF2-40B4-BE49-F238E27FC236}">
                <a16:creationId xmlns:a16="http://schemas.microsoft.com/office/drawing/2014/main" id="{E43898B0-82F6-4797-A0CB-2FB645C3750C}"/>
              </a:ext>
            </a:extLst>
          </p:cNvPr>
          <p:cNvGraphicFramePr>
            <a:graphicFrameLocks/>
          </p:cNvGraphicFramePr>
          <p:nvPr>
            <p:extLst>
              <p:ext uri="{D42A27DB-BD31-4B8C-83A1-F6EECF244321}">
                <p14:modId xmlns:p14="http://schemas.microsoft.com/office/powerpoint/2010/main" val="2335865755"/>
              </p:ext>
            </p:extLst>
          </p:nvPr>
        </p:nvGraphicFramePr>
        <p:xfrm>
          <a:off x="580938" y="2861542"/>
          <a:ext cx="5656690" cy="3817792"/>
        </p:xfrm>
        <a:graphic>
          <a:graphicData uri="http://schemas.openxmlformats.org/drawingml/2006/chart">
            <c:chart xmlns:c="http://schemas.openxmlformats.org/drawingml/2006/chart" xmlns:r="http://schemas.openxmlformats.org/officeDocument/2006/relationships" r:id="rId3"/>
          </a:graphicData>
        </a:graphic>
      </p:graphicFrame>
      <p:sp>
        <p:nvSpPr>
          <p:cNvPr id="5" name="Arc 4">
            <a:extLst>
              <a:ext uri="{FF2B5EF4-FFF2-40B4-BE49-F238E27FC236}">
                <a16:creationId xmlns:a16="http://schemas.microsoft.com/office/drawing/2014/main" id="{A7935E64-A6EE-4817-8D17-E0E9ADED278B}"/>
              </a:ext>
            </a:extLst>
          </p:cNvPr>
          <p:cNvSpPr/>
          <p:nvPr/>
        </p:nvSpPr>
        <p:spPr>
          <a:xfrm rot="17708994">
            <a:off x="2532241" y="4175856"/>
            <a:ext cx="1139289" cy="1189163"/>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6" name="Title 1">
            <a:extLst>
              <a:ext uri="{FF2B5EF4-FFF2-40B4-BE49-F238E27FC236}">
                <a16:creationId xmlns:a16="http://schemas.microsoft.com/office/drawing/2014/main" id="{1E971542-7FF8-49AD-8FF3-79BCF2BA488F}"/>
              </a:ext>
            </a:extLst>
          </p:cNvPr>
          <p:cNvSpPr>
            <a:spLocks noGrp="1"/>
          </p:cNvSpPr>
          <p:nvPr>
            <p:ph type="title"/>
          </p:nvPr>
        </p:nvSpPr>
        <p:spPr>
          <a:xfrm>
            <a:off x="609600" y="944563"/>
            <a:ext cx="10972800" cy="1143000"/>
          </a:xfrm>
        </p:spPr>
        <p:txBody>
          <a:bodyPr/>
          <a:lstStyle/>
          <a:p>
            <a:r>
              <a:rPr lang="en-US" dirty="0" err="1"/>
              <a:t>Betekenisrelatie</a:t>
            </a:r>
            <a:r>
              <a:rPr lang="en-US" dirty="0"/>
              <a:t> </a:t>
            </a:r>
            <a:endParaRPr lang="nl-NL" dirty="0"/>
          </a:p>
        </p:txBody>
      </p:sp>
      <p:graphicFrame>
        <p:nvGraphicFramePr>
          <p:cNvPr id="7" name="Content Placeholder 5">
            <a:extLst>
              <a:ext uri="{FF2B5EF4-FFF2-40B4-BE49-F238E27FC236}">
                <a16:creationId xmlns:a16="http://schemas.microsoft.com/office/drawing/2014/main" id="{DB492941-D611-448B-BEFF-614B756B4F75}"/>
              </a:ext>
            </a:extLst>
          </p:cNvPr>
          <p:cNvGraphicFramePr>
            <a:graphicFrameLocks/>
          </p:cNvGraphicFramePr>
          <p:nvPr>
            <p:extLst>
              <p:ext uri="{D42A27DB-BD31-4B8C-83A1-F6EECF244321}">
                <p14:modId xmlns:p14="http://schemas.microsoft.com/office/powerpoint/2010/main" val="161753922"/>
              </p:ext>
            </p:extLst>
          </p:nvPr>
        </p:nvGraphicFramePr>
        <p:xfrm>
          <a:off x="6313249" y="2920166"/>
          <a:ext cx="5925709" cy="3700544"/>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2">
            <a:extLst>
              <a:ext uri="{FF2B5EF4-FFF2-40B4-BE49-F238E27FC236}">
                <a16:creationId xmlns:a16="http://schemas.microsoft.com/office/drawing/2014/main" id="{D54A929F-736C-414E-B34D-22381F2C63D2}"/>
              </a:ext>
            </a:extLst>
          </p:cNvPr>
          <p:cNvSpPr txBox="1">
            <a:spLocks/>
          </p:cNvSpPr>
          <p:nvPr/>
        </p:nvSpPr>
        <p:spPr bwMode="auto">
          <a:xfrm>
            <a:off x="5695560" y="511148"/>
            <a:ext cx="5734440" cy="1362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none" dirty="0"/>
              <a:t>Contact </a:t>
            </a:r>
            <a:r>
              <a:rPr lang="en-US" cap="none" dirty="0" err="1"/>
              <a:t>dat</a:t>
            </a:r>
            <a:r>
              <a:rPr lang="en-US" cap="none" dirty="0"/>
              <a:t> van </a:t>
            </a:r>
            <a:r>
              <a:rPr lang="en-US" cap="none" dirty="0" err="1"/>
              <a:t>dermate</a:t>
            </a:r>
            <a:r>
              <a:rPr lang="en-US" cap="none" dirty="0"/>
              <a:t> </a:t>
            </a:r>
            <a:r>
              <a:rPr lang="en-US" cap="none" dirty="0" err="1"/>
              <a:t>groot</a:t>
            </a:r>
            <a:r>
              <a:rPr lang="en-US" cap="none" dirty="0"/>
              <a:t> </a:t>
            </a:r>
            <a:r>
              <a:rPr lang="en-US" cap="none" dirty="0" err="1"/>
              <a:t>belang</a:t>
            </a:r>
            <a:r>
              <a:rPr lang="en-US" cap="none" dirty="0"/>
              <a:t> en </a:t>
            </a:r>
            <a:r>
              <a:rPr lang="en-US" cap="none" dirty="0" err="1"/>
              <a:t>diepgaand</a:t>
            </a:r>
            <a:r>
              <a:rPr lang="en-US" cap="none" dirty="0"/>
              <a:t> is, </a:t>
            </a:r>
            <a:r>
              <a:rPr lang="en-US" cap="none" dirty="0" err="1"/>
              <a:t>dat</a:t>
            </a:r>
            <a:r>
              <a:rPr lang="en-US" cap="none" dirty="0"/>
              <a:t> het </a:t>
            </a:r>
            <a:r>
              <a:rPr lang="en-US" cap="none" dirty="0" err="1"/>
              <a:t>verschil</a:t>
            </a:r>
            <a:r>
              <a:rPr lang="en-US" cap="none" dirty="0"/>
              <a:t> </a:t>
            </a:r>
            <a:r>
              <a:rPr lang="en-US" cap="none" dirty="0" err="1"/>
              <a:t>maakt</a:t>
            </a:r>
            <a:r>
              <a:rPr lang="en-US" cap="none" dirty="0"/>
              <a:t> in het </a:t>
            </a:r>
            <a:r>
              <a:rPr lang="en-US" cap="none" dirty="0" err="1"/>
              <a:t>leven</a:t>
            </a:r>
            <a:r>
              <a:rPr lang="en-US" cap="none" dirty="0"/>
              <a:t> van de </a:t>
            </a:r>
            <a:r>
              <a:rPr lang="en-US" cap="none" dirty="0" err="1"/>
              <a:t>jongere</a:t>
            </a:r>
            <a:r>
              <a:rPr lang="en-US" cap="none" dirty="0"/>
              <a:t>.</a:t>
            </a:r>
            <a:endParaRPr lang="nl-NL" cap="none" dirty="0"/>
          </a:p>
          <a:p>
            <a:pPr marL="0" indent="0">
              <a:buNone/>
            </a:pPr>
            <a:r>
              <a:rPr lang="en-US" sz="1200" cap="none" dirty="0"/>
              <a:t>(</a:t>
            </a:r>
            <a:r>
              <a:rPr lang="en-US" sz="1200" cap="none" dirty="0" err="1"/>
              <a:t>Idema</a:t>
            </a:r>
            <a:r>
              <a:rPr lang="en-US" sz="1200" cap="none" dirty="0"/>
              <a:t> </a:t>
            </a:r>
            <a:r>
              <a:rPr lang="en-US" sz="1200" cap="none" dirty="0" err="1"/>
              <a:t>e.a</a:t>
            </a:r>
            <a:r>
              <a:rPr lang="en-US" sz="1200" cap="none" dirty="0"/>
              <a:t>, 2010; </a:t>
            </a:r>
            <a:r>
              <a:rPr lang="en-US" sz="1200" cap="none" dirty="0" err="1"/>
              <a:t>Montfoort</a:t>
            </a:r>
            <a:r>
              <a:rPr lang="en-US" sz="1200" cap="none" dirty="0"/>
              <a:t> </a:t>
            </a:r>
            <a:r>
              <a:rPr lang="en-US" sz="1200" cap="none" dirty="0" err="1"/>
              <a:t>e.a</a:t>
            </a:r>
            <a:r>
              <a:rPr lang="en-US" sz="1200" cap="none" dirty="0"/>
              <a:t>., 2010; Wolf, 2016</a:t>
            </a:r>
            <a:r>
              <a:rPr lang="de-DE" sz="1200" cap="none" dirty="0"/>
              <a:t>)</a:t>
            </a:r>
            <a:endParaRPr lang="nl-NL" sz="1200" cap="none" dirty="0"/>
          </a:p>
          <a:p>
            <a:pPr marL="0" indent="0">
              <a:buNone/>
            </a:pPr>
            <a:endParaRPr lang="nl-NL" sz="1200" dirty="0"/>
          </a:p>
          <a:p>
            <a:pPr marL="0" indent="0">
              <a:buNone/>
            </a:pPr>
            <a:r>
              <a:rPr lang="en-US" cap="none" dirty="0" err="1"/>
              <a:t>Gemiddelde</a:t>
            </a:r>
            <a:r>
              <a:rPr lang="en-US" cap="none" dirty="0"/>
              <a:t> score: 4,20</a:t>
            </a:r>
          </a:p>
        </p:txBody>
      </p:sp>
    </p:spTree>
    <p:extLst>
      <p:ext uri="{BB962C8B-B14F-4D97-AF65-F5344CB8AC3E}">
        <p14:creationId xmlns:p14="http://schemas.microsoft.com/office/powerpoint/2010/main" val="358713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A350-3E6D-4AE7-81F8-D85549E9B2A4}"/>
              </a:ext>
            </a:extLst>
          </p:cNvPr>
          <p:cNvSpPr>
            <a:spLocks noGrp="1"/>
          </p:cNvSpPr>
          <p:nvPr>
            <p:ph type="title"/>
          </p:nvPr>
        </p:nvSpPr>
        <p:spPr/>
        <p:txBody>
          <a:bodyPr/>
          <a:lstStyle/>
          <a:p>
            <a:r>
              <a:rPr lang="en-US" dirty="0" err="1"/>
              <a:t>transformatiedoelen</a:t>
            </a:r>
            <a:endParaRPr lang="nl-NL" dirty="0"/>
          </a:p>
        </p:txBody>
      </p:sp>
      <p:sp>
        <p:nvSpPr>
          <p:cNvPr id="3" name="Content Placeholder 2">
            <a:extLst>
              <a:ext uri="{FF2B5EF4-FFF2-40B4-BE49-F238E27FC236}">
                <a16:creationId xmlns:a16="http://schemas.microsoft.com/office/drawing/2014/main" id="{672CB773-5910-4F57-9416-221FECC1D023}"/>
              </a:ext>
            </a:extLst>
          </p:cNvPr>
          <p:cNvSpPr>
            <a:spLocks noGrp="1"/>
          </p:cNvSpPr>
          <p:nvPr>
            <p:ph sz="half" idx="1"/>
          </p:nvPr>
        </p:nvSpPr>
        <p:spPr/>
        <p:txBody>
          <a:bodyPr>
            <a:normAutofit/>
          </a:bodyPr>
          <a:lstStyle/>
          <a:p>
            <a:pPr marL="0" indent="0">
              <a:buNone/>
            </a:pPr>
            <a:endParaRPr lang="en-US" cap="none" dirty="0"/>
          </a:p>
          <a:p>
            <a:pPr marL="0" indent="0">
              <a:buNone/>
            </a:pPr>
            <a:endParaRPr lang="en-US" cap="none" dirty="0"/>
          </a:p>
          <a:p>
            <a:pPr marL="457200" indent="-457200">
              <a:buFont typeface="+mj-lt"/>
              <a:buAutoNum type="arabicPeriod"/>
            </a:pPr>
            <a:r>
              <a:rPr lang="en-US" sz="2400" b="1" cap="none" dirty="0" err="1">
                <a:latin typeface="Arial" panose="020B0604020202020204" pitchFamily="34" charset="0"/>
                <a:cs typeface="Arial" panose="020B0604020202020204" pitchFamily="34" charset="0"/>
              </a:rPr>
              <a:t>Versterken</a:t>
            </a:r>
            <a:r>
              <a:rPr lang="en-US" sz="2400" b="1" cap="none" dirty="0">
                <a:latin typeface="Arial" panose="020B0604020202020204" pitchFamily="34" charset="0"/>
                <a:cs typeface="Arial" panose="020B0604020202020204" pitchFamily="34" charset="0"/>
              </a:rPr>
              <a:t> van eigen </a:t>
            </a:r>
            <a:r>
              <a:rPr lang="en-US" sz="2400" b="1" cap="none" dirty="0" err="1">
                <a:latin typeface="Arial" panose="020B0604020202020204" pitchFamily="34" charset="0"/>
                <a:cs typeface="Arial" panose="020B0604020202020204" pitchFamily="34" charset="0"/>
              </a:rPr>
              <a:t>verantwoordelijkheid</a:t>
            </a:r>
            <a:r>
              <a:rPr lang="en-US" sz="2400" b="1" cap="none" dirty="0">
                <a:latin typeface="Arial" panose="020B0604020202020204" pitchFamily="34" charset="0"/>
                <a:cs typeface="Arial" panose="020B0604020202020204" pitchFamily="34" charset="0"/>
              </a:rPr>
              <a:t> en eigen </a:t>
            </a:r>
            <a:r>
              <a:rPr lang="en-US" sz="2400" b="1" cap="none" dirty="0" err="1">
                <a:latin typeface="Arial" panose="020B0604020202020204" pitchFamily="34" charset="0"/>
                <a:cs typeface="Arial" panose="020B0604020202020204" pitchFamily="34" charset="0"/>
              </a:rPr>
              <a:t>mogelijkheden</a:t>
            </a:r>
            <a:r>
              <a:rPr lang="en-US" sz="2400" b="1" cap="none" dirty="0">
                <a:latin typeface="Arial" panose="020B0604020202020204" pitchFamily="34" charset="0"/>
                <a:cs typeface="Arial" panose="020B0604020202020204" pitchFamily="34" charset="0"/>
              </a:rPr>
              <a:t>.</a:t>
            </a:r>
          </a:p>
          <a:p>
            <a:pPr marL="457200" indent="-457200">
              <a:buFont typeface="+mj-lt"/>
              <a:buAutoNum type="arabicPeriod"/>
            </a:pPr>
            <a:r>
              <a:rPr lang="en-US" sz="2400" b="1" cap="none" dirty="0">
                <a:latin typeface="Arial" panose="020B0604020202020204" pitchFamily="34" charset="0"/>
                <a:cs typeface="Arial" panose="020B0604020202020204" pitchFamily="34" charset="0"/>
              </a:rPr>
              <a:t>Op </a:t>
            </a:r>
            <a:r>
              <a:rPr lang="en-US" sz="2400" b="1" cap="none" dirty="0" err="1">
                <a:latin typeface="Arial" panose="020B0604020202020204" pitchFamily="34" charset="0"/>
                <a:cs typeface="Arial" panose="020B0604020202020204" pitchFamily="34" charset="0"/>
              </a:rPr>
              <a:t>tijd</a:t>
            </a:r>
            <a:r>
              <a:rPr lang="en-US" sz="2400" b="1" cap="none" dirty="0">
                <a:latin typeface="Arial" panose="020B0604020202020204" pitchFamily="34" charset="0"/>
                <a:cs typeface="Arial" panose="020B0604020202020204" pitchFamily="34" charset="0"/>
              </a:rPr>
              <a:t> </a:t>
            </a:r>
            <a:r>
              <a:rPr lang="en-US" sz="2400" b="1" cap="none" dirty="0" err="1">
                <a:latin typeface="Arial" panose="020B0604020202020204" pitchFamily="34" charset="0"/>
                <a:cs typeface="Arial" panose="020B0604020202020204" pitchFamily="34" charset="0"/>
              </a:rPr>
              <a:t>juiste</a:t>
            </a:r>
            <a:r>
              <a:rPr lang="en-US" sz="2400" b="1" cap="none" dirty="0">
                <a:latin typeface="Arial" panose="020B0604020202020204" pitchFamily="34" charset="0"/>
                <a:cs typeface="Arial" panose="020B0604020202020204" pitchFamily="34" charset="0"/>
              </a:rPr>
              <a:t> </a:t>
            </a:r>
            <a:r>
              <a:rPr lang="en-US" sz="2400" b="1" cap="none" dirty="0" err="1">
                <a:latin typeface="Arial" panose="020B0604020202020204" pitchFamily="34" charset="0"/>
                <a:cs typeface="Arial" panose="020B0604020202020204" pitchFamily="34" charset="0"/>
              </a:rPr>
              <a:t>hulp</a:t>
            </a:r>
            <a:r>
              <a:rPr lang="en-US" sz="2400" b="1" cap="none" dirty="0">
                <a:latin typeface="Arial" panose="020B0604020202020204" pitchFamily="34" charset="0"/>
                <a:cs typeface="Arial" panose="020B0604020202020204" pitchFamily="34" charset="0"/>
              </a:rPr>
              <a:t> </a:t>
            </a:r>
            <a:r>
              <a:rPr lang="en-US" sz="2400" b="1" cap="none" dirty="0" err="1">
                <a:latin typeface="Arial" panose="020B0604020202020204" pitchFamily="34" charset="0"/>
                <a:cs typeface="Arial" panose="020B0604020202020204" pitchFamily="34" charset="0"/>
              </a:rPr>
              <a:t>vinden</a:t>
            </a:r>
            <a:r>
              <a:rPr lang="en-US" sz="2400" b="1" cap="none" dirty="0">
                <a:latin typeface="Arial" panose="020B0604020202020204" pitchFamily="34" charset="0"/>
                <a:cs typeface="Arial" panose="020B0604020202020204" pitchFamily="34" charset="0"/>
              </a:rPr>
              <a:t>, om </a:t>
            </a:r>
            <a:r>
              <a:rPr lang="en-US" sz="2400" b="1" cap="none" dirty="0" err="1">
                <a:latin typeface="Arial" panose="020B0604020202020204" pitchFamily="34" charset="0"/>
                <a:cs typeface="Arial" panose="020B0604020202020204" pitchFamily="34" charset="0"/>
              </a:rPr>
              <a:t>dure</a:t>
            </a:r>
            <a:r>
              <a:rPr lang="en-US" sz="2400" b="1" cap="none" dirty="0">
                <a:latin typeface="Arial" panose="020B0604020202020204" pitchFamily="34" charset="0"/>
                <a:cs typeface="Arial" panose="020B0604020202020204" pitchFamily="34" charset="0"/>
              </a:rPr>
              <a:t> </a:t>
            </a:r>
            <a:r>
              <a:rPr lang="en-US" sz="2400" b="1" cap="none" dirty="0" err="1">
                <a:latin typeface="Arial" panose="020B0604020202020204" pitchFamily="34" charset="0"/>
                <a:cs typeface="Arial" panose="020B0604020202020204" pitchFamily="34" charset="0"/>
              </a:rPr>
              <a:t>specialistische</a:t>
            </a:r>
            <a:r>
              <a:rPr lang="en-US" sz="2400" b="1" cap="none" dirty="0">
                <a:latin typeface="Arial" panose="020B0604020202020204" pitchFamily="34" charset="0"/>
                <a:cs typeface="Arial" panose="020B0604020202020204" pitchFamily="34" charset="0"/>
              </a:rPr>
              <a:t> </a:t>
            </a:r>
            <a:r>
              <a:rPr lang="en-US" sz="2400" b="1" cap="none" dirty="0" err="1">
                <a:latin typeface="Arial" panose="020B0604020202020204" pitchFamily="34" charset="0"/>
                <a:cs typeface="Arial" panose="020B0604020202020204" pitchFamily="34" charset="0"/>
              </a:rPr>
              <a:t>zorg</a:t>
            </a:r>
            <a:r>
              <a:rPr lang="en-US" sz="2400" b="1" cap="none" dirty="0">
                <a:latin typeface="Arial" panose="020B0604020202020204" pitchFamily="34" charset="0"/>
                <a:cs typeface="Arial" panose="020B0604020202020204" pitchFamily="34" charset="0"/>
              </a:rPr>
              <a:t> </a:t>
            </a:r>
            <a:r>
              <a:rPr lang="en-US" sz="2400" b="1" cap="none" dirty="0" err="1">
                <a:latin typeface="Arial" panose="020B0604020202020204" pitchFamily="34" charset="0"/>
                <a:cs typeface="Arial" panose="020B0604020202020204" pitchFamily="34" charset="0"/>
              </a:rPr>
              <a:t>te</a:t>
            </a:r>
            <a:r>
              <a:rPr lang="en-US" sz="2400" b="1" cap="none" dirty="0">
                <a:latin typeface="Arial" panose="020B0604020202020204" pitchFamily="34" charset="0"/>
                <a:cs typeface="Arial" panose="020B0604020202020204" pitchFamily="34" charset="0"/>
              </a:rPr>
              <a:t> </a:t>
            </a:r>
            <a:r>
              <a:rPr lang="en-US" sz="2400" b="1" cap="none" dirty="0" err="1">
                <a:latin typeface="Arial" panose="020B0604020202020204" pitchFamily="34" charset="0"/>
                <a:cs typeface="Arial" panose="020B0604020202020204" pitchFamily="34" charset="0"/>
              </a:rPr>
              <a:t>verminderen</a:t>
            </a:r>
            <a:r>
              <a:rPr lang="en-US" sz="2400" b="1" cap="none" dirty="0">
                <a:latin typeface="Arial" panose="020B0604020202020204" pitchFamily="34" charset="0"/>
                <a:cs typeface="Arial" panose="020B0604020202020204" pitchFamily="34" charset="0"/>
              </a:rPr>
              <a:t>. </a:t>
            </a:r>
            <a:endParaRPr lang="nl-NL" sz="2400" b="1" cap="none" dirty="0">
              <a:latin typeface="Arial" panose="020B0604020202020204" pitchFamily="34" charset="0"/>
              <a:cs typeface="Arial" panose="020B0604020202020204" pitchFamily="34" charset="0"/>
            </a:endParaRPr>
          </a:p>
          <a:p>
            <a:pPr marL="457200" indent="-457200">
              <a:buFont typeface="+mj-lt"/>
              <a:buAutoNum type="arabicPeriod"/>
            </a:pPr>
            <a:r>
              <a:rPr lang="en-US" sz="2400" b="1" cap="none" dirty="0" err="1">
                <a:latin typeface="Arial" panose="020B0604020202020204" pitchFamily="34" charset="0"/>
                <a:cs typeface="Arial" panose="020B0604020202020204" pitchFamily="34" charset="0"/>
              </a:rPr>
              <a:t>Demedicaliseren</a:t>
            </a:r>
            <a:r>
              <a:rPr lang="en-US" sz="2400" b="1" cap="none" dirty="0">
                <a:latin typeface="Arial" panose="020B0604020202020204" pitchFamily="34" charset="0"/>
                <a:cs typeface="Arial" panose="020B0604020202020204" pitchFamily="34" charset="0"/>
              </a:rPr>
              <a:t>, </a:t>
            </a:r>
            <a:r>
              <a:rPr lang="en-US" sz="2400" b="1" cap="none" dirty="0" err="1">
                <a:latin typeface="Arial" panose="020B0604020202020204" pitchFamily="34" charset="0"/>
                <a:cs typeface="Arial" panose="020B0604020202020204" pitchFamily="34" charset="0"/>
              </a:rPr>
              <a:t>ontzorgen</a:t>
            </a:r>
            <a:r>
              <a:rPr lang="en-US" sz="2400" b="1" cap="none" dirty="0">
                <a:latin typeface="Arial" panose="020B0604020202020204" pitchFamily="34" charset="0"/>
                <a:cs typeface="Arial" panose="020B0604020202020204" pitchFamily="34" charset="0"/>
              </a:rPr>
              <a:t> en </a:t>
            </a:r>
            <a:r>
              <a:rPr lang="en-US" sz="2400" b="1" cap="none" dirty="0" err="1">
                <a:latin typeface="Arial" panose="020B0604020202020204" pitchFamily="34" charset="0"/>
                <a:cs typeface="Arial" panose="020B0604020202020204" pitchFamily="34" charset="0"/>
              </a:rPr>
              <a:t>normaliseren</a:t>
            </a:r>
            <a:r>
              <a:rPr lang="en-US" sz="2400" b="1" cap="none" dirty="0">
                <a:latin typeface="Arial" panose="020B0604020202020204" pitchFamily="34" charset="0"/>
                <a:cs typeface="Arial" panose="020B0604020202020204" pitchFamily="34" charset="0"/>
              </a:rPr>
              <a:t>.</a:t>
            </a:r>
          </a:p>
          <a:p>
            <a:pPr marL="457200" indent="-457200">
              <a:buFont typeface="+mj-lt"/>
              <a:buAutoNum type="arabicPeriod"/>
            </a:pPr>
            <a:r>
              <a:rPr lang="nl-NL" sz="2400" cap="none" dirty="0">
                <a:latin typeface="Arial" panose="020B0604020202020204" pitchFamily="34" charset="0"/>
                <a:cs typeface="Arial" panose="020B0604020202020204" pitchFamily="34" charset="0"/>
              </a:rPr>
              <a:t>Integrale hulp aan gezinnen volgens het uitgangspunt 'één gezin, één plan, één regisseur’. </a:t>
            </a:r>
          </a:p>
          <a:p>
            <a:pPr marL="457200" indent="-457200">
              <a:buFont typeface="+mj-lt"/>
              <a:buAutoNum type="arabicPeriod"/>
            </a:pPr>
            <a:r>
              <a:rPr lang="nl-NL" sz="2400" cap="none" dirty="0">
                <a:latin typeface="Arial" panose="020B0604020202020204" pitchFamily="34" charset="0"/>
                <a:cs typeface="Arial" panose="020B0604020202020204" pitchFamily="34" charset="0"/>
              </a:rPr>
              <a:t>Meer ruimte voor professionals door vermindering van regeldruk.</a:t>
            </a:r>
          </a:p>
          <a:p>
            <a:pPr marL="457200" indent="-457200">
              <a:buFont typeface="+mj-lt"/>
              <a:buAutoNum type="arabicPeriod"/>
            </a:pPr>
            <a:endParaRPr lang="en-US" sz="2400" cap="none" dirty="0"/>
          </a:p>
        </p:txBody>
      </p:sp>
      <p:sp>
        <p:nvSpPr>
          <p:cNvPr id="4" name="Slide Number Placeholder 3">
            <a:extLst>
              <a:ext uri="{FF2B5EF4-FFF2-40B4-BE49-F238E27FC236}">
                <a16:creationId xmlns:a16="http://schemas.microsoft.com/office/drawing/2014/main" id="{5CD3A592-83DE-48D1-98F3-4BAD3BD1261A}"/>
              </a:ext>
            </a:extLst>
          </p:cNvPr>
          <p:cNvSpPr>
            <a:spLocks noGrp="1"/>
          </p:cNvSpPr>
          <p:nvPr>
            <p:ph type="sldNum" sz="quarter" idx="11"/>
          </p:nvPr>
        </p:nvSpPr>
        <p:spPr/>
        <p:txBody>
          <a:bodyPr/>
          <a:lstStyle/>
          <a:p>
            <a:pPr>
              <a:defRPr/>
            </a:pPr>
            <a:fld id="{66AE269D-FFA0-B149-B0CE-C20BB893522D}" type="slidenum">
              <a:rPr lang="nl-NL" smtClean="0">
                <a:solidFill>
                  <a:prstClr val="white"/>
                </a:solidFill>
              </a:rPr>
              <a:pPr>
                <a:defRPr/>
              </a:pPr>
              <a:t>2</a:t>
            </a:fld>
            <a:endParaRPr lang="nl-NL">
              <a:solidFill>
                <a:prstClr val="white"/>
              </a:solidFill>
            </a:endParaRPr>
          </a:p>
        </p:txBody>
      </p:sp>
    </p:spTree>
    <p:extLst>
      <p:ext uri="{BB962C8B-B14F-4D97-AF65-F5344CB8AC3E}">
        <p14:creationId xmlns:p14="http://schemas.microsoft.com/office/powerpoint/2010/main" val="2470881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A46FDC-8052-4E55-AFFC-38C27FB55516}"/>
              </a:ext>
            </a:extLst>
          </p:cNvPr>
          <p:cNvSpPr>
            <a:spLocks noGrp="1"/>
          </p:cNvSpPr>
          <p:nvPr>
            <p:ph type="sldNum" sz="quarter" idx="11"/>
          </p:nvPr>
        </p:nvSpPr>
        <p:spPr/>
        <p:txBody>
          <a:bodyPr/>
          <a:lstStyle/>
          <a:p>
            <a:pPr>
              <a:defRPr/>
            </a:pPr>
            <a:fld id="{66AE269D-FFA0-B149-B0CE-C20BB893522D}" type="slidenum">
              <a:rPr lang="nl-NL" smtClean="0">
                <a:solidFill>
                  <a:prstClr val="white"/>
                </a:solidFill>
              </a:rPr>
              <a:pPr>
                <a:defRPr/>
              </a:pPr>
              <a:t>20</a:t>
            </a:fld>
            <a:endParaRPr lang="nl-NL">
              <a:solidFill>
                <a:prstClr val="white"/>
              </a:solidFill>
            </a:endParaRPr>
          </a:p>
        </p:txBody>
      </p:sp>
      <p:sp>
        <p:nvSpPr>
          <p:cNvPr id="10" name="Content Placeholder 9">
            <a:extLst>
              <a:ext uri="{FF2B5EF4-FFF2-40B4-BE49-F238E27FC236}">
                <a16:creationId xmlns:a16="http://schemas.microsoft.com/office/drawing/2014/main" id="{8D971814-132C-4102-9A96-12D7D767301E}"/>
              </a:ext>
            </a:extLst>
          </p:cNvPr>
          <p:cNvSpPr>
            <a:spLocks noGrp="1"/>
          </p:cNvSpPr>
          <p:nvPr>
            <p:ph sz="half" idx="1"/>
          </p:nvPr>
        </p:nvSpPr>
        <p:spPr/>
        <p:txBody>
          <a:bodyPr/>
          <a:lstStyle/>
          <a:p>
            <a:pPr marL="0" indent="0">
              <a:buNone/>
            </a:pPr>
            <a:endParaRPr lang="nl-NL" dirty="0"/>
          </a:p>
        </p:txBody>
      </p:sp>
      <p:graphicFrame>
        <p:nvGraphicFramePr>
          <p:cNvPr id="11" name="Table 10">
            <a:extLst>
              <a:ext uri="{FF2B5EF4-FFF2-40B4-BE49-F238E27FC236}">
                <a16:creationId xmlns:a16="http://schemas.microsoft.com/office/drawing/2014/main" id="{A1A2A923-1AEB-4367-8A52-7C6887A927FD}"/>
              </a:ext>
            </a:extLst>
          </p:cNvPr>
          <p:cNvGraphicFramePr>
            <a:graphicFrameLocks noGrp="1"/>
          </p:cNvGraphicFramePr>
          <p:nvPr>
            <p:extLst>
              <p:ext uri="{D42A27DB-BD31-4B8C-83A1-F6EECF244321}">
                <p14:modId xmlns:p14="http://schemas.microsoft.com/office/powerpoint/2010/main" val="1374940461"/>
              </p:ext>
            </p:extLst>
          </p:nvPr>
        </p:nvGraphicFramePr>
        <p:xfrm>
          <a:off x="0" y="13737"/>
          <a:ext cx="12192002" cy="6844264"/>
        </p:xfrm>
        <a:graphic>
          <a:graphicData uri="http://schemas.openxmlformats.org/drawingml/2006/table">
            <a:tbl>
              <a:tblPr firstRow="1" bandRow="1">
                <a:tableStyleId>{F5AB1C69-6EDB-4FF4-983F-18BD219EF322}</a:tableStyleId>
              </a:tblPr>
              <a:tblGrid>
                <a:gridCol w="6762750">
                  <a:extLst>
                    <a:ext uri="{9D8B030D-6E8A-4147-A177-3AD203B41FA5}">
                      <a16:colId xmlns:a16="http://schemas.microsoft.com/office/drawing/2014/main" val="1066342432"/>
                    </a:ext>
                  </a:extLst>
                </a:gridCol>
                <a:gridCol w="5429252">
                  <a:extLst>
                    <a:ext uri="{9D8B030D-6E8A-4147-A177-3AD203B41FA5}">
                      <a16:colId xmlns:a16="http://schemas.microsoft.com/office/drawing/2014/main" val="3905578511"/>
                    </a:ext>
                  </a:extLst>
                </a:gridCol>
              </a:tblGrid>
              <a:tr h="483598">
                <a:tc>
                  <a:txBody>
                    <a:bodyPr/>
                    <a:lstStyle/>
                    <a:p>
                      <a:r>
                        <a:rPr lang="en-US" sz="2400" dirty="0" err="1"/>
                        <a:t>Methodische</a:t>
                      </a:r>
                      <a:r>
                        <a:rPr lang="en-US" sz="2400" dirty="0"/>
                        <a:t> </a:t>
                      </a:r>
                      <a:r>
                        <a:rPr lang="en-US" sz="2400" dirty="0" err="1"/>
                        <a:t>principes</a:t>
                      </a:r>
                      <a:endParaRPr lang="nl-NL" sz="2400" dirty="0"/>
                    </a:p>
                  </a:txBody>
                  <a:tcPr/>
                </a:tc>
                <a:tc>
                  <a:txBody>
                    <a:bodyPr/>
                    <a:lstStyle/>
                    <a:p>
                      <a:r>
                        <a:rPr lang="en-US" sz="2400" dirty="0" err="1"/>
                        <a:t>Longitudinale</a:t>
                      </a:r>
                      <a:r>
                        <a:rPr lang="en-US" sz="2400" dirty="0"/>
                        <a:t> </a:t>
                      </a:r>
                      <a:r>
                        <a:rPr lang="en-US" sz="2400" dirty="0" err="1"/>
                        <a:t>relatie</a:t>
                      </a:r>
                      <a:r>
                        <a:rPr lang="en-US" sz="2400" dirty="0"/>
                        <a:t> met…</a:t>
                      </a:r>
                      <a:endParaRPr lang="nl-NL" sz="2400" dirty="0"/>
                    </a:p>
                  </a:txBody>
                  <a:tcPr/>
                </a:tc>
                <a:extLst>
                  <a:ext uri="{0D108BD9-81ED-4DB2-BD59-A6C34878D82A}">
                    <a16:rowId xmlns:a16="http://schemas.microsoft.com/office/drawing/2014/main" val="594971820"/>
                  </a:ext>
                </a:extLst>
              </a:tr>
              <a:tr h="1775760">
                <a:tc>
                  <a:txBody>
                    <a:bodyPr/>
                    <a:lstStyle/>
                    <a:p>
                      <a:endParaRPr lang="en-US" sz="2400" dirty="0"/>
                    </a:p>
                    <a:p>
                      <a:r>
                        <a:rPr lang="en-US" sz="2400" dirty="0" err="1"/>
                        <a:t>Betekenisrelatie</a:t>
                      </a:r>
                      <a:endParaRPr lang="nl-NL" sz="2400" dirty="0"/>
                    </a:p>
                  </a:txBody>
                  <a:tcPr/>
                </a:tc>
                <a:tc>
                  <a:txBody>
                    <a:bodyPr/>
                    <a:lstStyle/>
                    <a:p>
                      <a:pPr marL="285750" indent="-285750">
                        <a:buFontTx/>
                        <a:buChar char="-"/>
                      </a:pPr>
                      <a:r>
                        <a:rPr lang="en-US" sz="2400" dirty="0" err="1"/>
                        <a:t>Sociaal</a:t>
                      </a:r>
                      <a:r>
                        <a:rPr lang="en-US" sz="2400" dirty="0"/>
                        <a:t> </a:t>
                      </a:r>
                      <a:r>
                        <a:rPr lang="en-US" sz="2400" dirty="0" err="1"/>
                        <a:t>netwerk</a:t>
                      </a:r>
                      <a:endParaRPr lang="en-US" sz="2400" dirty="0"/>
                    </a:p>
                    <a:p>
                      <a:pPr marL="285750" indent="-285750">
                        <a:buFontTx/>
                        <a:buChar char="-"/>
                      </a:pPr>
                      <a:r>
                        <a:rPr lang="en-US" sz="2400" dirty="0"/>
                        <a:t>Rel. </a:t>
                      </a:r>
                      <a:r>
                        <a:rPr lang="en-US" sz="2400" dirty="0" err="1"/>
                        <a:t>vaardigheden</a:t>
                      </a:r>
                      <a:r>
                        <a:rPr lang="en-US" sz="2400" dirty="0"/>
                        <a:t> en </a:t>
                      </a:r>
                      <a:r>
                        <a:rPr lang="en-US" sz="2400" dirty="0" err="1"/>
                        <a:t>prosociaal</a:t>
                      </a:r>
                      <a:r>
                        <a:rPr lang="en-US" sz="2400" dirty="0"/>
                        <a:t> </a:t>
                      </a:r>
                      <a:r>
                        <a:rPr lang="en-US" sz="2400" dirty="0" err="1"/>
                        <a:t>gedrag</a:t>
                      </a:r>
                      <a:endParaRPr lang="en-US" sz="2400" dirty="0"/>
                    </a:p>
                    <a:p>
                      <a:pPr marL="285750" indent="-285750">
                        <a:buFontTx/>
                        <a:buChar char="-"/>
                      </a:pPr>
                      <a:r>
                        <a:rPr lang="en-US" sz="2400" dirty="0" err="1"/>
                        <a:t>Zelfwaardegevoel</a:t>
                      </a:r>
                      <a:endParaRPr lang="en-US" sz="2400" dirty="0"/>
                    </a:p>
                    <a:p>
                      <a:pPr marL="285750" indent="-285750">
                        <a:buFontTx/>
                        <a:buChar char="-"/>
                      </a:pPr>
                      <a:r>
                        <a:rPr lang="en-US" sz="2400" dirty="0" err="1"/>
                        <a:t>Toekomstperspectief</a:t>
                      </a:r>
                      <a:endParaRPr lang="nl-NL" sz="2400" dirty="0"/>
                    </a:p>
                  </a:txBody>
                  <a:tcPr/>
                </a:tc>
                <a:extLst>
                  <a:ext uri="{0D108BD9-81ED-4DB2-BD59-A6C34878D82A}">
                    <a16:rowId xmlns:a16="http://schemas.microsoft.com/office/drawing/2014/main" val="3446822983"/>
                  </a:ext>
                </a:extLst>
              </a:tr>
              <a:tr h="1814914">
                <a:tc>
                  <a:txBody>
                    <a:bodyPr/>
                    <a:lstStyle/>
                    <a:p>
                      <a:endParaRPr lang="en-US" sz="2400" dirty="0"/>
                    </a:p>
                    <a:p>
                      <a:endParaRPr lang="en-US" sz="2400" dirty="0"/>
                    </a:p>
                    <a:p>
                      <a:r>
                        <a:rPr lang="en-US" sz="2400" dirty="0" err="1"/>
                        <a:t>Aansluiten</a:t>
                      </a:r>
                      <a:r>
                        <a:rPr lang="en-US" sz="2400" dirty="0"/>
                        <a:t> </a:t>
                      </a:r>
                      <a:r>
                        <a:rPr lang="en-US" sz="2400" dirty="0" err="1"/>
                        <a:t>bij</a:t>
                      </a:r>
                      <a:r>
                        <a:rPr lang="en-US" sz="2400" dirty="0"/>
                        <a:t> de </a:t>
                      </a:r>
                      <a:r>
                        <a:rPr lang="en-US" sz="2400" dirty="0" err="1"/>
                        <a:t>leefwereld</a:t>
                      </a:r>
                      <a:endParaRPr lang="nl-NL" sz="2400" dirty="0"/>
                    </a:p>
                  </a:txBody>
                  <a:tcPr/>
                </a:tc>
                <a:tc>
                  <a:txBody>
                    <a:bodyPr/>
                    <a:lstStyle/>
                    <a:p>
                      <a:pPr marL="285750" indent="-285750">
                        <a:buFontTx/>
                        <a:buChar char="-"/>
                      </a:pPr>
                      <a:r>
                        <a:rPr lang="en-US" sz="2400" dirty="0" err="1"/>
                        <a:t>Participatie</a:t>
                      </a:r>
                      <a:endParaRPr lang="en-US" sz="2400" dirty="0"/>
                    </a:p>
                    <a:p>
                      <a:pPr marL="285750" indent="-285750">
                        <a:buFontTx/>
                        <a:buChar char="-"/>
                      </a:pPr>
                      <a:r>
                        <a:rPr lang="en-US" sz="2400" dirty="0" err="1"/>
                        <a:t>Sociaal</a:t>
                      </a:r>
                      <a:r>
                        <a:rPr lang="en-US" sz="2400" dirty="0"/>
                        <a:t> </a:t>
                      </a:r>
                      <a:r>
                        <a:rPr lang="en-US" sz="2400" dirty="0" err="1"/>
                        <a:t>netwerk</a:t>
                      </a:r>
                      <a:endParaRPr lang="en-US" sz="2400" dirty="0"/>
                    </a:p>
                    <a:p>
                      <a:pPr marL="285750" indent="-285750">
                        <a:buFontTx/>
                        <a:buChar char="-"/>
                      </a:pPr>
                      <a:r>
                        <a:rPr lang="en-US" sz="2400" dirty="0"/>
                        <a:t>Rel. </a:t>
                      </a:r>
                      <a:r>
                        <a:rPr lang="en-US" sz="2400" dirty="0" err="1"/>
                        <a:t>vaardigheden</a:t>
                      </a:r>
                      <a:r>
                        <a:rPr lang="en-US" sz="2400" dirty="0"/>
                        <a:t> en </a:t>
                      </a:r>
                      <a:r>
                        <a:rPr lang="en-US" sz="2400" dirty="0" err="1"/>
                        <a:t>prosociaal</a:t>
                      </a:r>
                      <a:r>
                        <a:rPr lang="en-US" sz="2400" dirty="0"/>
                        <a:t> </a:t>
                      </a:r>
                      <a:r>
                        <a:rPr lang="en-US" sz="2400" dirty="0" err="1"/>
                        <a:t>gedrag</a:t>
                      </a:r>
                      <a:endParaRPr lang="en-US" sz="2400" dirty="0"/>
                    </a:p>
                    <a:p>
                      <a:pPr marL="285750" indent="-285750">
                        <a:buFontTx/>
                        <a:buChar char="-"/>
                      </a:pPr>
                      <a:r>
                        <a:rPr lang="en-US" sz="2400" dirty="0" err="1"/>
                        <a:t>Zelfwaardegevoel</a:t>
                      </a:r>
                      <a:endParaRPr lang="nl-NL" sz="2400" dirty="0"/>
                    </a:p>
                  </a:txBody>
                  <a:tcPr/>
                </a:tc>
                <a:extLst>
                  <a:ext uri="{0D108BD9-81ED-4DB2-BD59-A6C34878D82A}">
                    <a16:rowId xmlns:a16="http://schemas.microsoft.com/office/drawing/2014/main" val="685069757"/>
                  </a:ext>
                </a:extLst>
              </a:tr>
              <a:tr h="1464749">
                <a:tc>
                  <a:txBody>
                    <a:bodyPr/>
                    <a:lstStyle/>
                    <a:p>
                      <a:endParaRPr lang="en-US" sz="2400" dirty="0"/>
                    </a:p>
                    <a:p>
                      <a:r>
                        <a:rPr lang="en-US" sz="2400" dirty="0" err="1"/>
                        <a:t>Aansluiten</a:t>
                      </a:r>
                      <a:r>
                        <a:rPr lang="en-US" sz="2400" dirty="0"/>
                        <a:t> </a:t>
                      </a:r>
                      <a:r>
                        <a:rPr lang="en-US" sz="2400" dirty="0" err="1"/>
                        <a:t>bij</a:t>
                      </a:r>
                      <a:r>
                        <a:rPr lang="en-US" sz="2400" dirty="0"/>
                        <a:t> de </a:t>
                      </a:r>
                      <a:r>
                        <a:rPr lang="en-US" sz="2400" dirty="0" err="1"/>
                        <a:t>behoefte</a:t>
                      </a:r>
                      <a:endParaRPr lang="nl-NL" sz="2400" dirty="0"/>
                    </a:p>
                  </a:txBody>
                  <a:tcPr/>
                </a:tc>
                <a:tc>
                  <a:txBody>
                    <a:bodyPr/>
                    <a:lstStyle/>
                    <a:p>
                      <a:pPr marL="285750" indent="-285750">
                        <a:buFontTx/>
                        <a:buChar char="-"/>
                      </a:pPr>
                      <a:r>
                        <a:rPr lang="en-US" sz="2400" dirty="0" err="1"/>
                        <a:t>Sociaal</a:t>
                      </a:r>
                      <a:r>
                        <a:rPr lang="en-US" sz="2400" dirty="0"/>
                        <a:t> </a:t>
                      </a:r>
                      <a:r>
                        <a:rPr lang="en-US" sz="2400" dirty="0" err="1"/>
                        <a:t>netwerk</a:t>
                      </a:r>
                      <a:endParaRPr lang="en-US" sz="2400" dirty="0"/>
                    </a:p>
                    <a:p>
                      <a:pPr marL="285750" indent="-285750">
                        <a:buFontTx/>
                        <a:buChar char="-"/>
                      </a:pPr>
                      <a:r>
                        <a:rPr lang="en-US" sz="2400" dirty="0"/>
                        <a:t>Rel. </a:t>
                      </a:r>
                      <a:r>
                        <a:rPr lang="en-US" sz="2400" dirty="0" err="1"/>
                        <a:t>vaardigheden</a:t>
                      </a:r>
                      <a:r>
                        <a:rPr lang="en-US" sz="2400" dirty="0"/>
                        <a:t> en </a:t>
                      </a:r>
                      <a:r>
                        <a:rPr lang="en-US" sz="2400" dirty="0" err="1"/>
                        <a:t>prosociaal</a:t>
                      </a:r>
                      <a:r>
                        <a:rPr lang="en-US" sz="2400" dirty="0"/>
                        <a:t> </a:t>
                      </a:r>
                      <a:r>
                        <a:rPr lang="en-US" sz="2400" dirty="0" err="1"/>
                        <a:t>gedrag</a:t>
                      </a:r>
                      <a:endParaRPr lang="en-US" sz="2400" dirty="0"/>
                    </a:p>
                    <a:p>
                      <a:pPr marL="285750" indent="-285750">
                        <a:buFontTx/>
                        <a:buChar char="-"/>
                      </a:pPr>
                      <a:r>
                        <a:rPr lang="en-US" sz="2400" dirty="0" err="1"/>
                        <a:t>Zelfwaardegevoel</a:t>
                      </a:r>
                      <a:endParaRPr lang="nl-NL" sz="2400" dirty="0"/>
                    </a:p>
                  </a:txBody>
                  <a:tcPr/>
                </a:tc>
                <a:extLst>
                  <a:ext uri="{0D108BD9-81ED-4DB2-BD59-A6C34878D82A}">
                    <a16:rowId xmlns:a16="http://schemas.microsoft.com/office/drawing/2014/main" val="1011215765"/>
                  </a:ext>
                </a:extLst>
              </a:tr>
              <a:tr h="1305243">
                <a:tc>
                  <a:txBody>
                    <a:bodyPr/>
                    <a:lstStyle/>
                    <a:p>
                      <a:r>
                        <a:rPr lang="en-US" sz="2400" dirty="0" err="1"/>
                        <a:t>Nabijheid</a:t>
                      </a:r>
                      <a:r>
                        <a:rPr lang="en-US" sz="2400" dirty="0"/>
                        <a:t>, </a:t>
                      </a:r>
                      <a:r>
                        <a:rPr lang="en-US" sz="2400" dirty="0" err="1"/>
                        <a:t>jongeren</a:t>
                      </a:r>
                      <a:r>
                        <a:rPr lang="en-US" sz="2400" dirty="0"/>
                        <a:t> in </a:t>
                      </a:r>
                      <a:r>
                        <a:rPr lang="en-US" sz="2400" dirty="0" err="1"/>
                        <a:t>hun</a:t>
                      </a:r>
                      <a:r>
                        <a:rPr lang="en-US" sz="2400" dirty="0"/>
                        <a:t> </a:t>
                      </a:r>
                      <a:r>
                        <a:rPr lang="en-US" sz="2400" dirty="0" err="1"/>
                        <a:t>kracht</a:t>
                      </a:r>
                      <a:r>
                        <a:rPr lang="en-US" sz="2400" dirty="0"/>
                        <a:t> </a:t>
                      </a:r>
                      <a:r>
                        <a:rPr lang="en-US" sz="2400" dirty="0" err="1"/>
                        <a:t>zetten</a:t>
                      </a:r>
                      <a:r>
                        <a:rPr lang="en-US" sz="2400" dirty="0"/>
                        <a:t>, peer support, </a:t>
                      </a:r>
                      <a:r>
                        <a:rPr lang="en-US" sz="2400" dirty="0" err="1"/>
                        <a:t>leren</a:t>
                      </a:r>
                      <a:r>
                        <a:rPr lang="en-US" sz="2400" dirty="0"/>
                        <a:t> door </a:t>
                      </a:r>
                      <a:r>
                        <a:rPr lang="en-US" sz="2400" dirty="0" err="1"/>
                        <a:t>doen</a:t>
                      </a:r>
                      <a:r>
                        <a:rPr lang="en-US" sz="2400" dirty="0"/>
                        <a:t>, </a:t>
                      </a:r>
                      <a:r>
                        <a:rPr lang="en-US" sz="2400" dirty="0" err="1"/>
                        <a:t>werken</a:t>
                      </a:r>
                      <a:r>
                        <a:rPr lang="en-US" sz="2400" dirty="0"/>
                        <a:t> met regels, </a:t>
                      </a:r>
                      <a:r>
                        <a:rPr lang="en-US" sz="2400" dirty="0" err="1"/>
                        <a:t>taakgerichte</a:t>
                      </a:r>
                      <a:r>
                        <a:rPr lang="en-US" sz="2400" dirty="0"/>
                        <a:t> </a:t>
                      </a:r>
                      <a:r>
                        <a:rPr lang="en-US" sz="2400" dirty="0" err="1"/>
                        <a:t>betekenisrelatie</a:t>
                      </a:r>
                      <a:r>
                        <a:rPr lang="en-US" sz="2400" dirty="0"/>
                        <a:t>, </a:t>
                      </a:r>
                      <a:r>
                        <a:rPr lang="en-US" sz="2400" dirty="0" err="1"/>
                        <a:t>praktische</a:t>
                      </a:r>
                      <a:r>
                        <a:rPr lang="en-US" sz="2400" dirty="0"/>
                        <a:t> </a:t>
                      </a:r>
                      <a:r>
                        <a:rPr lang="en-US" sz="2400" dirty="0" err="1"/>
                        <a:t>hulp</a:t>
                      </a:r>
                      <a:r>
                        <a:rPr lang="en-US" sz="2400" dirty="0"/>
                        <a:t>.</a:t>
                      </a:r>
                      <a:endParaRPr lang="nl-NL" sz="2400" dirty="0"/>
                    </a:p>
                  </a:txBody>
                  <a:tcPr/>
                </a:tc>
                <a:tc>
                  <a:txBody>
                    <a:bodyPr/>
                    <a:lstStyle/>
                    <a:p>
                      <a:pPr marL="285750" indent="-285750">
                        <a:buFontTx/>
                        <a:buChar char="-"/>
                      </a:pPr>
                      <a:r>
                        <a:rPr lang="en-US" sz="2400" dirty="0"/>
                        <a:t>Maatschappelijke </a:t>
                      </a:r>
                      <a:r>
                        <a:rPr lang="en-US" sz="2400" dirty="0" err="1"/>
                        <a:t>participatie</a:t>
                      </a:r>
                      <a:endParaRPr lang="nl-NL" sz="2400" dirty="0"/>
                    </a:p>
                  </a:txBody>
                  <a:tcPr/>
                </a:tc>
                <a:extLst>
                  <a:ext uri="{0D108BD9-81ED-4DB2-BD59-A6C34878D82A}">
                    <a16:rowId xmlns:a16="http://schemas.microsoft.com/office/drawing/2014/main" val="1585718129"/>
                  </a:ext>
                </a:extLst>
              </a:tr>
            </a:tbl>
          </a:graphicData>
        </a:graphic>
      </p:graphicFrame>
      <p:sp>
        <p:nvSpPr>
          <p:cNvPr id="2" name="Arrow: Right 1">
            <a:extLst>
              <a:ext uri="{FF2B5EF4-FFF2-40B4-BE49-F238E27FC236}">
                <a16:creationId xmlns:a16="http://schemas.microsoft.com/office/drawing/2014/main" id="{D37C36C0-08F0-4CF4-8C3D-EDB28BE9C1FB}"/>
              </a:ext>
            </a:extLst>
          </p:cNvPr>
          <p:cNvSpPr/>
          <p:nvPr/>
        </p:nvSpPr>
        <p:spPr>
          <a:xfrm>
            <a:off x="5989109" y="985685"/>
            <a:ext cx="742950" cy="5334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Arrow: Right 5">
            <a:extLst>
              <a:ext uri="{FF2B5EF4-FFF2-40B4-BE49-F238E27FC236}">
                <a16:creationId xmlns:a16="http://schemas.microsoft.com/office/drawing/2014/main" id="{A3C20E75-1720-4596-AB9E-3F45F4E4036B}"/>
              </a:ext>
            </a:extLst>
          </p:cNvPr>
          <p:cNvSpPr/>
          <p:nvPr/>
        </p:nvSpPr>
        <p:spPr>
          <a:xfrm>
            <a:off x="5941484" y="2902469"/>
            <a:ext cx="742950" cy="5334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Arrow: Right 6">
            <a:extLst>
              <a:ext uri="{FF2B5EF4-FFF2-40B4-BE49-F238E27FC236}">
                <a16:creationId xmlns:a16="http://schemas.microsoft.com/office/drawing/2014/main" id="{79AC0022-EA2A-4752-93CE-4BDCEB2DC160}"/>
              </a:ext>
            </a:extLst>
          </p:cNvPr>
          <p:cNvSpPr/>
          <p:nvPr/>
        </p:nvSpPr>
        <p:spPr>
          <a:xfrm>
            <a:off x="5941484" y="4520406"/>
            <a:ext cx="742950" cy="5334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rrow: Right 7">
            <a:extLst>
              <a:ext uri="{FF2B5EF4-FFF2-40B4-BE49-F238E27FC236}">
                <a16:creationId xmlns:a16="http://schemas.microsoft.com/office/drawing/2014/main" id="{BB709E71-F877-4B87-B6D1-AA435ADCA12A}"/>
              </a:ext>
            </a:extLst>
          </p:cNvPr>
          <p:cNvSpPr/>
          <p:nvPr/>
        </p:nvSpPr>
        <p:spPr>
          <a:xfrm>
            <a:off x="5941484" y="5886420"/>
            <a:ext cx="742950" cy="5334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23090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CD1AE-7118-4C6E-8825-A6F56C56D478}"/>
              </a:ext>
            </a:extLst>
          </p:cNvPr>
          <p:cNvSpPr>
            <a:spLocks noGrp="1"/>
          </p:cNvSpPr>
          <p:nvPr>
            <p:ph sz="half" idx="1"/>
          </p:nvPr>
        </p:nvSpPr>
        <p:spPr>
          <a:xfrm>
            <a:off x="609600" y="1352550"/>
            <a:ext cx="11372850" cy="4773613"/>
          </a:xfrm>
        </p:spPr>
        <p:txBody>
          <a:bodyPr/>
          <a:lstStyle/>
          <a:p>
            <a:pPr marL="0" indent="0">
              <a:buNone/>
            </a:pPr>
            <a:r>
              <a:rPr lang="nl-NL" sz="3200" dirty="0"/>
              <a:t>25% vindt via het jongerenwerk vorm van hulp </a:t>
            </a:r>
          </a:p>
          <a:p>
            <a:pPr marL="0" indent="0">
              <a:buNone/>
            </a:pPr>
            <a:endParaRPr lang="nl-NL" dirty="0"/>
          </a:p>
        </p:txBody>
      </p:sp>
      <p:sp>
        <p:nvSpPr>
          <p:cNvPr id="4" name="Slide Number Placeholder 3">
            <a:extLst>
              <a:ext uri="{FF2B5EF4-FFF2-40B4-BE49-F238E27FC236}">
                <a16:creationId xmlns:a16="http://schemas.microsoft.com/office/drawing/2014/main" id="{4335E4A4-AE6A-4B9B-A7DF-A0A37B99FF5E}"/>
              </a:ext>
            </a:extLst>
          </p:cNvPr>
          <p:cNvSpPr>
            <a:spLocks noGrp="1"/>
          </p:cNvSpPr>
          <p:nvPr>
            <p:ph type="sldNum" sz="quarter" idx="11"/>
          </p:nvPr>
        </p:nvSpPr>
        <p:spPr/>
        <p:txBody>
          <a:bodyPr/>
          <a:lstStyle/>
          <a:p>
            <a:pPr>
              <a:defRPr/>
            </a:pPr>
            <a:fld id="{66AE269D-FFA0-B149-B0CE-C20BB893522D}" type="slidenum">
              <a:rPr lang="nl-NL" smtClean="0">
                <a:solidFill>
                  <a:prstClr val="white"/>
                </a:solidFill>
              </a:rPr>
              <a:pPr>
                <a:defRPr/>
              </a:pPr>
              <a:t>21</a:t>
            </a:fld>
            <a:endParaRPr lang="nl-NL">
              <a:solidFill>
                <a:prstClr val="white"/>
              </a:solidFill>
            </a:endParaRPr>
          </a:p>
        </p:txBody>
      </p:sp>
      <p:graphicFrame>
        <p:nvGraphicFramePr>
          <p:cNvPr id="5" name="Table 4">
            <a:extLst>
              <a:ext uri="{FF2B5EF4-FFF2-40B4-BE49-F238E27FC236}">
                <a16:creationId xmlns:a16="http://schemas.microsoft.com/office/drawing/2014/main" id="{7BE16130-35E9-4667-AC86-973F6AFD42E3}"/>
              </a:ext>
            </a:extLst>
          </p:cNvPr>
          <p:cNvGraphicFramePr>
            <a:graphicFrameLocks noGrp="1"/>
          </p:cNvGraphicFramePr>
          <p:nvPr>
            <p:extLst>
              <p:ext uri="{D42A27DB-BD31-4B8C-83A1-F6EECF244321}">
                <p14:modId xmlns:p14="http://schemas.microsoft.com/office/powerpoint/2010/main" val="392958794"/>
              </p:ext>
            </p:extLst>
          </p:nvPr>
        </p:nvGraphicFramePr>
        <p:xfrm>
          <a:off x="2032000" y="2789314"/>
          <a:ext cx="8128000" cy="2944736"/>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742082798"/>
                    </a:ext>
                  </a:extLst>
                </a:gridCol>
                <a:gridCol w="4064000">
                  <a:extLst>
                    <a:ext uri="{9D8B030D-6E8A-4147-A177-3AD203B41FA5}">
                      <a16:colId xmlns:a16="http://schemas.microsoft.com/office/drawing/2014/main" val="1819532886"/>
                    </a:ext>
                  </a:extLst>
                </a:gridCol>
              </a:tblGrid>
              <a:tr h="1472368">
                <a:tc>
                  <a:txBody>
                    <a:bodyPr/>
                    <a:lstStyle/>
                    <a:p>
                      <a:r>
                        <a:rPr lang="en-US" sz="2400" dirty="0" err="1"/>
                        <a:t>Vorm</a:t>
                      </a:r>
                      <a:r>
                        <a:rPr lang="en-US" sz="2400" dirty="0"/>
                        <a:t> van </a:t>
                      </a:r>
                      <a:r>
                        <a:rPr lang="en-US" sz="2400" dirty="0" err="1"/>
                        <a:t>hulp</a:t>
                      </a:r>
                      <a:r>
                        <a:rPr lang="en-US" sz="2400" dirty="0"/>
                        <a:t> </a:t>
                      </a:r>
                      <a:r>
                        <a:rPr lang="en-US" sz="2400" dirty="0" err="1"/>
                        <a:t>gevonden</a:t>
                      </a:r>
                      <a:r>
                        <a:rPr lang="en-US" sz="2400" dirty="0"/>
                        <a:t> (</a:t>
                      </a:r>
                      <a:r>
                        <a:rPr lang="en-US" sz="2400" dirty="0" err="1"/>
                        <a:t>hulporganisatie</a:t>
                      </a:r>
                      <a:r>
                        <a:rPr lang="en-US" sz="2400" dirty="0"/>
                        <a:t>, </a:t>
                      </a:r>
                      <a:r>
                        <a:rPr lang="en-US" sz="2400" dirty="0" err="1"/>
                        <a:t>wijkteam</a:t>
                      </a:r>
                      <a:r>
                        <a:rPr lang="en-US" sz="2400" dirty="0"/>
                        <a:t>, </a:t>
                      </a:r>
                      <a:r>
                        <a:rPr lang="en-US" sz="2400" dirty="0" err="1"/>
                        <a:t>dokter</a:t>
                      </a:r>
                      <a:r>
                        <a:rPr lang="en-US" sz="2400" dirty="0"/>
                        <a:t> of </a:t>
                      </a:r>
                      <a:r>
                        <a:rPr lang="en-US" sz="2400" dirty="0" err="1"/>
                        <a:t>jongerenloket</a:t>
                      </a:r>
                      <a:r>
                        <a:rPr lang="en-US" sz="2400" dirty="0"/>
                        <a:t>)?</a:t>
                      </a:r>
                      <a:endParaRPr lang="nl-NL" sz="2400" dirty="0"/>
                    </a:p>
                  </a:txBody>
                  <a:tcPr/>
                </a:tc>
                <a:tc>
                  <a:txBody>
                    <a:bodyPr/>
                    <a:lstStyle/>
                    <a:p>
                      <a:r>
                        <a:rPr lang="en-US" sz="2400" dirty="0" err="1"/>
                        <a:t>Problematiek</a:t>
                      </a:r>
                      <a:r>
                        <a:rPr lang="en-US" sz="2400" dirty="0"/>
                        <a:t> </a:t>
                      </a:r>
                      <a:endParaRPr lang="nl-NL" sz="2400" dirty="0"/>
                    </a:p>
                  </a:txBody>
                  <a:tcPr/>
                </a:tc>
                <a:extLst>
                  <a:ext uri="{0D108BD9-81ED-4DB2-BD59-A6C34878D82A}">
                    <a16:rowId xmlns:a16="http://schemas.microsoft.com/office/drawing/2014/main" val="657463369"/>
                  </a:ext>
                </a:extLst>
              </a:tr>
              <a:tr h="1472368">
                <a:tc>
                  <a:txBody>
                    <a:bodyPr/>
                    <a:lstStyle/>
                    <a:p>
                      <a:r>
                        <a:rPr lang="en-US" sz="2400" dirty="0"/>
                        <a:t>33%</a:t>
                      </a:r>
                      <a:endParaRPr lang="nl-NL" sz="2400" dirty="0"/>
                    </a:p>
                  </a:txBody>
                  <a:tcPr/>
                </a:tc>
                <a:tc>
                  <a:txBody>
                    <a:bodyPr/>
                    <a:lstStyle/>
                    <a:p>
                      <a:r>
                        <a:rPr lang="en-US" sz="2400" dirty="0"/>
                        <a:t>48% </a:t>
                      </a:r>
                      <a:r>
                        <a:rPr lang="en-US" sz="2400" dirty="0" err="1"/>
                        <a:t>gaat</a:t>
                      </a:r>
                      <a:r>
                        <a:rPr lang="en-US" sz="2400" dirty="0"/>
                        <a:t> </a:t>
                      </a:r>
                      <a:r>
                        <a:rPr lang="en-US" sz="2400" dirty="0" err="1"/>
                        <a:t>goed</a:t>
                      </a:r>
                      <a:r>
                        <a:rPr lang="en-US" sz="2400" dirty="0"/>
                        <a:t> </a:t>
                      </a:r>
                    </a:p>
                    <a:p>
                      <a:r>
                        <a:rPr lang="en-US" sz="2400" dirty="0"/>
                        <a:t>19% </a:t>
                      </a:r>
                      <a:r>
                        <a:rPr lang="en-US" sz="2400" dirty="0" err="1"/>
                        <a:t>licht</a:t>
                      </a:r>
                      <a:endParaRPr lang="en-US" sz="2400" dirty="0"/>
                    </a:p>
                    <a:p>
                      <a:r>
                        <a:rPr lang="en-US" sz="2400" dirty="0"/>
                        <a:t>32% </a:t>
                      </a:r>
                      <a:r>
                        <a:rPr lang="en-US" sz="2400" dirty="0" err="1"/>
                        <a:t>zwaar</a:t>
                      </a:r>
                      <a:endParaRPr lang="nl-NL" sz="2400" dirty="0"/>
                    </a:p>
                  </a:txBody>
                  <a:tcPr/>
                </a:tc>
                <a:extLst>
                  <a:ext uri="{0D108BD9-81ED-4DB2-BD59-A6C34878D82A}">
                    <a16:rowId xmlns:a16="http://schemas.microsoft.com/office/drawing/2014/main" val="1940185488"/>
                  </a:ext>
                </a:extLst>
              </a:tr>
            </a:tbl>
          </a:graphicData>
        </a:graphic>
      </p:graphicFrame>
    </p:spTree>
    <p:extLst>
      <p:ext uri="{BB962C8B-B14F-4D97-AF65-F5344CB8AC3E}">
        <p14:creationId xmlns:p14="http://schemas.microsoft.com/office/powerpoint/2010/main" val="251540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83E90-796F-41EA-9B62-0EE7B535FB44}"/>
              </a:ext>
            </a:extLst>
          </p:cNvPr>
          <p:cNvSpPr>
            <a:spLocks noGrp="1"/>
          </p:cNvSpPr>
          <p:nvPr>
            <p:ph sz="half" idx="1"/>
          </p:nvPr>
        </p:nvSpPr>
        <p:spPr>
          <a:xfrm>
            <a:off x="869951" y="368299"/>
            <a:ext cx="10972800" cy="6121402"/>
          </a:xfrm>
        </p:spPr>
        <p:txBody>
          <a:bodyPr>
            <a:normAutofit/>
          </a:bodyPr>
          <a:lstStyle/>
          <a:p>
            <a:pPr marL="0" indent="0">
              <a:buNone/>
            </a:pPr>
            <a:endParaRPr lang="nl-NL" sz="4000" dirty="0"/>
          </a:p>
          <a:p>
            <a:pPr marL="0" indent="0">
              <a:buNone/>
            </a:pPr>
            <a:r>
              <a:rPr lang="nl-NL" sz="3200" dirty="0"/>
              <a:t>35% vindt via het jongerenwerk </a:t>
            </a:r>
          </a:p>
          <a:p>
            <a:pPr marL="0" indent="0">
              <a:buNone/>
            </a:pPr>
            <a:r>
              <a:rPr lang="nl-NL" sz="3200" dirty="0"/>
              <a:t>(nieuwe) school, stage en/of werk.</a:t>
            </a:r>
          </a:p>
          <a:p>
            <a:pPr marL="0" indent="0">
              <a:buNone/>
            </a:pPr>
            <a:endParaRPr lang="nl-NL" sz="4000" dirty="0"/>
          </a:p>
          <a:p>
            <a:pPr marL="0" indent="0">
              <a:buNone/>
            </a:pPr>
            <a:endParaRPr lang="nl-NL" sz="4000" dirty="0"/>
          </a:p>
          <a:p>
            <a:pPr marL="0" indent="0">
              <a:buNone/>
            </a:pPr>
            <a:r>
              <a:rPr lang="nl-NL" sz="4000" dirty="0"/>
              <a:t> </a:t>
            </a:r>
          </a:p>
          <a:p>
            <a:pPr marL="0" indent="0">
              <a:buNone/>
            </a:pPr>
            <a:endParaRPr lang="en-US" sz="4000" dirty="0"/>
          </a:p>
          <a:p>
            <a:pPr marL="0" indent="0">
              <a:buNone/>
            </a:pPr>
            <a:endParaRPr lang="nl-NL" sz="4000" dirty="0"/>
          </a:p>
          <a:p>
            <a:pPr marL="0" indent="0">
              <a:buNone/>
            </a:pPr>
            <a:endParaRPr lang="nl-NL" dirty="0"/>
          </a:p>
        </p:txBody>
      </p:sp>
      <p:sp>
        <p:nvSpPr>
          <p:cNvPr id="4" name="Slide Number Placeholder 3">
            <a:extLst>
              <a:ext uri="{FF2B5EF4-FFF2-40B4-BE49-F238E27FC236}">
                <a16:creationId xmlns:a16="http://schemas.microsoft.com/office/drawing/2014/main" id="{29C56BAD-6EEA-404A-8D5C-4AFE56E021D0}"/>
              </a:ext>
            </a:extLst>
          </p:cNvPr>
          <p:cNvSpPr>
            <a:spLocks noGrp="1"/>
          </p:cNvSpPr>
          <p:nvPr>
            <p:ph type="sldNum" sz="quarter" idx="11"/>
          </p:nvPr>
        </p:nvSpPr>
        <p:spPr/>
        <p:txBody>
          <a:bodyPr/>
          <a:lstStyle/>
          <a:p>
            <a:pPr>
              <a:defRPr/>
            </a:pPr>
            <a:fld id="{66AE269D-FFA0-B149-B0CE-C20BB893522D}" type="slidenum">
              <a:rPr lang="nl-NL" smtClean="0">
                <a:solidFill>
                  <a:prstClr val="white"/>
                </a:solidFill>
              </a:rPr>
              <a:pPr>
                <a:defRPr/>
              </a:pPr>
              <a:t>22</a:t>
            </a:fld>
            <a:endParaRPr lang="nl-NL">
              <a:solidFill>
                <a:prstClr val="white"/>
              </a:solidFill>
            </a:endParaRPr>
          </a:p>
        </p:txBody>
      </p:sp>
      <p:graphicFrame>
        <p:nvGraphicFramePr>
          <p:cNvPr id="5" name="Table 4">
            <a:extLst>
              <a:ext uri="{FF2B5EF4-FFF2-40B4-BE49-F238E27FC236}">
                <a16:creationId xmlns:a16="http://schemas.microsoft.com/office/drawing/2014/main" id="{C7E57EE2-9DE3-4DAA-9D00-5141D62C3BA3}"/>
              </a:ext>
            </a:extLst>
          </p:cNvPr>
          <p:cNvGraphicFramePr>
            <a:graphicFrameLocks noGrp="1"/>
          </p:cNvGraphicFramePr>
          <p:nvPr>
            <p:extLst>
              <p:ext uri="{D42A27DB-BD31-4B8C-83A1-F6EECF244321}">
                <p14:modId xmlns:p14="http://schemas.microsoft.com/office/powerpoint/2010/main" val="3207287716"/>
              </p:ext>
            </p:extLst>
          </p:nvPr>
        </p:nvGraphicFramePr>
        <p:xfrm>
          <a:off x="2278743" y="3162299"/>
          <a:ext cx="7634514" cy="2523931"/>
        </p:xfrm>
        <a:graphic>
          <a:graphicData uri="http://schemas.openxmlformats.org/drawingml/2006/table">
            <a:tbl>
              <a:tblPr firstRow="1" bandRow="1">
                <a:tableStyleId>{073A0DAA-6AF3-43AB-8588-CEC1D06C72B9}</a:tableStyleId>
              </a:tblPr>
              <a:tblGrid>
                <a:gridCol w="3817257">
                  <a:extLst>
                    <a:ext uri="{9D8B030D-6E8A-4147-A177-3AD203B41FA5}">
                      <a16:colId xmlns:a16="http://schemas.microsoft.com/office/drawing/2014/main" val="2173269800"/>
                    </a:ext>
                  </a:extLst>
                </a:gridCol>
                <a:gridCol w="3817257">
                  <a:extLst>
                    <a:ext uri="{9D8B030D-6E8A-4147-A177-3AD203B41FA5}">
                      <a16:colId xmlns:a16="http://schemas.microsoft.com/office/drawing/2014/main" val="1639168452"/>
                    </a:ext>
                  </a:extLst>
                </a:gridCol>
              </a:tblGrid>
              <a:tr h="566914">
                <a:tc>
                  <a:txBody>
                    <a:bodyPr/>
                    <a:lstStyle/>
                    <a:p>
                      <a:r>
                        <a:rPr lang="en-US" sz="2400" dirty="0"/>
                        <a:t>Wat </a:t>
                      </a:r>
                      <a:r>
                        <a:rPr lang="en-US" sz="2400" dirty="0" err="1"/>
                        <a:t>gevonden</a:t>
                      </a:r>
                      <a:r>
                        <a:rPr lang="en-US" sz="2400" dirty="0"/>
                        <a:t>?</a:t>
                      </a:r>
                      <a:endParaRPr lang="nl-NL" sz="2400" dirty="0"/>
                    </a:p>
                  </a:txBody>
                  <a:tcPr/>
                </a:tc>
                <a:tc>
                  <a:txBody>
                    <a:bodyPr/>
                    <a:lstStyle/>
                    <a:p>
                      <a:r>
                        <a:rPr lang="en-US" sz="2400" dirty="0"/>
                        <a:t>In 16 </a:t>
                      </a:r>
                      <a:r>
                        <a:rPr lang="en-US" sz="2400" dirty="0" err="1"/>
                        <a:t>maanden</a:t>
                      </a:r>
                      <a:endParaRPr lang="nl-NL" sz="2400" dirty="0"/>
                    </a:p>
                  </a:txBody>
                  <a:tcPr/>
                </a:tc>
                <a:extLst>
                  <a:ext uri="{0D108BD9-81ED-4DB2-BD59-A6C34878D82A}">
                    <a16:rowId xmlns:a16="http://schemas.microsoft.com/office/drawing/2014/main" val="3864926907"/>
                  </a:ext>
                </a:extLst>
              </a:tr>
              <a:tr h="559148">
                <a:tc>
                  <a:txBody>
                    <a:bodyPr/>
                    <a:lstStyle/>
                    <a:p>
                      <a:r>
                        <a:rPr lang="en-US" sz="2400" dirty="0"/>
                        <a:t>School, </a:t>
                      </a:r>
                      <a:r>
                        <a:rPr lang="en-US" sz="2400" dirty="0" err="1"/>
                        <a:t>werk</a:t>
                      </a:r>
                      <a:r>
                        <a:rPr lang="en-US" sz="2400" dirty="0"/>
                        <a:t> en/of stage</a:t>
                      </a:r>
                      <a:endParaRPr lang="nl-NL" sz="2400" dirty="0"/>
                    </a:p>
                  </a:txBody>
                  <a:tcPr/>
                </a:tc>
                <a:tc>
                  <a:txBody>
                    <a:bodyPr/>
                    <a:lstStyle/>
                    <a:p>
                      <a:r>
                        <a:rPr lang="en-US" sz="2400" b="1" dirty="0"/>
                        <a:t>40%</a:t>
                      </a:r>
                      <a:endParaRPr lang="nl-NL" sz="2400" b="1" dirty="0"/>
                    </a:p>
                  </a:txBody>
                  <a:tcPr/>
                </a:tc>
                <a:extLst>
                  <a:ext uri="{0D108BD9-81ED-4DB2-BD59-A6C34878D82A}">
                    <a16:rowId xmlns:a16="http://schemas.microsoft.com/office/drawing/2014/main" val="3184083821"/>
                  </a:ext>
                </a:extLst>
              </a:tr>
              <a:tr h="1397869">
                <a:tc>
                  <a:txBody>
                    <a:bodyPr/>
                    <a:lstStyle/>
                    <a:p>
                      <a:r>
                        <a:rPr lang="en-US" sz="2400" dirty="0"/>
                        <a:t>(</a:t>
                      </a:r>
                      <a:r>
                        <a:rPr lang="en-US" sz="2400" dirty="0" err="1"/>
                        <a:t>nieuwe</a:t>
                      </a:r>
                      <a:r>
                        <a:rPr lang="en-US" sz="2400" dirty="0"/>
                        <a:t>) school</a:t>
                      </a:r>
                    </a:p>
                    <a:p>
                      <a:r>
                        <a:rPr lang="en-US" sz="2400" dirty="0" err="1"/>
                        <a:t>werk</a:t>
                      </a:r>
                      <a:r>
                        <a:rPr lang="en-US" sz="2400" dirty="0"/>
                        <a:t> of </a:t>
                      </a:r>
                      <a:r>
                        <a:rPr lang="en-US" sz="2400" dirty="0" err="1"/>
                        <a:t>bijbaan</a:t>
                      </a:r>
                      <a:endParaRPr lang="en-US" sz="2400" dirty="0"/>
                    </a:p>
                    <a:p>
                      <a:r>
                        <a:rPr lang="en-US" sz="2400" dirty="0"/>
                        <a:t>stage</a:t>
                      </a:r>
                      <a:endParaRPr lang="nl-NL" sz="2400" dirty="0"/>
                    </a:p>
                  </a:txBody>
                  <a:tcPr/>
                </a:tc>
                <a:tc>
                  <a:txBody>
                    <a:bodyPr/>
                    <a:lstStyle/>
                    <a:p>
                      <a:r>
                        <a:rPr lang="en-US" sz="2400" dirty="0"/>
                        <a:t>12%</a:t>
                      </a:r>
                    </a:p>
                    <a:p>
                      <a:r>
                        <a:rPr lang="en-US" sz="2400" dirty="0"/>
                        <a:t>21%</a:t>
                      </a:r>
                    </a:p>
                    <a:p>
                      <a:r>
                        <a:rPr lang="en-US" sz="2400" dirty="0"/>
                        <a:t>23%</a:t>
                      </a:r>
                      <a:endParaRPr lang="nl-NL" sz="2400" dirty="0"/>
                    </a:p>
                  </a:txBody>
                  <a:tcPr/>
                </a:tc>
                <a:extLst>
                  <a:ext uri="{0D108BD9-81ED-4DB2-BD59-A6C34878D82A}">
                    <a16:rowId xmlns:a16="http://schemas.microsoft.com/office/drawing/2014/main" val="2622003884"/>
                  </a:ext>
                </a:extLst>
              </a:tr>
            </a:tbl>
          </a:graphicData>
        </a:graphic>
      </p:graphicFrame>
    </p:spTree>
    <p:extLst>
      <p:ext uri="{BB962C8B-B14F-4D97-AF65-F5344CB8AC3E}">
        <p14:creationId xmlns:p14="http://schemas.microsoft.com/office/powerpoint/2010/main" val="30641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A350-3E6D-4AE7-81F8-D85549E9B2A4}"/>
              </a:ext>
            </a:extLst>
          </p:cNvPr>
          <p:cNvSpPr>
            <a:spLocks noGrp="1"/>
          </p:cNvSpPr>
          <p:nvPr>
            <p:ph type="title"/>
          </p:nvPr>
        </p:nvSpPr>
        <p:spPr/>
        <p:txBody>
          <a:bodyPr/>
          <a:lstStyle/>
          <a:p>
            <a:r>
              <a:rPr lang="en-US" dirty="0" err="1"/>
              <a:t>transformatiedoelen</a:t>
            </a:r>
            <a:endParaRPr lang="nl-NL" dirty="0"/>
          </a:p>
        </p:txBody>
      </p:sp>
      <p:sp>
        <p:nvSpPr>
          <p:cNvPr id="3" name="Content Placeholder 2">
            <a:extLst>
              <a:ext uri="{FF2B5EF4-FFF2-40B4-BE49-F238E27FC236}">
                <a16:creationId xmlns:a16="http://schemas.microsoft.com/office/drawing/2014/main" id="{672CB773-5910-4F57-9416-221FECC1D023}"/>
              </a:ext>
            </a:extLst>
          </p:cNvPr>
          <p:cNvSpPr>
            <a:spLocks noGrp="1"/>
          </p:cNvSpPr>
          <p:nvPr>
            <p:ph sz="half" idx="1"/>
          </p:nvPr>
        </p:nvSpPr>
        <p:spPr/>
        <p:txBody>
          <a:bodyPr>
            <a:normAutofit/>
          </a:bodyPr>
          <a:lstStyle/>
          <a:p>
            <a:pPr marL="0" indent="0">
              <a:buNone/>
            </a:pPr>
            <a:endParaRPr lang="en-US" cap="none" dirty="0"/>
          </a:p>
          <a:p>
            <a:pPr marL="0" indent="0">
              <a:buNone/>
            </a:pPr>
            <a:endParaRPr lang="en-US" cap="none" dirty="0"/>
          </a:p>
          <a:p>
            <a:pPr marL="457200" indent="-457200">
              <a:buFont typeface="+mj-lt"/>
              <a:buAutoNum type="arabicPeriod"/>
            </a:pPr>
            <a:r>
              <a:rPr lang="en-US" sz="2400" cap="none" dirty="0" err="1">
                <a:latin typeface="Arial" panose="020B0604020202020204" pitchFamily="34" charset="0"/>
                <a:cs typeface="Arial" panose="020B0604020202020204" pitchFamily="34" charset="0"/>
              </a:rPr>
              <a:t>Versterken</a:t>
            </a:r>
            <a:r>
              <a:rPr lang="en-US" sz="2400" cap="none" dirty="0">
                <a:latin typeface="Arial" panose="020B0604020202020204" pitchFamily="34" charset="0"/>
                <a:cs typeface="Arial" panose="020B0604020202020204" pitchFamily="34" charset="0"/>
              </a:rPr>
              <a:t> van eigen </a:t>
            </a:r>
            <a:r>
              <a:rPr lang="en-US" sz="2400" cap="none" dirty="0" err="1">
                <a:latin typeface="Arial" panose="020B0604020202020204" pitchFamily="34" charset="0"/>
                <a:cs typeface="Arial" panose="020B0604020202020204" pitchFamily="34" charset="0"/>
              </a:rPr>
              <a:t>verantwoordelijkheid</a:t>
            </a:r>
            <a:r>
              <a:rPr lang="en-US" sz="2400" cap="none" dirty="0">
                <a:latin typeface="Arial" panose="020B0604020202020204" pitchFamily="34" charset="0"/>
                <a:cs typeface="Arial" panose="020B0604020202020204" pitchFamily="34" charset="0"/>
              </a:rPr>
              <a:t> en eigen </a:t>
            </a:r>
            <a:r>
              <a:rPr lang="en-US" sz="2400" cap="none" dirty="0" err="1">
                <a:latin typeface="Arial" panose="020B0604020202020204" pitchFamily="34" charset="0"/>
                <a:cs typeface="Arial" panose="020B0604020202020204" pitchFamily="34" charset="0"/>
              </a:rPr>
              <a:t>mogelijkheden</a:t>
            </a:r>
            <a:r>
              <a:rPr lang="en-US" sz="2400" cap="none" dirty="0">
                <a:latin typeface="Arial" panose="020B0604020202020204" pitchFamily="34" charset="0"/>
                <a:cs typeface="Arial" panose="020B0604020202020204" pitchFamily="34" charset="0"/>
              </a:rPr>
              <a:t>.</a:t>
            </a:r>
          </a:p>
          <a:p>
            <a:pPr marL="457200" indent="-457200">
              <a:buFont typeface="+mj-lt"/>
              <a:buAutoNum type="arabicPeriod"/>
            </a:pPr>
            <a:r>
              <a:rPr lang="en-US" sz="2400" cap="none" dirty="0">
                <a:latin typeface="Arial" panose="020B0604020202020204" pitchFamily="34" charset="0"/>
                <a:cs typeface="Arial" panose="020B0604020202020204" pitchFamily="34" charset="0"/>
              </a:rPr>
              <a:t>Op </a:t>
            </a:r>
            <a:r>
              <a:rPr lang="en-US" sz="2400" cap="none" dirty="0" err="1">
                <a:latin typeface="Arial" panose="020B0604020202020204" pitchFamily="34" charset="0"/>
                <a:cs typeface="Arial" panose="020B0604020202020204" pitchFamily="34" charset="0"/>
              </a:rPr>
              <a:t>tijd</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juiste</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hulp</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vinden</a:t>
            </a:r>
            <a:r>
              <a:rPr lang="en-US" sz="2400" cap="none" dirty="0">
                <a:latin typeface="Arial" panose="020B0604020202020204" pitchFamily="34" charset="0"/>
                <a:cs typeface="Arial" panose="020B0604020202020204" pitchFamily="34" charset="0"/>
              </a:rPr>
              <a:t>, om </a:t>
            </a:r>
            <a:r>
              <a:rPr lang="en-US" sz="2400" cap="none" dirty="0" err="1">
                <a:latin typeface="Arial" panose="020B0604020202020204" pitchFamily="34" charset="0"/>
                <a:cs typeface="Arial" panose="020B0604020202020204" pitchFamily="34" charset="0"/>
              </a:rPr>
              <a:t>dure</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specialistische</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zorg</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te</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verminderen</a:t>
            </a:r>
            <a:r>
              <a:rPr lang="en-US" sz="2400" cap="none" dirty="0">
                <a:latin typeface="Arial" panose="020B0604020202020204" pitchFamily="34" charset="0"/>
                <a:cs typeface="Arial" panose="020B0604020202020204" pitchFamily="34" charset="0"/>
              </a:rPr>
              <a:t>. </a:t>
            </a:r>
            <a:endParaRPr lang="nl-NL" sz="2400" cap="none" dirty="0">
              <a:latin typeface="Arial" panose="020B0604020202020204" pitchFamily="34" charset="0"/>
              <a:cs typeface="Arial" panose="020B0604020202020204" pitchFamily="34" charset="0"/>
            </a:endParaRPr>
          </a:p>
          <a:p>
            <a:pPr marL="457200" indent="-457200">
              <a:buFont typeface="+mj-lt"/>
              <a:buAutoNum type="arabicPeriod"/>
            </a:pPr>
            <a:r>
              <a:rPr lang="en-US" sz="2400" cap="none" dirty="0" err="1">
                <a:latin typeface="Arial" panose="020B0604020202020204" pitchFamily="34" charset="0"/>
                <a:cs typeface="Arial" panose="020B0604020202020204" pitchFamily="34" charset="0"/>
              </a:rPr>
              <a:t>Demedicaliseren</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ontzorgen</a:t>
            </a:r>
            <a:r>
              <a:rPr lang="en-US" sz="2400" cap="none" dirty="0">
                <a:latin typeface="Arial" panose="020B0604020202020204" pitchFamily="34" charset="0"/>
                <a:cs typeface="Arial" panose="020B0604020202020204" pitchFamily="34" charset="0"/>
              </a:rPr>
              <a:t> en </a:t>
            </a:r>
            <a:r>
              <a:rPr lang="en-US" sz="2400" cap="none" dirty="0" err="1">
                <a:latin typeface="Arial" panose="020B0604020202020204" pitchFamily="34" charset="0"/>
                <a:cs typeface="Arial" panose="020B0604020202020204" pitchFamily="34" charset="0"/>
              </a:rPr>
              <a:t>normaliseren</a:t>
            </a:r>
            <a:r>
              <a:rPr lang="en-US" sz="2400" cap="none" dirty="0">
                <a:latin typeface="Arial" panose="020B0604020202020204" pitchFamily="34" charset="0"/>
                <a:cs typeface="Arial" panose="020B0604020202020204" pitchFamily="34" charset="0"/>
              </a:rPr>
              <a:t>.</a:t>
            </a:r>
          </a:p>
          <a:p>
            <a:pPr marL="0" indent="0">
              <a:buNone/>
            </a:pPr>
            <a:endParaRPr lang="en-US" sz="2400" cap="none" dirty="0"/>
          </a:p>
        </p:txBody>
      </p:sp>
      <p:sp>
        <p:nvSpPr>
          <p:cNvPr id="4" name="Slide Number Placeholder 3">
            <a:extLst>
              <a:ext uri="{FF2B5EF4-FFF2-40B4-BE49-F238E27FC236}">
                <a16:creationId xmlns:a16="http://schemas.microsoft.com/office/drawing/2014/main" id="{5CD3A592-83DE-48D1-98F3-4BAD3BD1261A}"/>
              </a:ext>
            </a:extLst>
          </p:cNvPr>
          <p:cNvSpPr>
            <a:spLocks noGrp="1"/>
          </p:cNvSpPr>
          <p:nvPr>
            <p:ph type="sldNum" sz="quarter" idx="11"/>
          </p:nvPr>
        </p:nvSpPr>
        <p:spPr/>
        <p:txBody>
          <a:bodyPr/>
          <a:lstStyle/>
          <a:p>
            <a:pPr>
              <a:defRPr/>
            </a:pPr>
            <a:fld id="{66AE269D-FFA0-B149-B0CE-C20BB893522D}" type="slidenum">
              <a:rPr lang="nl-NL" smtClean="0">
                <a:solidFill>
                  <a:prstClr val="white"/>
                </a:solidFill>
              </a:rPr>
              <a:pPr>
                <a:defRPr/>
              </a:pPr>
              <a:t>23</a:t>
            </a:fld>
            <a:endParaRPr lang="nl-NL">
              <a:solidFill>
                <a:prstClr val="white"/>
              </a:solidFill>
            </a:endParaRPr>
          </a:p>
        </p:txBody>
      </p:sp>
    </p:spTree>
    <p:extLst>
      <p:ext uri="{BB962C8B-B14F-4D97-AF65-F5344CB8AC3E}">
        <p14:creationId xmlns:p14="http://schemas.microsoft.com/office/powerpoint/2010/main" val="377881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2D91DA4-62AC-40D3-B160-E7DCB679DE5F}"/>
              </a:ext>
            </a:extLst>
          </p:cNvPr>
          <p:cNvGraphicFramePr>
            <a:graphicFrameLocks noGrp="1"/>
          </p:cNvGraphicFramePr>
          <p:nvPr>
            <p:ph sz="half" idx="1"/>
            <p:extLst>
              <p:ext uri="{D42A27DB-BD31-4B8C-83A1-F6EECF244321}">
                <p14:modId xmlns:p14="http://schemas.microsoft.com/office/powerpoint/2010/main" val="4047405664"/>
              </p:ext>
            </p:extLst>
          </p:nvPr>
        </p:nvGraphicFramePr>
        <p:xfrm>
          <a:off x="609600" y="858416"/>
          <a:ext cx="10972800" cy="5790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E80D58D-E506-4F4C-A21B-4A78F16A53E1}"/>
              </a:ext>
            </a:extLst>
          </p:cNvPr>
          <p:cNvSpPr>
            <a:spLocks noGrp="1"/>
          </p:cNvSpPr>
          <p:nvPr>
            <p:ph type="sldNum" sz="quarter" idx="11"/>
          </p:nvPr>
        </p:nvSpPr>
        <p:spPr/>
        <p:txBody>
          <a:bodyPr/>
          <a:lstStyle/>
          <a:p>
            <a:pPr>
              <a:defRPr/>
            </a:pPr>
            <a:fld id="{66AE269D-FFA0-B149-B0CE-C20BB893522D}" type="slidenum">
              <a:rPr lang="nl-NL" smtClean="0">
                <a:solidFill>
                  <a:prstClr val="white"/>
                </a:solidFill>
              </a:rPr>
              <a:pPr>
                <a:defRPr/>
              </a:pPr>
              <a:t>24</a:t>
            </a:fld>
            <a:endParaRPr lang="nl-NL">
              <a:solidFill>
                <a:prstClr val="white"/>
              </a:solidFill>
            </a:endParaRPr>
          </a:p>
        </p:txBody>
      </p:sp>
    </p:spTree>
    <p:extLst>
      <p:ext uri="{BB962C8B-B14F-4D97-AF65-F5344CB8AC3E}">
        <p14:creationId xmlns:p14="http://schemas.microsoft.com/office/powerpoint/2010/main" val="3551776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Partners &amp; financiering</a:t>
            </a:r>
          </a:p>
        </p:txBody>
      </p:sp>
      <p:sp>
        <p:nvSpPr>
          <p:cNvPr id="4" name="Tijdelijke aanduiding voor dianummer 3"/>
          <p:cNvSpPr>
            <a:spLocks noGrp="1"/>
          </p:cNvSpPr>
          <p:nvPr>
            <p:ph type="sldNum" sz="quarter" idx="11"/>
          </p:nvPr>
        </p:nvSpPr>
        <p:spPr/>
        <p:txBody>
          <a:bodyPr/>
          <a:lstStyle/>
          <a:p>
            <a:pPr>
              <a:defRPr/>
            </a:pPr>
            <a:fld id="{66AE269D-FFA0-B149-B0CE-C20BB893522D}" type="slidenum">
              <a:rPr lang="nl-NL" smtClean="0">
                <a:solidFill>
                  <a:prstClr val="white"/>
                </a:solidFill>
              </a:rPr>
              <a:pPr>
                <a:defRPr/>
              </a:pPr>
              <a:t>25</a:t>
            </a:fld>
            <a:endParaRPr lang="nl-NL">
              <a:solidFill>
                <a:prstClr val="white"/>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894" y="5452725"/>
            <a:ext cx="3257550" cy="757238"/>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958" y="5429897"/>
            <a:ext cx="1452227" cy="722555"/>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0463" y="3238950"/>
            <a:ext cx="1540730" cy="770365"/>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2402" y="2103148"/>
            <a:ext cx="1485527" cy="924102"/>
          </a:xfrm>
          <a:prstGeom prst="rect">
            <a:avLst/>
          </a:prstGeom>
        </p:spPr>
      </p:pic>
      <p:pic>
        <p:nvPicPr>
          <p:cNvPr id="11" name="Afbeelding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7444" y="3581759"/>
            <a:ext cx="2582060" cy="504308"/>
          </a:xfrm>
          <a:prstGeom prst="rect">
            <a:avLst/>
          </a:prstGeom>
        </p:spPr>
      </p:pic>
      <p:pic>
        <p:nvPicPr>
          <p:cNvPr id="12" name="Afbeelding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3231" y="4151788"/>
            <a:ext cx="2057767" cy="781143"/>
          </a:xfrm>
          <a:prstGeom prst="rect">
            <a:avLst/>
          </a:prstGeom>
        </p:spPr>
      </p:pic>
      <p:pic>
        <p:nvPicPr>
          <p:cNvPr id="13" name="Afbeelding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8042" y="4258943"/>
            <a:ext cx="2582060" cy="612692"/>
          </a:xfrm>
          <a:prstGeom prst="rect">
            <a:avLst/>
          </a:prstGeom>
        </p:spPr>
      </p:pic>
      <p:pic>
        <p:nvPicPr>
          <p:cNvPr id="14" name="Afbeelding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6631" y="3480482"/>
            <a:ext cx="1787238" cy="953126"/>
          </a:xfrm>
          <a:prstGeom prst="rect">
            <a:avLst/>
          </a:prstGeom>
        </p:spPr>
      </p:pic>
      <p:pic>
        <p:nvPicPr>
          <p:cNvPr id="15" name="Afbeelding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07384" y="2217426"/>
            <a:ext cx="1373592" cy="925744"/>
          </a:xfrm>
          <a:prstGeom prst="rect">
            <a:avLst/>
          </a:prstGeom>
        </p:spPr>
      </p:pic>
      <p:pic>
        <p:nvPicPr>
          <p:cNvPr id="16" name="Afbeelding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32115" y="3219261"/>
            <a:ext cx="2057767" cy="840545"/>
          </a:xfrm>
          <a:prstGeom prst="rect">
            <a:avLst/>
          </a:prstGeom>
        </p:spPr>
      </p:pic>
      <p:pic>
        <p:nvPicPr>
          <p:cNvPr id="17" name="Afbeelding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03456" y="2238176"/>
            <a:ext cx="1690427" cy="742383"/>
          </a:xfrm>
          <a:prstGeom prst="rect">
            <a:avLst/>
          </a:prstGeom>
        </p:spPr>
      </p:pic>
      <p:pic>
        <p:nvPicPr>
          <p:cNvPr id="18" name="Afbeelding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66896" y="2231602"/>
            <a:ext cx="1231307" cy="1044049"/>
          </a:xfrm>
          <a:prstGeom prst="rect">
            <a:avLst/>
          </a:prstGeom>
        </p:spPr>
      </p:pic>
      <p:sp>
        <p:nvSpPr>
          <p:cNvPr id="19" name="Content Placeholder 2">
            <a:extLst>
              <a:ext uri="{FF2B5EF4-FFF2-40B4-BE49-F238E27FC236}">
                <a16:creationId xmlns:a16="http://schemas.microsoft.com/office/drawing/2014/main" id="{AC984263-B5CC-4763-AC32-B49A3D8831AC}"/>
              </a:ext>
            </a:extLst>
          </p:cNvPr>
          <p:cNvSpPr>
            <a:spLocks noGrp="1"/>
          </p:cNvSpPr>
          <p:nvPr>
            <p:ph sz="half" idx="1"/>
          </p:nvPr>
        </p:nvSpPr>
        <p:spPr>
          <a:xfrm>
            <a:off x="7323399" y="-852933"/>
            <a:ext cx="6930189" cy="1939174"/>
          </a:xfrm>
        </p:spPr>
        <p:txBody>
          <a:bodyPr>
            <a:normAutofit/>
          </a:bodyPr>
          <a:lstStyle/>
          <a:p>
            <a:endParaRPr lang="en-US" cap="none" dirty="0"/>
          </a:p>
          <a:p>
            <a:endParaRPr lang="en-US" cap="none" dirty="0"/>
          </a:p>
          <a:p>
            <a:endParaRPr lang="en-US" cap="none" dirty="0"/>
          </a:p>
          <a:p>
            <a:pPr marL="0" indent="0">
              <a:buNone/>
            </a:pPr>
            <a:r>
              <a:rPr lang="en-US" cap="none" dirty="0" err="1"/>
              <a:t>Schrijf</a:t>
            </a:r>
            <a:r>
              <a:rPr lang="en-US" cap="none" dirty="0"/>
              <a:t> </a:t>
            </a:r>
            <a:r>
              <a:rPr lang="en-US" cap="none" dirty="0" err="1"/>
              <a:t>je</a:t>
            </a:r>
            <a:r>
              <a:rPr lang="en-US" cap="none" dirty="0"/>
              <a:t> </a:t>
            </a:r>
            <a:r>
              <a:rPr lang="en-US" cap="none" dirty="0" err="1"/>
              <a:t>vandaag</a:t>
            </a:r>
            <a:r>
              <a:rPr lang="en-US" cap="none" dirty="0"/>
              <a:t> in voor de </a:t>
            </a:r>
            <a:r>
              <a:rPr lang="en-US" cap="none" dirty="0" err="1"/>
              <a:t>nieuwsbrief</a:t>
            </a:r>
            <a:r>
              <a:rPr lang="en-US" cap="none" dirty="0"/>
              <a:t> </a:t>
            </a:r>
          </a:p>
          <a:p>
            <a:pPr marL="0" indent="0">
              <a:buNone/>
            </a:pPr>
            <a:r>
              <a:rPr lang="en-US" cap="none" dirty="0">
                <a:hlinkClick r:id="rId15"/>
              </a:rPr>
              <a:t>www.hva/youth-spot.nl</a:t>
            </a:r>
            <a:endParaRPr lang="en-US" cap="none" dirty="0"/>
          </a:p>
          <a:p>
            <a:pPr marL="0" indent="0">
              <a:buNone/>
            </a:pPr>
            <a:endParaRPr lang="en-US" cap="none" dirty="0"/>
          </a:p>
          <a:p>
            <a:pPr marL="0" indent="0">
              <a:buNone/>
            </a:pPr>
            <a:endParaRPr lang="en-US" cap="none" dirty="0"/>
          </a:p>
          <a:p>
            <a:pPr marL="0" indent="0">
              <a:buNone/>
            </a:pPr>
            <a:endParaRPr lang="en-US" cap="none" dirty="0"/>
          </a:p>
          <a:p>
            <a:endParaRPr lang="nl-NL" dirty="0"/>
          </a:p>
        </p:txBody>
      </p:sp>
      <p:pic>
        <p:nvPicPr>
          <p:cNvPr id="20" name="Picture 19">
            <a:extLst>
              <a:ext uri="{FF2B5EF4-FFF2-40B4-BE49-F238E27FC236}">
                <a16:creationId xmlns:a16="http://schemas.microsoft.com/office/drawing/2014/main" id="{ECBD5C28-05AF-4E24-99C4-5DAF41D2280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07647" y="2201851"/>
            <a:ext cx="1393546" cy="924102"/>
          </a:xfrm>
          <a:prstGeom prst="rect">
            <a:avLst/>
          </a:prstGeom>
        </p:spPr>
      </p:pic>
    </p:spTree>
    <p:extLst>
      <p:ext uri="{BB962C8B-B14F-4D97-AF65-F5344CB8AC3E}">
        <p14:creationId xmlns:p14="http://schemas.microsoft.com/office/powerpoint/2010/main" val="493218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0888-35FE-40AF-921B-EEDE486BF6CA}"/>
              </a:ext>
            </a:extLst>
          </p:cNvPr>
          <p:cNvSpPr>
            <a:spLocks noGrp="1"/>
          </p:cNvSpPr>
          <p:nvPr>
            <p:ph type="title"/>
          </p:nvPr>
        </p:nvSpPr>
        <p:spPr/>
        <p:txBody>
          <a:bodyPr/>
          <a:lstStyle/>
          <a:p>
            <a:r>
              <a:rPr lang="en-US" dirty="0" err="1"/>
              <a:t>Subdoelgroepen</a:t>
            </a:r>
            <a:r>
              <a:rPr lang="en-US" dirty="0"/>
              <a:t> </a:t>
            </a:r>
            <a:endParaRPr lang="nl-NL" dirty="0"/>
          </a:p>
        </p:txBody>
      </p:sp>
      <p:sp>
        <p:nvSpPr>
          <p:cNvPr id="3" name="Content Placeholder 2">
            <a:extLst>
              <a:ext uri="{FF2B5EF4-FFF2-40B4-BE49-F238E27FC236}">
                <a16:creationId xmlns:a16="http://schemas.microsoft.com/office/drawing/2014/main" id="{0CB35295-5715-45D3-B233-2CFDCA778D3F}"/>
              </a:ext>
            </a:extLst>
          </p:cNvPr>
          <p:cNvSpPr>
            <a:spLocks noGrp="1"/>
          </p:cNvSpPr>
          <p:nvPr>
            <p:ph sz="half" idx="1"/>
          </p:nvPr>
        </p:nvSpPr>
        <p:spPr>
          <a:xfrm>
            <a:off x="609600" y="2086830"/>
            <a:ext cx="10972800" cy="4544821"/>
          </a:xfrm>
        </p:spPr>
        <p:txBody>
          <a:bodyPr>
            <a:normAutofit fontScale="92500" lnSpcReduction="10000"/>
          </a:bodyPr>
          <a:lstStyle/>
          <a:p>
            <a:endParaRPr lang="en-US" cap="none" dirty="0"/>
          </a:p>
          <a:p>
            <a:r>
              <a:rPr lang="en-US" cap="none" dirty="0" err="1"/>
              <a:t>Gaat</a:t>
            </a:r>
            <a:r>
              <a:rPr lang="en-US" cap="none" dirty="0"/>
              <a:t> </a:t>
            </a:r>
            <a:r>
              <a:rPr lang="en-US" cap="none" dirty="0" err="1"/>
              <a:t>goed</a:t>
            </a:r>
            <a:r>
              <a:rPr lang="en-US" cap="none" dirty="0"/>
              <a:t> 55% </a:t>
            </a:r>
          </a:p>
          <a:p>
            <a:r>
              <a:rPr lang="en-US" cap="none" dirty="0" err="1"/>
              <a:t>Lichte</a:t>
            </a:r>
            <a:r>
              <a:rPr lang="en-US" cap="none" dirty="0"/>
              <a:t> </a:t>
            </a:r>
            <a:r>
              <a:rPr lang="en-US" cap="none" dirty="0" err="1"/>
              <a:t>problemen</a:t>
            </a:r>
            <a:r>
              <a:rPr lang="en-US" cap="none" dirty="0"/>
              <a:t> 20% </a:t>
            </a:r>
          </a:p>
          <a:p>
            <a:r>
              <a:rPr lang="en-US" cap="none" dirty="0" err="1"/>
              <a:t>Zware</a:t>
            </a:r>
            <a:r>
              <a:rPr lang="en-US" cap="none" dirty="0"/>
              <a:t> </a:t>
            </a:r>
            <a:r>
              <a:rPr lang="en-US" cap="none" dirty="0" err="1"/>
              <a:t>problemen</a:t>
            </a:r>
            <a:r>
              <a:rPr lang="en-US" cap="none" dirty="0"/>
              <a:t> 24%</a:t>
            </a:r>
          </a:p>
          <a:p>
            <a:endParaRPr lang="en-US" cap="none" dirty="0"/>
          </a:p>
          <a:p>
            <a:pPr marL="0" indent="0">
              <a:buNone/>
            </a:pPr>
            <a:r>
              <a:rPr lang="en-US" cap="none" dirty="0" err="1"/>
              <a:t>Indeling</a:t>
            </a:r>
            <a:r>
              <a:rPr lang="en-US" cap="none" dirty="0"/>
              <a:t> op basis van:</a:t>
            </a:r>
          </a:p>
          <a:p>
            <a:r>
              <a:rPr lang="en-US" cap="none" dirty="0" err="1"/>
              <a:t>Inkomen</a:t>
            </a:r>
            <a:r>
              <a:rPr lang="en-US" cap="none" dirty="0"/>
              <a:t> – </a:t>
            </a:r>
            <a:r>
              <a:rPr lang="en-US" cap="none" dirty="0" err="1"/>
              <a:t>schulden</a:t>
            </a:r>
            <a:endParaRPr lang="en-US" cap="none" dirty="0"/>
          </a:p>
          <a:p>
            <a:r>
              <a:rPr lang="en-US" cap="none" dirty="0" err="1"/>
              <a:t>Dagbesteding</a:t>
            </a:r>
            <a:endParaRPr lang="en-US" cap="none" dirty="0"/>
          </a:p>
          <a:p>
            <a:r>
              <a:rPr lang="en-US" cap="none" dirty="0" err="1"/>
              <a:t>Woonsituatie</a:t>
            </a:r>
            <a:endParaRPr lang="en-US" cap="none" dirty="0"/>
          </a:p>
          <a:p>
            <a:r>
              <a:rPr lang="en-US" cap="none" dirty="0"/>
              <a:t>Jong </a:t>
            </a:r>
            <a:r>
              <a:rPr lang="en-US" cap="none" dirty="0" err="1"/>
              <a:t>ouderschap</a:t>
            </a:r>
            <a:endParaRPr lang="en-US" cap="none" dirty="0"/>
          </a:p>
          <a:p>
            <a:r>
              <a:rPr lang="en-US" cap="none" dirty="0" err="1"/>
              <a:t>Psychische</a:t>
            </a:r>
            <a:r>
              <a:rPr lang="en-US" cap="none" dirty="0"/>
              <a:t> </a:t>
            </a:r>
            <a:r>
              <a:rPr lang="en-US" cap="none" dirty="0" err="1"/>
              <a:t>klachten</a:t>
            </a:r>
            <a:endParaRPr lang="en-US" cap="none" dirty="0"/>
          </a:p>
          <a:p>
            <a:r>
              <a:rPr lang="en-US" cap="none" dirty="0"/>
              <a:t>LVB of </a:t>
            </a:r>
            <a:r>
              <a:rPr lang="en-US" cap="none" dirty="0" err="1"/>
              <a:t>sociale</a:t>
            </a:r>
            <a:r>
              <a:rPr lang="en-US" cap="none" dirty="0"/>
              <a:t> </a:t>
            </a:r>
            <a:r>
              <a:rPr lang="en-US" cap="none" dirty="0" err="1"/>
              <a:t>beperking</a:t>
            </a:r>
            <a:r>
              <a:rPr lang="en-US" cap="none" dirty="0"/>
              <a:t>  </a:t>
            </a:r>
          </a:p>
          <a:p>
            <a:r>
              <a:rPr lang="en-US" cap="none" dirty="0" err="1"/>
              <a:t>Middelen</a:t>
            </a:r>
            <a:r>
              <a:rPr lang="en-US" cap="none" dirty="0"/>
              <a:t> </a:t>
            </a:r>
            <a:r>
              <a:rPr lang="en-US" cap="none" dirty="0" err="1"/>
              <a:t>gebruik</a:t>
            </a:r>
            <a:r>
              <a:rPr lang="en-US" cap="none" dirty="0"/>
              <a:t> / </a:t>
            </a:r>
            <a:r>
              <a:rPr lang="en-US" cap="none" dirty="0" err="1"/>
              <a:t>verslaving</a:t>
            </a:r>
            <a:endParaRPr lang="en-US" cap="none" dirty="0"/>
          </a:p>
          <a:p>
            <a:r>
              <a:rPr lang="en-US" cap="none" dirty="0" err="1"/>
              <a:t>Contacten</a:t>
            </a:r>
            <a:r>
              <a:rPr lang="en-US" cap="none" dirty="0"/>
              <a:t> </a:t>
            </a:r>
            <a:r>
              <a:rPr lang="en-US" cap="none" dirty="0" err="1"/>
              <a:t>politie</a:t>
            </a:r>
            <a:r>
              <a:rPr lang="en-US" cap="none" dirty="0"/>
              <a:t> / </a:t>
            </a:r>
            <a:r>
              <a:rPr lang="en-US" cap="none" dirty="0" err="1"/>
              <a:t>justitie</a:t>
            </a:r>
            <a:endParaRPr lang="nl-NL" cap="none" dirty="0"/>
          </a:p>
        </p:txBody>
      </p:sp>
      <p:sp>
        <p:nvSpPr>
          <p:cNvPr id="4" name="Slide Number Placeholder 3">
            <a:extLst>
              <a:ext uri="{FF2B5EF4-FFF2-40B4-BE49-F238E27FC236}">
                <a16:creationId xmlns:a16="http://schemas.microsoft.com/office/drawing/2014/main" id="{9885990A-3546-45BB-9F5B-FEDD8AB6DB5F}"/>
              </a:ext>
            </a:extLst>
          </p:cNvPr>
          <p:cNvSpPr>
            <a:spLocks noGrp="1"/>
          </p:cNvSpPr>
          <p:nvPr>
            <p:ph type="sldNum" sz="quarter" idx="11"/>
          </p:nvPr>
        </p:nvSpPr>
        <p:spPr/>
        <p:txBody>
          <a:bodyPr/>
          <a:lstStyle/>
          <a:p>
            <a:pPr>
              <a:defRPr/>
            </a:pPr>
            <a:fld id="{66AE269D-FFA0-B149-B0CE-C20BB893522D}" type="slidenum">
              <a:rPr lang="nl-NL" smtClean="0">
                <a:solidFill>
                  <a:prstClr val="white"/>
                </a:solidFill>
              </a:rPr>
              <a:pPr>
                <a:defRPr/>
              </a:pPr>
              <a:t>26</a:t>
            </a:fld>
            <a:endParaRPr lang="nl-NL">
              <a:solidFill>
                <a:prstClr val="white"/>
              </a:solidFill>
            </a:endParaRPr>
          </a:p>
        </p:txBody>
      </p:sp>
      <p:sp>
        <p:nvSpPr>
          <p:cNvPr id="7" name="Cloud 6">
            <a:extLst>
              <a:ext uri="{FF2B5EF4-FFF2-40B4-BE49-F238E27FC236}">
                <a16:creationId xmlns:a16="http://schemas.microsoft.com/office/drawing/2014/main" id="{6C62A54C-7E39-41FD-980D-43179BB01F83}"/>
              </a:ext>
            </a:extLst>
          </p:cNvPr>
          <p:cNvSpPr/>
          <p:nvPr/>
        </p:nvSpPr>
        <p:spPr>
          <a:xfrm>
            <a:off x="5206482" y="3041780"/>
            <a:ext cx="6985518" cy="358987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t>Significante</a:t>
            </a:r>
            <a:r>
              <a:rPr lang="en-US" sz="2400" dirty="0"/>
              <a:t> </a:t>
            </a:r>
            <a:r>
              <a:rPr lang="en-US" sz="2400" dirty="0" err="1"/>
              <a:t>verschillen</a:t>
            </a:r>
            <a:r>
              <a:rPr lang="en-US" sz="2400" dirty="0"/>
              <a:t> </a:t>
            </a:r>
            <a:r>
              <a:rPr lang="en-US" sz="2400" dirty="0" err="1"/>
              <a:t>tussen</a:t>
            </a:r>
            <a:r>
              <a:rPr lang="en-US" sz="2400" dirty="0"/>
              <a:t> </a:t>
            </a:r>
            <a:r>
              <a:rPr lang="en-US" sz="2400" dirty="0" err="1"/>
              <a:t>groepen</a:t>
            </a:r>
            <a:r>
              <a:rPr lang="en-US" sz="2400" dirty="0"/>
              <a:t>: prosocial </a:t>
            </a:r>
            <a:r>
              <a:rPr lang="en-US" sz="2400" dirty="0" err="1"/>
              <a:t>gedrag</a:t>
            </a:r>
            <a:r>
              <a:rPr lang="en-US" sz="2400" dirty="0"/>
              <a:t>, </a:t>
            </a:r>
            <a:r>
              <a:rPr lang="en-US" sz="2400" dirty="0" err="1"/>
              <a:t>relationele</a:t>
            </a:r>
            <a:r>
              <a:rPr lang="en-US" sz="2400" dirty="0"/>
              <a:t> </a:t>
            </a:r>
            <a:r>
              <a:rPr lang="en-US" sz="2400" dirty="0" err="1"/>
              <a:t>vaardigheden</a:t>
            </a:r>
            <a:r>
              <a:rPr lang="en-US" sz="2400" dirty="0"/>
              <a:t>, stress, </a:t>
            </a:r>
            <a:r>
              <a:rPr lang="en-US" sz="2400" dirty="0" err="1"/>
              <a:t>toekomstperspectief</a:t>
            </a:r>
            <a:r>
              <a:rPr lang="en-US" sz="2400" dirty="0"/>
              <a:t>, </a:t>
            </a:r>
            <a:r>
              <a:rPr lang="en-US" sz="2400" dirty="0" err="1"/>
              <a:t>sociaal</a:t>
            </a:r>
            <a:r>
              <a:rPr lang="en-US" sz="2400" dirty="0"/>
              <a:t> </a:t>
            </a:r>
            <a:r>
              <a:rPr lang="en-US" sz="2400" dirty="0" err="1"/>
              <a:t>netwerk</a:t>
            </a:r>
            <a:r>
              <a:rPr lang="en-US" sz="2400" dirty="0"/>
              <a:t>, </a:t>
            </a:r>
            <a:r>
              <a:rPr lang="en-US" sz="2400" dirty="0" err="1"/>
              <a:t>zelfwaardegevoel</a:t>
            </a:r>
            <a:r>
              <a:rPr lang="en-US" sz="2400" dirty="0"/>
              <a:t> en </a:t>
            </a:r>
            <a:r>
              <a:rPr lang="en-US" sz="2400" dirty="0" err="1"/>
              <a:t>eigenaarschap</a:t>
            </a:r>
            <a:r>
              <a:rPr lang="en-US" sz="2400" dirty="0"/>
              <a:t>. </a:t>
            </a:r>
            <a:endParaRPr lang="nl-NL" sz="2400" dirty="0"/>
          </a:p>
        </p:txBody>
      </p:sp>
    </p:spTree>
    <p:extLst>
      <p:ext uri="{BB962C8B-B14F-4D97-AF65-F5344CB8AC3E}">
        <p14:creationId xmlns:p14="http://schemas.microsoft.com/office/powerpoint/2010/main" val="366812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a:t>
            </a:r>
          </a:p>
        </p:txBody>
      </p:sp>
      <p:sp>
        <p:nvSpPr>
          <p:cNvPr id="3" name="Tijdelijke aanduiding voor inhoud 2"/>
          <p:cNvSpPr>
            <a:spLocks noGrp="1"/>
          </p:cNvSpPr>
          <p:nvPr>
            <p:ph sz="half" idx="1"/>
          </p:nvPr>
        </p:nvSpPr>
        <p:spPr/>
        <p:txBody>
          <a:bodyPr/>
          <a:lstStyle/>
          <a:p>
            <a:pPr marL="0" indent="0">
              <a:buNone/>
            </a:pPr>
            <a:r>
              <a:rPr lang="nl-NL" sz="2400" cap="none" dirty="0"/>
              <a:t>Inzicht krijgen in het effect van het </a:t>
            </a:r>
            <a:r>
              <a:rPr lang="nl-NL" sz="2400" cap="none" dirty="0" err="1"/>
              <a:t>multimethodisch</a:t>
            </a:r>
            <a:r>
              <a:rPr lang="nl-NL" sz="2400" cap="none" dirty="0"/>
              <a:t> handelen van jongerenwerkers op de ontwikkeling van jongeren van 10-24 jaar. </a:t>
            </a:r>
          </a:p>
          <a:p>
            <a:pPr marL="0" indent="0">
              <a:buNone/>
            </a:pPr>
            <a:endParaRPr lang="nl-NL" sz="2400" cap="none" dirty="0"/>
          </a:p>
          <a:p>
            <a:pPr marL="0" indent="0">
              <a:buNone/>
            </a:pPr>
            <a:r>
              <a:rPr lang="nl-NL" sz="2400" cap="none" dirty="0"/>
              <a:t>Verschillen de effecten tussen: </a:t>
            </a:r>
          </a:p>
          <a:p>
            <a:pPr>
              <a:buFontTx/>
              <a:buChar char="-"/>
            </a:pPr>
            <a:r>
              <a:rPr lang="nl-NL" sz="2400" cap="none" dirty="0"/>
              <a:t>Jongeren met wie het goed gaat; </a:t>
            </a:r>
          </a:p>
          <a:p>
            <a:pPr>
              <a:buFontTx/>
              <a:buChar char="-"/>
            </a:pPr>
            <a:r>
              <a:rPr lang="nl-NL" sz="2400" cap="none" dirty="0"/>
              <a:t>Jongeren met lichte problemen </a:t>
            </a:r>
          </a:p>
          <a:p>
            <a:pPr>
              <a:buFontTx/>
              <a:buChar char="-"/>
            </a:pPr>
            <a:r>
              <a:rPr lang="nl-NL" sz="2400" cap="none" dirty="0"/>
              <a:t>Jongeren met zware problemen.</a:t>
            </a:r>
          </a:p>
          <a:p>
            <a:endParaRPr lang="nl-NL" dirty="0"/>
          </a:p>
        </p:txBody>
      </p:sp>
      <p:sp>
        <p:nvSpPr>
          <p:cNvPr id="4" name="Tijdelijke aanduiding voor dianummer 3"/>
          <p:cNvSpPr>
            <a:spLocks noGrp="1"/>
          </p:cNvSpPr>
          <p:nvPr>
            <p:ph type="sldNum" sz="quarter" idx="11"/>
          </p:nvPr>
        </p:nvSpPr>
        <p:spPr/>
        <p:txBody>
          <a:bodyPr/>
          <a:lstStyle/>
          <a:p>
            <a:pPr>
              <a:defRPr/>
            </a:pPr>
            <a:fld id="{66AE269D-FFA0-B149-B0CE-C20BB893522D}" type="slidenum">
              <a:rPr lang="nl-NL" smtClean="0">
                <a:solidFill>
                  <a:prstClr val="white"/>
                </a:solidFill>
              </a:rPr>
              <a:pPr>
                <a:defRPr/>
              </a:pPr>
              <a:t>3</a:t>
            </a:fld>
            <a:endParaRPr lang="nl-NL">
              <a:solidFill>
                <a:prstClr val="white"/>
              </a:solidFill>
            </a:endParaRPr>
          </a:p>
        </p:txBody>
      </p:sp>
    </p:spTree>
    <p:extLst>
      <p:ext uri="{BB962C8B-B14F-4D97-AF65-F5344CB8AC3E}">
        <p14:creationId xmlns:p14="http://schemas.microsoft.com/office/powerpoint/2010/main" val="399413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p:nvPr/>
        </p:nvSpPr>
        <p:spPr>
          <a:xfrm>
            <a:off x="6604724" y="1719743"/>
            <a:ext cx="3557248" cy="5076160"/>
          </a:xfrm>
          <a:prstGeom prst="rect">
            <a:avLst/>
          </a:prstGeom>
          <a:solidFill>
            <a:srgbClr val="5B9BD5"/>
          </a:solidFill>
          <a:ln w="19050" cap="flat" cmpd="sng" algn="ctr">
            <a:solidFill>
              <a:sysClr val="window" lastClr="FFFFFF"/>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600" b="1" dirty="0" err="1">
                <a:solidFill>
                  <a:prstClr val="black"/>
                </a:solidFill>
                <a:latin typeface="Arial" panose="020B0604020202020204" pitchFamily="34" charset="0"/>
                <a:ea typeface="Calibri" charset="0"/>
                <a:cs typeface="Arial" panose="020B0604020202020204" pitchFamily="34" charset="0"/>
              </a:rPr>
              <a:t>Ontwikkeling</a:t>
            </a:r>
            <a:r>
              <a:rPr lang="en-US" sz="1600" b="1" dirty="0">
                <a:solidFill>
                  <a:prstClr val="black"/>
                </a:solidFill>
                <a:latin typeface="Arial" panose="020B0604020202020204" pitchFamily="34" charset="0"/>
                <a:ea typeface="Calibri" charset="0"/>
                <a:cs typeface="Arial" panose="020B0604020202020204" pitchFamily="34" charset="0"/>
              </a:rPr>
              <a:t> van </a:t>
            </a:r>
            <a:r>
              <a:rPr lang="en-US" sz="1600" b="1" dirty="0" err="1">
                <a:solidFill>
                  <a:prstClr val="black"/>
                </a:solidFill>
                <a:latin typeface="Arial" panose="020B0604020202020204" pitchFamily="34" charset="0"/>
                <a:ea typeface="Calibri" charset="0"/>
                <a:cs typeface="Arial" panose="020B0604020202020204" pitchFamily="34" charset="0"/>
              </a:rPr>
              <a:t>jongeren</a:t>
            </a:r>
            <a:endParaRPr lang="nl-NL" sz="1600" dirty="0">
              <a:solidFill>
                <a:prstClr val="black"/>
              </a:solidFill>
              <a:latin typeface="Arial" panose="020B0604020202020204" pitchFamily="34" charset="0"/>
              <a:ea typeface="Calibri" charset="0"/>
              <a:cs typeface="Arial" panose="020B0604020202020204" pitchFamily="34" charset="0"/>
            </a:endParaRPr>
          </a:p>
          <a:p>
            <a:pPr defTabSz="342900">
              <a:lnSpc>
                <a:spcPct val="107000"/>
              </a:lnSpc>
              <a:spcAft>
                <a:spcPts val="600"/>
              </a:spcAft>
            </a:pPr>
            <a:endParaRPr lang="nl-NL" sz="825" dirty="0">
              <a:solidFill>
                <a:prstClr val="black"/>
              </a:solidFill>
              <a:latin typeface="Arial" panose="020B0604020202020204" pitchFamily="34" charset="0"/>
              <a:ea typeface="Calibri" charset="0"/>
              <a:cs typeface="Arial" panose="020B0604020202020204" pitchFamily="34" charset="0"/>
            </a:endParaRPr>
          </a:p>
        </p:txBody>
      </p:sp>
      <p:sp>
        <p:nvSpPr>
          <p:cNvPr id="7" name="Text Box 4"/>
          <p:cNvSpPr txBox="1"/>
          <p:nvPr/>
        </p:nvSpPr>
        <p:spPr>
          <a:xfrm>
            <a:off x="1641023" y="1719742"/>
            <a:ext cx="3557248" cy="5138259"/>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600" b="1" dirty="0" err="1">
                <a:solidFill>
                  <a:prstClr val="black"/>
                </a:solidFill>
                <a:latin typeface="Arial" panose="020B0604020202020204" pitchFamily="34" charset="0"/>
                <a:ea typeface="Calibri" charset="0"/>
                <a:cs typeface="Arial" panose="020B0604020202020204" pitchFamily="34" charset="0"/>
              </a:rPr>
              <a:t>Multimethodisch</a:t>
            </a:r>
            <a:r>
              <a:rPr lang="en-US" sz="1600" b="1" dirty="0">
                <a:solidFill>
                  <a:prstClr val="black"/>
                </a:solidFill>
                <a:latin typeface="Arial" panose="020B0604020202020204" pitchFamily="34" charset="0"/>
                <a:ea typeface="Calibri" charset="0"/>
                <a:cs typeface="Arial" panose="020B0604020202020204" pitchFamily="34" charset="0"/>
              </a:rPr>
              <a:t> </a:t>
            </a:r>
            <a:r>
              <a:rPr lang="en-US" sz="1600" b="1" dirty="0" err="1">
                <a:solidFill>
                  <a:prstClr val="black"/>
                </a:solidFill>
                <a:latin typeface="Arial" panose="020B0604020202020204" pitchFamily="34" charset="0"/>
                <a:ea typeface="Calibri" charset="0"/>
                <a:cs typeface="Arial" panose="020B0604020202020204" pitchFamily="34" charset="0"/>
              </a:rPr>
              <a:t>handelen</a:t>
            </a:r>
            <a:r>
              <a:rPr lang="en-US" sz="1600" b="1" dirty="0">
                <a:solidFill>
                  <a:prstClr val="black"/>
                </a:solidFill>
                <a:latin typeface="Arial" panose="020B0604020202020204" pitchFamily="34" charset="0"/>
                <a:ea typeface="Calibri" charset="0"/>
                <a:cs typeface="Arial" panose="020B0604020202020204" pitchFamily="34" charset="0"/>
              </a:rPr>
              <a:t> </a:t>
            </a:r>
            <a:endParaRPr lang="nl-NL" sz="1600" dirty="0">
              <a:solidFill>
                <a:prstClr val="black"/>
              </a:solidFill>
              <a:latin typeface="Arial" panose="020B0604020202020204" pitchFamily="34" charset="0"/>
              <a:ea typeface="Calibri" charset="0"/>
              <a:cs typeface="Arial" panose="020B0604020202020204" pitchFamily="34" charset="0"/>
            </a:endParaRPr>
          </a:p>
          <a:p>
            <a:pPr defTabSz="342900">
              <a:lnSpc>
                <a:spcPct val="107000"/>
              </a:lnSpc>
              <a:spcAft>
                <a:spcPts val="600"/>
              </a:spcAft>
            </a:pPr>
            <a:r>
              <a:rPr lang="en-US" sz="825" dirty="0">
                <a:solidFill>
                  <a:prstClr val="black"/>
                </a:solidFill>
                <a:latin typeface="Arial" panose="020B0604020202020204" pitchFamily="34" charset="0"/>
                <a:ea typeface="Calibri" charset="0"/>
                <a:cs typeface="Arial" panose="020B0604020202020204" pitchFamily="34" charset="0"/>
              </a:rPr>
              <a:t> </a:t>
            </a:r>
            <a:endParaRPr lang="nl-NL" sz="825" dirty="0">
              <a:solidFill>
                <a:prstClr val="black"/>
              </a:solidFill>
              <a:latin typeface="Arial" panose="020B0604020202020204" pitchFamily="34" charset="0"/>
              <a:ea typeface="Calibri" charset="0"/>
              <a:cs typeface="Arial" panose="020B0604020202020204" pitchFamily="34" charset="0"/>
            </a:endParaRPr>
          </a:p>
          <a:p>
            <a:pPr defTabSz="342900">
              <a:lnSpc>
                <a:spcPct val="107000"/>
              </a:lnSpc>
              <a:spcAft>
                <a:spcPts val="600"/>
              </a:spcAft>
            </a:pPr>
            <a:r>
              <a:rPr lang="en-US" sz="825" dirty="0">
                <a:solidFill>
                  <a:prstClr val="black"/>
                </a:solidFill>
                <a:latin typeface="Arial" panose="020B0604020202020204" pitchFamily="34" charset="0"/>
                <a:ea typeface="Calibri" charset="0"/>
                <a:cs typeface="Arial" panose="020B0604020202020204" pitchFamily="34" charset="0"/>
              </a:rPr>
              <a:t> </a:t>
            </a:r>
            <a:endParaRPr lang="nl-NL" sz="825" dirty="0">
              <a:solidFill>
                <a:prstClr val="black"/>
              </a:solidFill>
              <a:latin typeface="Arial" panose="020B0604020202020204" pitchFamily="34" charset="0"/>
              <a:ea typeface="Calibri" charset="0"/>
              <a:cs typeface="Arial" panose="020B0604020202020204" pitchFamily="34" charset="0"/>
            </a:endParaRPr>
          </a:p>
        </p:txBody>
      </p:sp>
      <p:sp>
        <p:nvSpPr>
          <p:cNvPr id="8" name="Text Box 5"/>
          <p:cNvSpPr txBox="1"/>
          <p:nvPr/>
        </p:nvSpPr>
        <p:spPr>
          <a:xfrm>
            <a:off x="1847462" y="2276786"/>
            <a:ext cx="3150352" cy="1243180"/>
          </a:xfrm>
          <a:prstGeom prst="rect">
            <a:avLst/>
          </a:prstGeom>
          <a:solidFill>
            <a:schemeClr val="accent1">
              <a:lumMod val="20000"/>
              <a:lumOff val="80000"/>
            </a:schemeClr>
          </a:solidFill>
          <a:ln w="19050" cap="flat" cmpd="sng" algn="ctr">
            <a:solidFill>
              <a:sysClr val="window" lastClr="FFFFFF"/>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400" b="1" dirty="0" err="1">
                <a:solidFill>
                  <a:prstClr val="black"/>
                </a:solidFill>
                <a:latin typeface="Arial" panose="020B0604020202020204" pitchFamily="34" charset="0"/>
                <a:ea typeface="Calibri" charset="0"/>
                <a:cs typeface="Arial" panose="020B0604020202020204" pitchFamily="34" charset="0"/>
              </a:rPr>
              <a:t>Methodieken</a:t>
            </a:r>
            <a:endParaRPr lang="nl-NL" sz="1400" b="1"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Groepswerk</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a:solidFill>
                  <a:prstClr val="black"/>
                </a:solidFill>
                <a:latin typeface="Arial" panose="020B0604020202020204" pitchFamily="34" charset="0"/>
                <a:ea typeface="Calibri" charset="0"/>
                <a:cs typeface="Arial" panose="020B0604020202020204" pitchFamily="34" charset="0"/>
              </a:rPr>
              <a:t>Ambulant </a:t>
            </a:r>
            <a:r>
              <a:rPr lang="en-US" sz="1400" dirty="0" err="1">
                <a:solidFill>
                  <a:prstClr val="black"/>
                </a:solidFill>
                <a:latin typeface="Arial" panose="020B0604020202020204" pitchFamily="34" charset="0"/>
                <a:ea typeface="Calibri" charset="0"/>
                <a:cs typeface="Arial" panose="020B0604020202020204" pitchFamily="34" charset="0"/>
              </a:rPr>
              <a:t>Jongerenwerk</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nl-NL" sz="1400" dirty="0">
                <a:solidFill>
                  <a:prstClr val="black"/>
                </a:solidFill>
                <a:latin typeface="Arial" panose="020B0604020202020204" pitchFamily="34" charset="0"/>
                <a:cs typeface="Arial" panose="020B0604020202020204" pitchFamily="34" charset="0"/>
              </a:rPr>
              <a:t>Informatie &amp; Advies</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Individuele</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Begeleiding</a:t>
            </a:r>
            <a:r>
              <a:rPr lang="en-US" sz="1400" dirty="0">
                <a:solidFill>
                  <a:prstClr val="black"/>
                </a:solidFill>
                <a:latin typeface="Arial" panose="020B0604020202020204" pitchFamily="34" charset="0"/>
                <a:ea typeface="Calibri" charset="0"/>
                <a:cs typeface="Arial" panose="020B0604020202020204" pitchFamily="34" charset="0"/>
              </a:rPr>
              <a:t> </a:t>
            </a:r>
            <a:endParaRPr lang="nl-NL" sz="1400" dirty="0">
              <a:solidFill>
                <a:prstClr val="black"/>
              </a:solidFill>
              <a:latin typeface="Arial" panose="020B0604020202020204" pitchFamily="34" charset="0"/>
              <a:ea typeface="Calibri" charset="0"/>
              <a:cs typeface="Arial" panose="020B0604020202020204" pitchFamily="34" charset="0"/>
            </a:endParaRPr>
          </a:p>
          <a:p>
            <a:pPr marL="342900" defTabSz="342900">
              <a:lnSpc>
                <a:spcPct val="107000"/>
              </a:lnSpc>
              <a:spcAft>
                <a:spcPts val="600"/>
              </a:spcAft>
            </a:pPr>
            <a:r>
              <a:rPr lang="en-US" sz="825" dirty="0">
                <a:solidFill>
                  <a:prstClr val="black"/>
                </a:solidFill>
                <a:latin typeface="Arial" panose="020B0604020202020204" pitchFamily="34" charset="0"/>
                <a:ea typeface="Calibri" charset="0"/>
                <a:cs typeface="Arial" panose="020B0604020202020204" pitchFamily="34" charset="0"/>
              </a:rPr>
              <a:t> </a:t>
            </a:r>
            <a:endParaRPr lang="nl-NL" sz="825" dirty="0">
              <a:solidFill>
                <a:prstClr val="black"/>
              </a:solidFill>
              <a:latin typeface="Arial" panose="020B0604020202020204" pitchFamily="34" charset="0"/>
              <a:ea typeface="Calibri" charset="0"/>
              <a:cs typeface="Arial" panose="020B0604020202020204" pitchFamily="34" charset="0"/>
            </a:endParaRPr>
          </a:p>
        </p:txBody>
      </p:sp>
      <p:sp>
        <p:nvSpPr>
          <p:cNvPr id="10" name="Text Box 6"/>
          <p:cNvSpPr txBox="1"/>
          <p:nvPr/>
        </p:nvSpPr>
        <p:spPr>
          <a:xfrm>
            <a:off x="1847462" y="3646074"/>
            <a:ext cx="3150352" cy="3085818"/>
          </a:xfrm>
          <a:prstGeom prst="rect">
            <a:avLst/>
          </a:prstGeom>
          <a:solidFill>
            <a:schemeClr val="accent1">
              <a:lumMod val="20000"/>
              <a:lumOff val="80000"/>
            </a:schemeClr>
          </a:solidFill>
          <a:ln w="19050" cap="flat" cmpd="sng" algn="ctr">
            <a:solidFill>
              <a:sysClr val="window" lastClr="FFFFFF"/>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400" b="1" dirty="0" err="1">
                <a:solidFill>
                  <a:prstClr val="black"/>
                </a:solidFill>
                <a:latin typeface="Arial" panose="020B0604020202020204" pitchFamily="34" charset="0"/>
                <a:ea typeface="Calibri" charset="0"/>
                <a:cs typeface="Arial" panose="020B0604020202020204" pitchFamily="34" charset="0"/>
              </a:rPr>
              <a:t>Methodische</a:t>
            </a:r>
            <a:r>
              <a:rPr lang="en-US" sz="1400" b="1" dirty="0">
                <a:solidFill>
                  <a:prstClr val="black"/>
                </a:solidFill>
                <a:latin typeface="Arial" panose="020B0604020202020204" pitchFamily="34" charset="0"/>
                <a:ea typeface="Calibri" charset="0"/>
                <a:cs typeface="Arial" panose="020B0604020202020204" pitchFamily="34" charset="0"/>
              </a:rPr>
              <a:t> </a:t>
            </a:r>
            <a:r>
              <a:rPr lang="en-US" sz="1400" b="1" dirty="0" err="1">
                <a:solidFill>
                  <a:prstClr val="black"/>
                </a:solidFill>
                <a:latin typeface="Arial" panose="020B0604020202020204" pitchFamily="34" charset="0"/>
                <a:ea typeface="Calibri" charset="0"/>
                <a:cs typeface="Arial" panose="020B0604020202020204" pitchFamily="34" charset="0"/>
              </a:rPr>
              <a:t>principes</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Betekenisrelatie</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Aansluiten</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leefwereld</a:t>
            </a:r>
            <a:endParaRPr lang="en-US"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Aansluiten</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behoefte</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Nabijheid</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Jongeren</a:t>
            </a:r>
            <a:r>
              <a:rPr lang="en-US" sz="1400" dirty="0">
                <a:solidFill>
                  <a:prstClr val="black"/>
                </a:solidFill>
                <a:latin typeface="Arial" panose="020B0604020202020204" pitchFamily="34" charset="0"/>
                <a:ea typeface="Calibri" charset="0"/>
                <a:cs typeface="Arial" panose="020B0604020202020204" pitchFamily="34" charset="0"/>
              </a:rPr>
              <a:t> in </a:t>
            </a:r>
            <a:r>
              <a:rPr lang="en-US" sz="1400" dirty="0" err="1">
                <a:solidFill>
                  <a:prstClr val="black"/>
                </a:solidFill>
                <a:latin typeface="Arial" panose="020B0604020202020204" pitchFamily="34" charset="0"/>
                <a:ea typeface="Calibri" charset="0"/>
                <a:cs typeface="Arial" panose="020B0604020202020204" pitchFamily="34" charset="0"/>
              </a:rPr>
              <a:t>hun</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kracht</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zetten</a:t>
            </a:r>
            <a:r>
              <a:rPr lang="en-US" sz="1400" dirty="0">
                <a:solidFill>
                  <a:prstClr val="black"/>
                </a:solidFill>
                <a:latin typeface="Arial" panose="020B0604020202020204" pitchFamily="34" charset="0"/>
                <a:ea typeface="Calibri" charset="0"/>
                <a:cs typeface="Arial" panose="020B0604020202020204" pitchFamily="34" charset="0"/>
              </a:rPr>
              <a:t> </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a:solidFill>
                  <a:prstClr val="black"/>
                </a:solidFill>
                <a:latin typeface="Arial" panose="020B0604020202020204" pitchFamily="34" charset="0"/>
                <a:ea typeface="Calibri" charset="0"/>
                <a:cs typeface="Arial" panose="020B0604020202020204" pitchFamily="34" charset="0"/>
              </a:rPr>
              <a:t>Peer support</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Leren</a:t>
            </a:r>
            <a:r>
              <a:rPr lang="en-US" sz="1400" dirty="0">
                <a:solidFill>
                  <a:prstClr val="black"/>
                </a:solidFill>
                <a:latin typeface="Arial" panose="020B0604020202020204" pitchFamily="34" charset="0"/>
                <a:ea typeface="Calibri" charset="0"/>
                <a:cs typeface="Arial" panose="020B0604020202020204" pitchFamily="34" charset="0"/>
              </a:rPr>
              <a:t> door </a:t>
            </a:r>
            <a:r>
              <a:rPr lang="en-US" sz="1400" dirty="0" err="1">
                <a:solidFill>
                  <a:prstClr val="black"/>
                </a:solidFill>
                <a:latin typeface="Arial" panose="020B0604020202020204" pitchFamily="34" charset="0"/>
                <a:ea typeface="Calibri" charset="0"/>
                <a:cs typeface="Arial" panose="020B0604020202020204" pitchFamily="34" charset="0"/>
              </a:rPr>
              <a:t>doen</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Werken</a:t>
            </a:r>
            <a:r>
              <a:rPr lang="en-US" sz="1400" dirty="0">
                <a:solidFill>
                  <a:prstClr val="black"/>
                </a:solidFill>
                <a:latin typeface="Arial" panose="020B0604020202020204" pitchFamily="34" charset="0"/>
                <a:ea typeface="Calibri" charset="0"/>
                <a:cs typeface="Arial" panose="020B0604020202020204" pitchFamily="34" charset="0"/>
              </a:rPr>
              <a:t> met de </a:t>
            </a:r>
            <a:r>
              <a:rPr lang="en-US" sz="1400" dirty="0" err="1">
                <a:solidFill>
                  <a:prstClr val="black"/>
                </a:solidFill>
                <a:latin typeface="Arial" panose="020B0604020202020204" pitchFamily="34" charset="0"/>
                <a:ea typeface="Calibri" charset="0"/>
                <a:cs typeface="Arial" panose="020B0604020202020204" pitchFamily="34" charset="0"/>
              </a:rPr>
              <a:t>omgeving</a:t>
            </a:r>
            <a:r>
              <a:rPr lang="en-US" sz="1400" dirty="0">
                <a:solidFill>
                  <a:prstClr val="black"/>
                </a:solidFill>
                <a:latin typeface="Arial" panose="020B0604020202020204" pitchFamily="34" charset="0"/>
                <a:ea typeface="Calibri" charset="0"/>
                <a:cs typeface="Arial" panose="020B0604020202020204" pitchFamily="34" charset="0"/>
              </a:rPr>
              <a:t> </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Werken</a:t>
            </a:r>
            <a:r>
              <a:rPr lang="en-US" sz="1400" dirty="0">
                <a:solidFill>
                  <a:prstClr val="black"/>
                </a:solidFill>
                <a:latin typeface="Arial" panose="020B0604020202020204" pitchFamily="34" charset="0"/>
                <a:ea typeface="Calibri" charset="0"/>
                <a:cs typeface="Arial" panose="020B0604020202020204" pitchFamily="34" charset="0"/>
              </a:rPr>
              <a:t> met regels</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Belonen</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Praktische</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hulp</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a:solidFill>
                  <a:prstClr val="black"/>
                </a:solidFill>
                <a:latin typeface="Arial" panose="020B0604020202020204" pitchFamily="34" charset="0"/>
                <a:ea typeface="Calibri" charset="0"/>
                <a:cs typeface="Arial" panose="020B0604020202020204" pitchFamily="34" charset="0"/>
              </a:rPr>
              <a:t>1-op-1 contact</a:t>
            </a:r>
            <a:endParaRPr lang="nl-NL" sz="1400" dirty="0">
              <a:solidFill>
                <a:prstClr val="black"/>
              </a:solidFill>
              <a:latin typeface="Arial" panose="020B0604020202020204" pitchFamily="34" charset="0"/>
              <a:ea typeface="Calibri" charset="0"/>
              <a:cs typeface="Arial" panose="020B0604020202020204" pitchFamily="34" charset="0"/>
            </a:endParaRPr>
          </a:p>
          <a:p>
            <a:pPr defTabSz="342900">
              <a:lnSpc>
                <a:spcPct val="107000"/>
              </a:lnSpc>
              <a:spcAft>
                <a:spcPts val="600"/>
              </a:spcAft>
            </a:pPr>
            <a:endParaRPr lang="nl-NL" sz="1200" dirty="0">
              <a:solidFill>
                <a:prstClr val="black"/>
              </a:solidFill>
              <a:latin typeface="Arial" panose="020B0604020202020204" pitchFamily="34" charset="0"/>
              <a:ea typeface="Calibri" charset="0"/>
              <a:cs typeface="Arial" panose="020B0604020202020204" pitchFamily="34" charset="0"/>
            </a:endParaRPr>
          </a:p>
        </p:txBody>
      </p:sp>
      <p:sp>
        <p:nvSpPr>
          <p:cNvPr id="12" name="Text Box 15"/>
          <p:cNvSpPr txBox="1"/>
          <p:nvPr/>
        </p:nvSpPr>
        <p:spPr>
          <a:xfrm>
            <a:off x="4175823" y="62075"/>
            <a:ext cx="3557248" cy="1489262"/>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600" b="1" dirty="0">
                <a:solidFill>
                  <a:prstClr val="black"/>
                </a:solidFill>
                <a:latin typeface="Arial" panose="020B0604020202020204" pitchFamily="34" charset="0"/>
                <a:ea typeface="Calibri" charset="0"/>
                <a:cs typeface="Arial" panose="020B0604020202020204" pitchFamily="34" charset="0"/>
              </a:rPr>
              <a:t> </a:t>
            </a:r>
            <a:r>
              <a:rPr lang="en-US" dirty="0" err="1">
                <a:solidFill>
                  <a:prstClr val="black"/>
                </a:solidFill>
                <a:latin typeface="Arial" panose="020B0604020202020204" pitchFamily="34" charset="0"/>
                <a:ea typeface="Calibri" charset="0"/>
                <a:cs typeface="Arial" panose="020B0604020202020204" pitchFamily="34" charset="0"/>
              </a:rPr>
              <a:t>Doelgroep</a:t>
            </a:r>
            <a:r>
              <a:rPr lang="en-US" dirty="0">
                <a:solidFill>
                  <a:prstClr val="black"/>
                </a:solidFill>
                <a:latin typeface="Arial" panose="020B0604020202020204" pitchFamily="34" charset="0"/>
                <a:ea typeface="Calibri" charset="0"/>
                <a:cs typeface="Arial" panose="020B0604020202020204" pitchFamily="34" charset="0"/>
              </a:rPr>
              <a:t>: </a:t>
            </a:r>
            <a:endParaRPr lang="nl-NL"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dirty="0" err="1">
                <a:solidFill>
                  <a:prstClr val="black"/>
                </a:solidFill>
                <a:latin typeface="Arial" panose="020B0604020202020204" pitchFamily="34" charset="0"/>
                <a:ea typeface="Calibri" charset="0"/>
                <a:cs typeface="Arial" panose="020B0604020202020204" pitchFamily="34" charset="0"/>
              </a:rPr>
              <a:t>gaat</a:t>
            </a:r>
            <a:r>
              <a:rPr lang="en-US" dirty="0">
                <a:solidFill>
                  <a:prstClr val="black"/>
                </a:solidFill>
                <a:latin typeface="Arial" panose="020B0604020202020204" pitchFamily="34" charset="0"/>
                <a:ea typeface="Calibri" charset="0"/>
                <a:cs typeface="Arial" panose="020B0604020202020204" pitchFamily="34" charset="0"/>
              </a:rPr>
              <a:t> </a:t>
            </a:r>
            <a:r>
              <a:rPr lang="en-US" dirty="0" err="1">
                <a:solidFill>
                  <a:prstClr val="black"/>
                </a:solidFill>
                <a:latin typeface="Arial" panose="020B0604020202020204" pitchFamily="34" charset="0"/>
                <a:ea typeface="Calibri" charset="0"/>
                <a:cs typeface="Arial" panose="020B0604020202020204" pitchFamily="34" charset="0"/>
              </a:rPr>
              <a:t>goed</a:t>
            </a:r>
            <a:r>
              <a:rPr lang="en-US" dirty="0">
                <a:solidFill>
                  <a:prstClr val="black"/>
                </a:solidFill>
                <a:latin typeface="Arial" panose="020B0604020202020204" pitchFamily="34" charset="0"/>
                <a:ea typeface="Calibri" charset="0"/>
                <a:cs typeface="Arial" panose="020B0604020202020204" pitchFamily="34" charset="0"/>
              </a:rPr>
              <a:t> </a:t>
            </a:r>
            <a:endParaRPr lang="nl-NL"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dirty="0" err="1">
                <a:solidFill>
                  <a:prstClr val="black"/>
                </a:solidFill>
                <a:latin typeface="Arial" panose="020B0604020202020204" pitchFamily="34" charset="0"/>
                <a:ea typeface="Calibri" charset="0"/>
                <a:cs typeface="Arial" panose="020B0604020202020204" pitchFamily="34" charset="0"/>
              </a:rPr>
              <a:t>lichte</a:t>
            </a:r>
            <a:r>
              <a:rPr lang="en-US" dirty="0">
                <a:solidFill>
                  <a:prstClr val="black"/>
                </a:solidFill>
                <a:latin typeface="Arial" panose="020B0604020202020204" pitchFamily="34" charset="0"/>
                <a:ea typeface="Calibri" charset="0"/>
                <a:cs typeface="Arial" panose="020B0604020202020204" pitchFamily="34" charset="0"/>
              </a:rPr>
              <a:t> </a:t>
            </a:r>
            <a:r>
              <a:rPr lang="en-US" dirty="0" err="1">
                <a:solidFill>
                  <a:prstClr val="black"/>
                </a:solidFill>
                <a:latin typeface="Arial" panose="020B0604020202020204" pitchFamily="34" charset="0"/>
                <a:ea typeface="Calibri" charset="0"/>
                <a:cs typeface="Arial" panose="020B0604020202020204" pitchFamily="34" charset="0"/>
              </a:rPr>
              <a:t>problemen</a:t>
            </a:r>
            <a:r>
              <a:rPr lang="en-US" dirty="0">
                <a:solidFill>
                  <a:prstClr val="black"/>
                </a:solidFill>
                <a:latin typeface="Arial" panose="020B0604020202020204" pitchFamily="34" charset="0"/>
                <a:ea typeface="Calibri" charset="0"/>
                <a:cs typeface="Arial" panose="020B0604020202020204" pitchFamily="34" charset="0"/>
              </a:rPr>
              <a:t> </a:t>
            </a:r>
            <a:endParaRPr lang="nl-NL"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nl-NL" dirty="0">
                <a:solidFill>
                  <a:prstClr val="black"/>
                </a:solidFill>
                <a:latin typeface="Arial" panose="020B0604020202020204" pitchFamily="34" charset="0"/>
                <a:ea typeface="Calibri" charset="0"/>
                <a:cs typeface="Arial" panose="020B0604020202020204" pitchFamily="34" charset="0"/>
              </a:rPr>
              <a:t>zware problemen  </a:t>
            </a:r>
          </a:p>
        </p:txBody>
      </p:sp>
      <p:sp>
        <p:nvSpPr>
          <p:cNvPr id="13" name="Down Arrow 17"/>
          <p:cNvSpPr/>
          <p:nvPr/>
        </p:nvSpPr>
        <p:spPr>
          <a:xfrm>
            <a:off x="5690757" y="1442526"/>
            <a:ext cx="421481" cy="180022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a:lnSpc>
                <a:spcPct val="107000"/>
              </a:lnSpc>
              <a:spcAft>
                <a:spcPts val="600"/>
              </a:spcAft>
            </a:pPr>
            <a:r>
              <a:rPr lang="en-US" sz="825">
                <a:solidFill>
                  <a:prstClr val="black"/>
                </a:solidFill>
                <a:latin typeface="Arial" panose="020B0604020202020204" pitchFamily="34" charset="0"/>
                <a:ea typeface="Calibri" charset="0"/>
                <a:cs typeface="Arial" panose="020B0604020202020204" pitchFamily="34" charset="0"/>
              </a:rPr>
              <a:t> </a:t>
            </a:r>
            <a:endParaRPr lang="nl-NL" sz="825">
              <a:solidFill>
                <a:prstClr val="black"/>
              </a:solidFill>
              <a:latin typeface="Arial" panose="020B0604020202020204" pitchFamily="34" charset="0"/>
              <a:ea typeface="Calibri" charset="0"/>
              <a:cs typeface="Arial" panose="020B0604020202020204" pitchFamily="34" charset="0"/>
            </a:endParaRPr>
          </a:p>
        </p:txBody>
      </p:sp>
      <p:sp>
        <p:nvSpPr>
          <p:cNvPr id="14" name="Right Arrow 14"/>
          <p:cNvSpPr/>
          <p:nvPr/>
        </p:nvSpPr>
        <p:spPr>
          <a:xfrm>
            <a:off x="5353613" y="3456669"/>
            <a:ext cx="1201668" cy="933362"/>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a:lnSpc>
                <a:spcPct val="107000"/>
              </a:lnSpc>
              <a:spcAft>
                <a:spcPts val="600"/>
              </a:spcAft>
            </a:pPr>
            <a:r>
              <a:rPr lang="en-US" sz="825">
                <a:solidFill>
                  <a:prstClr val="black"/>
                </a:solidFill>
                <a:latin typeface="Arial" panose="020B0604020202020204" pitchFamily="34" charset="0"/>
                <a:ea typeface="Calibri" charset="0"/>
                <a:cs typeface="Arial" panose="020B0604020202020204" pitchFamily="34" charset="0"/>
              </a:rPr>
              <a:t> </a:t>
            </a:r>
            <a:endParaRPr lang="nl-NL" sz="825">
              <a:solidFill>
                <a:prstClr val="black"/>
              </a:solidFill>
              <a:latin typeface="Arial" panose="020B0604020202020204" pitchFamily="34" charset="0"/>
              <a:ea typeface="Calibri" charset="0"/>
              <a:cs typeface="Arial" panose="020B0604020202020204" pitchFamily="34" charset="0"/>
            </a:endParaRPr>
          </a:p>
        </p:txBody>
      </p:sp>
      <p:sp>
        <p:nvSpPr>
          <p:cNvPr id="18" name="Rectangle 24"/>
          <p:cNvSpPr>
            <a:spLocks noChangeArrowheads="1"/>
          </p:cNvSpPr>
          <p:nvPr/>
        </p:nvSpPr>
        <p:spPr bwMode="auto">
          <a:xfrm>
            <a:off x="2667001" y="957778"/>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457200" eaLnBrk="0" fontAlgn="base" hangingPunct="0">
              <a:spcBef>
                <a:spcPct val="0"/>
              </a:spcBef>
              <a:spcAft>
                <a:spcPct val="0"/>
              </a:spcAft>
            </a:pPr>
            <a:br>
              <a:rPr lang="x-none" altLang="x-none" sz="1350">
                <a:solidFill>
                  <a:prstClr val="black"/>
                </a:solidFill>
                <a:latin typeface="Arial" panose="020B0604020202020204" pitchFamily="34" charset="0"/>
                <a:cs typeface="Arial" panose="020B0604020202020204" pitchFamily="34" charset="0"/>
              </a:rPr>
            </a:br>
            <a:endParaRPr lang="x-none" altLang="x-none" sz="1350">
              <a:solidFill>
                <a:prstClr val="black"/>
              </a:solidFill>
              <a:latin typeface="Arial" panose="020B0604020202020204" pitchFamily="34" charset="0"/>
              <a:cs typeface="Arial" panose="020B0604020202020204" pitchFamily="34" charset="0"/>
            </a:endParaRPr>
          </a:p>
        </p:txBody>
      </p:sp>
      <p:sp>
        <p:nvSpPr>
          <p:cNvPr id="2" name="Speech Bubble: Oval 1">
            <a:extLst>
              <a:ext uri="{FF2B5EF4-FFF2-40B4-BE49-F238E27FC236}">
                <a16:creationId xmlns:a16="http://schemas.microsoft.com/office/drawing/2014/main" id="{9EA15A3D-0797-4714-9331-4768C5D5BA8C}"/>
              </a:ext>
            </a:extLst>
          </p:cNvPr>
          <p:cNvSpPr/>
          <p:nvPr/>
        </p:nvSpPr>
        <p:spPr>
          <a:xfrm>
            <a:off x="-56418" y="1081556"/>
            <a:ext cx="3557248" cy="2113245"/>
          </a:xfrm>
          <a:prstGeom prst="wedgeEllipseCallout">
            <a:avLst>
              <a:gd name="adj1" fmla="val 23213"/>
              <a:gd name="adj2" fmla="val 103121"/>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r>
              <a:rPr lang="nl-NL" dirty="0"/>
              <a:t>‘Maar soms dan praat ik ook gewoon met ze alsof ik op de straat ben.....’</a:t>
            </a:r>
          </a:p>
        </p:txBody>
      </p:sp>
      <p:sp>
        <p:nvSpPr>
          <p:cNvPr id="19" name="Speech Bubble: Oval 18">
            <a:extLst>
              <a:ext uri="{FF2B5EF4-FFF2-40B4-BE49-F238E27FC236}">
                <a16:creationId xmlns:a16="http://schemas.microsoft.com/office/drawing/2014/main" id="{DF28C988-E52F-4A4C-AF68-6855738E3003}"/>
              </a:ext>
            </a:extLst>
          </p:cNvPr>
          <p:cNvSpPr/>
          <p:nvPr/>
        </p:nvSpPr>
        <p:spPr>
          <a:xfrm flipH="1">
            <a:off x="4072318" y="1684810"/>
            <a:ext cx="3058034" cy="2274703"/>
          </a:xfrm>
          <a:prstGeom prst="wedgeEllipseCallout">
            <a:avLst>
              <a:gd name="adj1" fmla="val 71651"/>
              <a:gd name="adj2" fmla="val 53901"/>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r>
              <a:rPr lang="nl-NL" dirty="0"/>
              <a:t>‘Ik heb hem het bewijs gegeven dat wat ik zeg, dat ik dat nakom.’</a:t>
            </a:r>
          </a:p>
        </p:txBody>
      </p:sp>
      <p:sp>
        <p:nvSpPr>
          <p:cNvPr id="26" name="Text Box 8">
            <a:extLst>
              <a:ext uri="{FF2B5EF4-FFF2-40B4-BE49-F238E27FC236}">
                <a16:creationId xmlns:a16="http://schemas.microsoft.com/office/drawing/2014/main" id="{8636C2B2-6F66-412F-95A8-F9A058F7AFC3}"/>
              </a:ext>
            </a:extLst>
          </p:cNvPr>
          <p:cNvSpPr txBox="1"/>
          <p:nvPr/>
        </p:nvSpPr>
        <p:spPr>
          <a:xfrm>
            <a:off x="6826920" y="2378056"/>
            <a:ext cx="3112855" cy="3236116"/>
          </a:xfrm>
          <a:prstGeom prst="rect">
            <a:avLst/>
          </a:prstGeom>
          <a:solidFill>
            <a:srgbClr val="DCE6F2"/>
          </a:solidFill>
          <a:ln w="19046" cap="flat">
            <a:solidFill>
              <a:srgbClr val="FFFFFF"/>
            </a:solidFill>
            <a:prstDash val="solid"/>
            <a:miter/>
          </a:ln>
        </p:spPr>
        <p:txBody>
          <a:bodyPr vert="horz" wrap="square" lIns="68580" tIns="34290" rIns="68580" bIns="34290" anchor="t" anchorCtr="0" compatLnSpc="1">
            <a:noAutofit/>
          </a:bodyPr>
          <a:lstStyle/>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Relationele</a:t>
            </a:r>
            <a:r>
              <a:rPr lang="en-US" sz="1600" b="1" i="0" u="none" strike="noStrike" kern="1200" cap="none" spc="0" baseline="0" dirty="0">
                <a:solidFill>
                  <a:srgbClr val="000000"/>
                </a:solidFill>
                <a:uFillTx/>
                <a:latin typeface="Arial" pitchFamily="34"/>
                <a:ea typeface="Calibri"/>
                <a:cs typeface="Arial" pitchFamily="34"/>
              </a:rPr>
              <a:t> </a:t>
            </a:r>
            <a:r>
              <a:rPr lang="en-US" sz="1600" b="1" i="0" u="none" strike="noStrike" kern="1200" cap="none" spc="0" baseline="0" dirty="0" err="1">
                <a:solidFill>
                  <a:srgbClr val="000000"/>
                </a:solidFill>
                <a:uFillTx/>
                <a:latin typeface="Arial" pitchFamily="34"/>
                <a:ea typeface="Calibri"/>
                <a:cs typeface="Arial" pitchFamily="34"/>
              </a:rPr>
              <a:t>vaardigheden</a:t>
            </a:r>
            <a:r>
              <a:rPr lang="en-US" sz="1600" b="1" i="0" u="none" strike="noStrike" kern="1200" cap="none" spc="0" baseline="0" dirty="0">
                <a:solidFill>
                  <a:srgbClr val="000000"/>
                </a:solidFill>
                <a:uFillTx/>
                <a:latin typeface="Arial" pitchFamily="34"/>
                <a:ea typeface="Calibri"/>
                <a:cs typeface="Arial" pitchFamily="34"/>
              </a:rPr>
              <a:t>  </a:t>
            </a: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Prosociaal</a:t>
            </a:r>
            <a:r>
              <a:rPr lang="en-US" sz="1600" b="1" i="0" u="none" strike="noStrike" kern="1200" cap="none" spc="0" baseline="0" dirty="0">
                <a:solidFill>
                  <a:srgbClr val="000000"/>
                </a:solidFill>
                <a:uFillTx/>
                <a:latin typeface="Arial" pitchFamily="34"/>
                <a:ea typeface="Calibri"/>
                <a:cs typeface="Arial" pitchFamily="34"/>
              </a:rPr>
              <a:t> </a:t>
            </a:r>
            <a:r>
              <a:rPr lang="en-US" sz="1600" b="1" i="0" u="none" strike="noStrike" kern="1200" cap="none" spc="0" baseline="0" dirty="0" err="1">
                <a:solidFill>
                  <a:srgbClr val="000000"/>
                </a:solidFill>
                <a:uFillTx/>
                <a:latin typeface="Arial" pitchFamily="34"/>
                <a:ea typeface="Calibri"/>
                <a:cs typeface="Arial" pitchFamily="34"/>
              </a:rPr>
              <a:t>gedrag</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Eigenaarschap</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Stresservaring</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Zelfwaardegevoel</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Toekomstperspectief</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Sociaal</a:t>
            </a:r>
            <a:r>
              <a:rPr lang="en-US" sz="1600" b="1" i="0" u="none" strike="noStrike" kern="1200" cap="none" spc="0" baseline="0" dirty="0">
                <a:solidFill>
                  <a:srgbClr val="000000"/>
                </a:solidFill>
                <a:uFillTx/>
                <a:latin typeface="Arial" pitchFamily="34"/>
                <a:ea typeface="Calibri"/>
                <a:cs typeface="Arial" pitchFamily="34"/>
              </a:rPr>
              <a:t> </a:t>
            </a:r>
            <a:r>
              <a:rPr lang="en-US" sz="1600" b="1" i="0" u="none" strike="noStrike" kern="1200" cap="none" spc="0" baseline="0" dirty="0" err="1">
                <a:solidFill>
                  <a:srgbClr val="000000"/>
                </a:solidFill>
                <a:uFillTx/>
                <a:latin typeface="Arial" pitchFamily="34"/>
                <a:ea typeface="Calibri"/>
                <a:cs typeface="Arial" pitchFamily="34"/>
              </a:rPr>
              <a:t>netwerk</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Arial" pitchFamily="34"/>
                <a:ea typeface="Calibri"/>
                <a:cs typeface="Arial" pitchFamily="34"/>
              </a:rPr>
              <a:t>Maatschappelijke </a:t>
            </a:r>
            <a:r>
              <a:rPr lang="en-US" sz="1600" b="1" i="0" u="none" strike="noStrike" kern="1200" cap="none" spc="0" baseline="0" dirty="0" err="1">
                <a:solidFill>
                  <a:srgbClr val="000000"/>
                </a:solidFill>
                <a:uFillTx/>
                <a:latin typeface="Arial" pitchFamily="34"/>
                <a:ea typeface="Calibri"/>
                <a:cs typeface="Arial" pitchFamily="34"/>
              </a:rPr>
              <a:t>participatie</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Hulp</a:t>
            </a:r>
            <a:r>
              <a:rPr lang="en-US" sz="1600" b="1" i="0" u="none" strike="noStrike" kern="1200" cap="none" spc="0" baseline="0" dirty="0">
                <a:solidFill>
                  <a:srgbClr val="000000"/>
                </a:solidFill>
                <a:uFillTx/>
                <a:latin typeface="Arial" pitchFamily="34"/>
                <a:ea typeface="Calibri"/>
                <a:cs typeface="Arial" pitchFamily="34"/>
              </a:rPr>
              <a:t> </a:t>
            </a:r>
            <a:r>
              <a:rPr lang="en-US" sz="1600" b="1" i="0" u="none" strike="noStrike" kern="1200" cap="none" spc="0" baseline="0" dirty="0" err="1">
                <a:solidFill>
                  <a:srgbClr val="000000"/>
                </a:solidFill>
                <a:uFillTx/>
                <a:latin typeface="Arial" pitchFamily="34"/>
                <a:ea typeface="Calibri"/>
                <a:cs typeface="Arial" pitchFamily="34"/>
              </a:rPr>
              <a:t>vinden</a:t>
            </a:r>
            <a:endParaRPr lang="nl-NL" sz="1600" b="0" i="0" u="none" strike="noStrike" kern="1200" cap="none" spc="0" baseline="0" dirty="0">
              <a:solidFill>
                <a:srgbClr val="000000"/>
              </a:solidFill>
              <a:uFillTx/>
              <a:latin typeface="Arial" pitchFamily="34"/>
              <a:ea typeface="Calibri"/>
              <a:cs typeface="Arial" pitchFamily="34"/>
            </a:endParaRPr>
          </a:p>
        </p:txBody>
      </p:sp>
      <p:sp>
        <p:nvSpPr>
          <p:cNvPr id="24" name="Speech Bubble: Oval 23">
            <a:extLst>
              <a:ext uri="{FF2B5EF4-FFF2-40B4-BE49-F238E27FC236}">
                <a16:creationId xmlns:a16="http://schemas.microsoft.com/office/drawing/2014/main" id="{3C954727-D116-46D1-9368-6BDDE769D75A}"/>
              </a:ext>
            </a:extLst>
          </p:cNvPr>
          <p:cNvSpPr/>
          <p:nvPr/>
        </p:nvSpPr>
        <p:spPr>
          <a:xfrm>
            <a:off x="6604724" y="1515450"/>
            <a:ext cx="3728285" cy="2874581"/>
          </a:xfrm>
          <a:prstGeom prst="wedgeEllipseCallout">
            <a:avLst>
              <a:gd name="adj1" fmla="val -145038"/>
              <a:gd name="adj2" fmla="val 63878"/>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r>
              <a:rPr lang="nl-NL" dirty="0"/>
              <a:t>‘..door mijn eigen ervaringen vanuit het verleden aan te halen, omdat ik ook lastige tijden heb meegemaakt</a:t>
            </a:r>
          </a:p>
        </p:txBody>
      </p:sp>
      <p:sp>
        <p:nvSpPr>
          <p:cNvPr id="17" name="Speech Bubble: Oval 16">
            <a:extLst>
              <a:ext uri="{FF2B5EF4-FFF2-40B4-BE49-F238E27FC236}">
                <a16:creationId xmlns:a16="http://schemas.microsoft.com/office/drawing/2014/main" id="{66DA81E6-D205-4F5C-8B13-A009C0FFCAC8}"/>
              </a:ext>
            </a:extLst>
          </p:cNvPr>
          <p:cNvSpPr/>
          <p:nvPr/>
        </p:nvSpPr>
        <p:spPr>
          <a:xfrm flipH="1">
            <a:off x="5490300" y="4288871"/>
            <a:ext cx="4082908" cy="2722268"/>
          </a:xfrm>
          <a:prstGeom prst="wedgeEllipseCallout">
            <a:avLst>
              <a:gd name="adj1" fmla="val 103271"/>
              <a:gd name="adj2" fmla="val -15640"/>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l-NL" dirty="0"/>
              <a:t>‘Ik zeg dan op een gegeven moment jongens, vraag het eerst even aan je buurvrouw of buurman.’</a:t>
            </a:r>
          </a:p>
        </p:txBody>
      </p:sp>
    </p:spTree>
    <p:extLst>
      <p:ext uri="{BB962C8B-B14F-4D97-AF65-F5344CB8AC3E}">
        <p14:creationId xmlns:p14="http://schemas.microsoft.com/office/powerpoint/2010/main" val="3909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19" grpId="0" animBg="1"/>
      <p:bldP spid="2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p:nvPr/>
        </p:nvSpPr>
        <p:spPr>
          <a:xfrm>
            <a:off x="6604724" y="1719743"/>
            <a:ext cx="3557248" cy="5076160"/>
          </a:xfrm>
          <a:prstGeom prst="rect">
            <a:avLst/>
          </a:prstGeom>
          <a:solidFill>
            <a:srgbClr val="5B9BD5"/>
          </a:solidFill>
          <a:ln w="19050" cap="flat" cmpd="sng" algn="ctr">
            <a:solidFill>
              <a:sysClr val="window" lastClr="FFFFFF"/>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600" b="1" dirty="0" err="1">
                <a:solidFill>
                  <a:prstClr val="black"/>
                </a:solidFill>
                <a:latin typeface="Arial" panose="020B0604020202020204" pitchFamily="34" charset="0"/>
                <a:ea typeface="Calibri" charset="0"/>
                <a:cs typeface="Arial" panose="020B0604020202020204" pitchFamily="34" charset="0"/>
              </a:rPr>
              <a:t>Ontwikkeling</a:t>
            </a:r>
            <a:r>
              <a:rPr lang="en-US" sz="1600" b="1" dirty="0">
                <a:solidFill>
                  <a:prstClr val="black"/>
                </a:solidFill>
                <a:latin typeface="Arial" panose="020B0604020202020204" pitchFamily="34" charset="0"/>
                <a:ea typeface="Calibri" charset="0"/>
                <a:cs typeface="Arial" panose="020B0604020202020204" pitchFamily="34" charset="0"/>
              </a:rPr>
              <a:t> van </a:t>
            </a:r>
            <a:r>
              <a:rPr lang="en-US" sz="1600" b="1" dirty="0" err="1">
                <a:solidFill>
                  <a:prstClr val="black"/>
                </a:solidFill>
                <a:latin typeface="Arial" panose="020B0604020202020204" pitchFamily="34" charset="0"/>
                <a:ea typeface="Calibri" charset="0"/>
                <a:cs typeface="Arial" panose="020B0604020202020204" pitchFamily="34" charset="0"/>
              </a:rPr>
              <a:t>jongeren</a:t>
            </a:r>
            <a:endParaRPr lang="nl-NL" sz="1600" dirty="0">
              <a:solidFill>
                <a:prstClr val="black"/>
              </a:solidFill>
              <a:latin typeface="Arial" panose="020B0604020202020204" pitchFamily="34" charset="0"/>
              <a:ea typeface="Calibri" charset="0"/>
              <a:cs typeface="Arial" panose="020B0604020202020204" pitchFamily="34" charset="0"/>
            </a:endParaRPr>
          </a:p>
          <a:p>
            <a:pPr defTabSz="342900">
              <a:lnSpc>
                <a:spcPct val="107000"/>
              </a:lnSpc>
              <a:spcAft>
                <a:spcPts val="600"/>
              </a:spcAft>
            </a:pPr>
            <a:endParaRPr lang="nl-NL" sz="825" dirty="0">
              <a:solidFill>
                <a:prstClr val="black"/>
              </a:solidFill>
              <a:latin typeface="Arial" panose="020B0604020202020204" pitchFamily="34" charset="0"/>
              <a:ea typeface="Calibri" charset="0"/>
              <a:cs typeface="Arial" panose="020B0604020202020204" pitchFamily="34" charset="0"/>
            </a:endParaRPr>
          </a:p>
        </p:txBody>
      </p:sp>
      <p:sp>
        <p:nvSpPr>
          <p:cNvPr id="7" name="Text Box 4"/>
          <p:cNvSpPr txBox="1"/>
          <p:nvPr/>
        </p:nvSpPr>
        <p:spPr>
          <a:xfrm>
            <a:off x="1641023" y="1719742"/>
            <a:ext cx="3557248" cy="5138259"/>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600" b="1" dirty="0" err="1">
                <a:solidFill>
                  <a:prstClr val="black"/>
                </a:solidFill>
                <a:latin typeface="Arial" panose="020B0604020202020204" pitchFamily="34" charset="0"/>
                <a:ea typeface="Calibri" charset="0"/>
                <a:cs typeface="Arial" panose="020B0604020202020204" pitchFamily="34" charset="0"/>
              </a:rPr>
              <a:t>Multimethodisch</a:t>
            </a:r>
            <a:r>
              <a:rPr lang="en-US" sz="1600" b="1" dirty="0">
                <a:solidFill>
                  <a:prstClr val="black"/>
                </a:solidFill>
                <a:latin typeface="Arial" panose="020B0604020202020204" pitchFamily="34" charset="0"/>
                <a:ea typeface="Calibri" charset="0"/>
                <a:cs typeface="Arial" panose="020B0604020202020204" pitchFamily="34" charset="0"/>
              </a:rPr>
              <a:t> </a:t>
            </a:r>
            <a:r>
              <a:rPr lang="en-US" sz="1600" b="1" dirty="0" err="1">
                <a:solidFill>
                  <a:prstClr val="black"/>
                </a:solidFill>
                <a:latin typeface="Arial" panose="020B0604020202020204" pitchFamily="34" charset="0"/>
                <a:ea typeface="Calibri" charset="0"/>
                <a:cs typeface="Arial" panose="020B0604020202020204" pitchFamily="34" charset="0"/>
              </a:rPr>
              <a:t>handelen</a:t>
            </a:r>
            <a:r>
              <a:rPr lang="en-US" sz="1600" b="1" dirty="0">
                <a:solidFill>
                  <a:prstClr val="black"/>
                </a:solidFill>
                <a:latin typeface="Arial" panose="020B0604020202020204" pitchFamily="34" charset="0"/>
                <a:ea typeface="Calibri" charset="0"/>
                <a:cs typeface="Arial" panose="020B0604020202020204" pitchFamily="34" charset="0"/>
              </a:rPr>
              <a:t> </a:t>
            </a:r>
            <a:endParaRPr lang="nl-NL" sz="1600" dirty="0">
              <a:solidFill>
                <a:prstClr val="black"/>
              </a:solidFill>
              <a:latin typeface="Arial" panose="020B0604020202020204" pitchFamily="34" charset="0"/>
              <a:ea typeface="Calibri" charset="0"/>
              <a:cs typeface="Arial" panose="020B0604020202020204" pitchFamily="34" charset="0"/>
            </a:endParaRPr>
          </a:p>
          <a:p>
            <a:pPr defTabSz="342900">
              <a:lnSpc>
                <a:spcPct val="107000"/>
              </a:lnSpc>
              <a:spcAft>
                <a:spcPts val="600"/>
              </a:spcAft>
            </a:pPr>
            <a:r>
              <a:rPr lang="en-US" sz="825" dirty="0">
                <a:solidFill>
                  <a:prstClr val="black"/>
                </a:solidFill>
                <a:latin typeface="Arial" panose="020B0604020202020204" pitchFamily="34" charset="0"/>
                <a:ea typeface="Calibri" charset="0"/>
                <a:cs typeface="Arial" panose="020B0604020202020204" pitchFamily="34" charset="0"/>
              </a:rPr>
              <a:t> </a:t>
            </a:r>
            <a:endParaRPr lang="nl-NL" sz="825" dirty="0">
              <a:solidFill>
                <a:prstClr val="black"/>
              </a:solidFill>
              <a:latin typeface="Arial" panose="020B0604020202020204" pitchFamily="34" charset="0"/>
              <a:ea typeface="Calibri" charset="0"/>
              <a:cs typeface="Arial" panose="020B0604020202020204" pitchFamily="34" charset="0"/>
            </a:endParaRPr>
          </a:p>
          <a:p>
            <a:pPr defTabSz="342900">
              <a:lnSpc>
                <a:spcPct val="107000"/>
              </a:lnSpc>
              <a:spcAft>
                <a:spcPts val="600"/>
              </a:spcAft>
            </a:pPr>
            <a:r>
              <a:rPr lang="en-US" sz="825" dirty="0">
                <a:solidFill>
                  <a:prstClr val="black"/>
                </a:solidFill>
                <a:latin typeface="Arial" panose="020B0604020202020204" pitchFamily="34" charset="0"/>
                <a:ea typeface="Calibri" charset="0"/>
                <a:cs typeface="Arial" panose="020B0604020202020204" pitchFamily="34" charset="0"/>
              </a:rPr>
              <a:t> </a:t>
            </a:r>
            <a:endParaRPr lang="nl-NL" sz="825" dirty="0">
              <a:solidFill>
                <a:prstClr val="black"/>
              </a:solidFill>
              <a:latin typeface="Arial" panose="020B0604020202020204" pitchFamily="34" charset="0"/>
              <a:ea typeface="Calibri" charset="0"/>
              <a:cs typeface="Arial" panose="020B0604020202020204" pitchFamily="34" charset="0"/>
            </a:endParaRPr>
          </a:p>
        </p:txBody>
      </p:sp>
      <p:sp>
        <p:nvSpPr>
          <p:cNvPr id="8" name="Text Box 5"/>
          <p:cNvSpPr txBox="1"/>
          <p:nvPr/>
        </p:nvSpPr>
        <p:spPr>
          <a:xfrm>
            <a:off x="1847462" y="2276786"/>
            <a:ext cx="3150352" cy="1243180"/>
          </a:xfrm>
          <a:prstGeom prst="rect">
            <a:avLst/>
          </a:prstGeom>
          <a:solidFill>
            <a:schemeClr val="accent1">
              <a:lumMod val="20000"/>
              <a:lumOff val="80000"/>
            </a:schemeClr>
          </a:solidFill>
          <a:ln w="19050" cap="flat" cmpd="sng" algn="ctr">
            <a:solidFill>
              <a:sysClr val="window" lastClr="FFFFFF"/>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400" b="1" dirty="0" err="1">
                <a:solidFill>
                  <a:prstClr val="black"/>
                </a:solidFill>
                <a:latin typeface="Arial" panose="020B0604020202020204" pitchFamily="34" charset="0"/>
                <a:ea typeface="Calibri" charset="0"/>
                <a:cs typeface="Arial" panose="020B0604020202020204" pitchFamily="34" charset="0"/>
              </a:rPr>
              <a:t>Methodieken</a:t>
            </a:r>
            <a:endParaRPr lang="nl-NL" sz="1400" b="1"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Groepswerk</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a:solidFill>
                  <a:prstClr val="black"/>
                </a:solidFill>
                <a:latin typeface="Arial" panose="020B0604020202020204" pitchFamily="34" charset="0"/>
                <a:ea typeface="Calibri" charset="0"/>
                <a:cs typeface="Arial" panose="020B0604020202020204" pitchFamily="34" charset="0"/>
              </a:rPr>
              <a:t>Ambulant </a:t>
            </a:r>
            <a:r>
              <a:rPr lang="en-US" sz="1400" dirty="0" err="1">
                <a:solidFill>
                  <a:prstClr val="black"/>
                </a:solidFill>
                <a:latin typeface="Arial" panose="020B0604020202020204" pitchFamily="34" charset="0"/>
                <a:ea typeface="Calibri" charset="0"/>
                <a:cs typeface="Arial" panose="020B0604020202020204" pitchFamily="34" charset="0"/>
              </a:rPr>
              <a:t>Jongerenwerk</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nl-NL" sz="1400" dirty="0">
                <a:solidFill>
                  <a:prstClr val="black"/>
                </a:solidFill>
                <a:latin typeface="Arial" panose="020B0604020202020204" pitchFamily="34" charset="0"/>
                <a:cs typeface="Arial" panose="020B0604020202020204" pitchFamily="34" charset="0"/>
              </a:rPr>
              <a:t>Informatie &amp; Advies</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Individuele</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Begeleiding</a:t>
            </a:r>
            <a:r>
              <a:rPr lang="en-US" sz="1400" dirty="0">
                <a:solidFill>
                  <a:prstClr val="black"/>
                </a:solidFill>
                <a:latin typeface="Arial" panose="020B0604020202020204" pitchFamily="34" charset="0"/>
                <a:ea typeface="Calibri" charset="0"/>
                <a:cs typeface="Arial" panose="020B0604020202020204" pitchFamily="34" charset="0"/>
              </a:rPr>
              <a:t> </a:t>
            </a:r>
            <a:endParaRPr lang="nl-NL" sz="1400" dirty="0">
              <a:solidFill>
                <a:prstClr val="black"/>
              </a:solidFill>
              <a:latin typeface="Arial" panose="020B0604020202020204" pitchFamily="34" charset="0"/>
              <a:ea typeface="Calibri" charset="0"/>
              <a:cs typeface="Arial" panose="020B0604020202020204" pitchFamily="34" charset="0"/>
            </a:endParaRPr>
          </a:p>
          <a:p>
            <a:pPr marL="342900" defTabSz="342900">
              <a:lnSpc>
                <a:spcPct val="107000"/>
              </a:lnSpc>
              <a:spcAft>
                <a:spcPts val="600"/>
              </a:spcAft>
            </a:pPr>
            <a:r>
              <a:rPr lang="en-US" sz="825" dirty="0">
                <a:solidFill>
                  <a:prstClr val="black"/>
                </a:solidFill>
                <a:latin typeface="Arial" panose="020B0604020202020204" pitchFamily="34" charset="0"/>
                <a:ea typeface="Calibri" charset="0"/>
                <a:cs typeface="Arial" panose="020B0604020202020204" pitchFamily="34" charset="0"/>
              </a:rPr>
              <a:t> </a:t>
            </a:r>
            <a:endParaRPr lang="nl-NL" sz="825" dirty="0">
              <a:solidFill>
                <a:prstClr val="black"/>
              </a:solidFill>
              <a:latin typeface="Arial" panose="020B0604020202020204" pitchFamily="34" charset="0"/>
              <a:ea typeface="Calibri" charset="0"/>
              <a:cs typeface="Arial" panose="020B0604020202020204" pitchFamily="34" charset="0"/>
            </a:endParaRPr>
          </a:p>
        </p:txBody>
      </p:sp>
      <p:sp>
        <p:nvSpPr>
          <p:cNvPr id="10" name="Text Box 6"/>
          <p:cNvSpPr txBox="1"/>
          <p:nvPr/>
        </p:nvSpPr>
        <p:spPr>
          <a:xfrm>
            <a:off x="1847462" y="3646074"/>
            <a:ext cx="3150352" cy="3085818"/>
          </a:xfrm>
          <a:prstGeom prst="rect">
            <a:avLst/>
          </a:prstGeom>
          <a:solidFill>
            <a:schemeClr val="accent1">
              <a:lumMod val="20000"/>
              <a:lumOff val="80000"/>
            </a:schemeClr>
          </a:solidFill>
          <a:ln w="19050" cap="flat" cmpd="sng" algn="ctr">
            <a:solidFill>
              <a:sysClr val="window" lastClr="FFFFFF"/>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400" b="1" dirty="0" err="1">
                <a:solidFill>
                  <a:prstClr val="black"/>
                </a:solidFill>
                <a:latin typeface="Arial" panose="020B0604020202020204" pitchFamily="34" charset="0"/>
                <a:ea typeface="Calibri" charset="0"/>
                <a:cs typeface="Arial" panose="020B0604020202020204" pitchFamily="34" charset="0"/>
              </a:rPr>
              <a:t>Methodische</a:t>
            </a:r>
            <a:r>
              <a:rPr lang="en-US" sz="1400" b="1" dirty="0">
                <a:solidFill>
                  <a:prstClr val="black"/>
                </a:solidFill>
                <a:latin typeface="Arial" panose="020B0604020202020204" pitchFamily="34" charset="0"/>
                <a:ea typeface="Calibri" charset="0"/>
                <a:cs typeface="Arial" panose="020B0604020202020204" pitchFamily="34" charset="0"/>
              </a:rPr>
              <a:t> </a:t>
            </a:r>
            <a:r>
              <a:rPr lang="en-US" sz="1400" b="1" dirty="0" err="1">
                <a:solidFill>
                  <a:prstClr val="black"/>
                </a:solidFill>
                <a:latin typeface="Arial" panose="020B0604020202020204" pitchFamily="34" charset="0"/>
                <a:ea typeface="Calibri" charset="0"/>
                <a:cs typeface="Arial" panose="020B0604020202020204" pitchFamily="34" charset="0"/>
              </a:rPr>
              <a:t>principes</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Betekenisrelatie</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Aansluiten</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leefwereld</a:t>
            </a:r>
            <a:endParaRPr lang="en-US"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Aansluiten</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behoefte</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Nabijheid</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Jongeren</a:t>
            </a:r>
            <a:r>
              <a:rPr lang="en-US" sz="1400" dirty="0">
                <a:solidFill>
                  <a:prstClr val="black"/>
                </a:solidFill>
                <a:latin typeface="Arial" panose="020B0604020202020204" pitchFamily="34" charset="0"/>
                <a:ea typeface="Calibri" charset="0"/>
                <a:cs typeface="Arial" panose="020B0604020202020204" pitchFamily="34" charset="0"/>
              </a:rPr>
              <a:t> in </a:t>
            </a:r>
            <a:r>
              <a:rPr lang="en-US" sz="1400" dirty="0" err="1">
                <a:solidFill>
                  <a:prstClr val="black"/>
                </a:solidFill>
                <a:latin typeface="Arial" panose="020B0604020202020204" pitchFamily="34" charset="0"/>
                <a:ea typeface="Calibri" charset="0"/>
                <a:cs typeface="Arial" panose="020B0604020202020204" pitchFamily="34" charset="0"/>
              </a:rPr>
              <a:t>hun</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kracht</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zetten</a:t>
            </a:r>
            <a:r>
              <a:rPr lang="en-US" sz="1400" dirty="0">
                <a:solidFill>
                  <a:prstClr val="black"/>
                </a:solidFill>
                <a:latin typeface="Arial" panose="020B0604020202020204" pitchFamily="34" charset="0"/>
                <a:ea typeface="Calibri" charset="0"/>
                <a:cs typeface="Arial" panose="020B0604020202020204" pitchFamily="34" charset="0"/>
              </a:rPr>
              <a:t> </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a:solidFill>
                  <a:prstClr val="black"/>
                </a:solidFill>
                <a:latin typeface="Arial" panose="020B0604020202020204" pitchFamily="34" charset="0"/>
                <a:ea typeface="Calibri" charset="0"/>
                <a:cs typeface="Arial" panose="020B0604020202020204" pitchFamily="34" charset="0"/>
              </a:rPr>
              <a:t>Peer support</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Leren</a:t>
            </a:r>
            <a:r>
              <a:rPr lang="en-US" sz="1400" dirty="0">
                <a:solidFill>
                  <a:prstClr val="black"/>
                </a:solidFill>
                <a:latin typeface="Arial" panose="020B0604020202020204" pitchFamily="34" charset="0"/>
                <a:ea typeface="Calibri" charset="0"/>
                <a:cs typeface="Arial" panose="020B0604020202020204" pitchFamily="34" charset="0"/>
              </a:rPr>
              <a:t> door </a:t>
            </a:r>
            <a:r>
              <a:rPr lang="en-US" sz="1400" dirty="0" err="1">
                <a:solidFill>
                  <a:prstClr val="black"/>
                </a:solidFill>
                <a:latin typeface="Arial" panose="020B0604020202020204" pitchFamily="34" charset="0"/>
                <a:ea typeface="Calibri" charset="0"/>
                <a:cs typeface="Arial" panose="020B0604020202020204" pitchFamily="34" charset="0"/>
              </a:rPr>
              <a:t>doen</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Werken</a:t>
            </a:r>
            <a:r>
              <a:rPr lang="en-US" sz="1400" dirty="0">
                <a:solidFill>
                  <a:prstClr val="black"/>
                </a:solidFill>
                <a:latin typeface="Arial" panose="020B0604020202020204" pitchFamily="34" charset="0"/>
                <a:ea typeface="Calibri" charset="0"/>
                <a:cs typeface="Arial" panose="020B0604020202020204" pitchFamily="34" charset="0"/>
              </a:rPr>
              <a:t> met de </a:t>
            </a:r>
            <a:r>
              <a:rPr lang="en-US" sz="1400" dirty="0" err="1">
                <a:solidFill>
                  <a:prstClr val="black"/>
                </a:solidFill>
                <a:latin typeface="Arial" panose="020B0604020202020204" pitchFamily="34" charset="0"/>
                <a:ea typeface="Calibri" charset="0"/>
                <a:cs typeface="Arial" panose="020B0604020202020204" pitchFamily="34" charset="0"/>
              </a:rPr>
              <a:t>omgeving</a:t>
            </a:r>
            <a:r>
              <a:rPr lang="en-US" sz="1400" dirty="0">
                <a:solidFill>
                  <a:prstClr val="black"/>
                </a:solidFill>
                <a:latin typeface="Arial" panose="020B0604020202020204" pitchFamily="34" charset="0"/>
                <a:ea typeface="Calibri" charset="0"/>
                <a:cs typeface="Arial" panose="020B0604020202020204" pitchFamily="34" charset="0"/>
              </a:rPr>
              <a:t> </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Werken</a:t>
            </a:r>
            <a:r>
              <a:rPr lang="en-US" sz="1400" dirty="0">
                <a:solidFill>
                  <a:prstClr val="black"/>
                </a:solidFill>
                <a:latin typeface="Arial" panose="020B0604020202020204" pitchFamily="34" charset="0"/>
                <a:ea typeface="Calibri" charset="0"/>
                <a:cs typeface="Arial" panose="020B0604020202020204" pitchFamily="34" charset="0"/>
              </a:rPr>
              <a:t> met regels</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Belonen</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err="1">
                <a:solidFill>
                  <a:prstClr val="black"/>
                </a:solidFill>
                <a:latin typeface="Arial" panose="020B0604020202020204" pitchFamily="34" charset="0"/>
                <a:ea typeface="Calibri" charset="0"/>
                <a:cs typeface="Arial" panose="020B0604020202020204" pitchFamily="34" charset="0"/>
              </a:rPr>
              <a:t>Praktische</a:t>
            </a:r>
            <a:r>
              <a:rPr lang="en-US" sz="1400" dirty="0">
                <a:solidFill>
                  <a:prstClr val="black"/>
                </a:solidFill>
                <a:latin typeface="Arial" panose="020B0604020202020204" pitchFamily="34" charset="0"/>
                <a:ea typeface="Calibri" charset="0"/>
                <a:cs typeface="Arial" panose="020B0604020202020204" pitchFamily="34" charset="0"/>
              </a:rPr>
              <a:t> </a:t>
            </a:r>
            <a:r>
              <a:rPr lang="en-US" sz="1400" dirty="0" err="1">
                <a:solidFill>
                  <a:prstClr val="black"/>
                </a:solidFill>
                <a:latin typeface="Arial" panose="020B0604020202020204" pitchFamily="34" charset="0"/>
                <a:ea typeface="Calibri" charset="0"/>
                <a:cs typeface="Arial" panose="020B0604020202020204" pitchFamily="34" charset="0"/>
              </a:rPr>
              <a:t>hulp</a:t>
            </a:r>
            <a:endParaRPr lang="nl-NL" sz="1400"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sz="1400" dirty="0">
                <a:solidFill>
                  <a:prstClr val="black"/>
                </a:solidFill>
                <a:latin typeface="Arial" panose="020B0604020202020204" pitchFamily="34" charset="0"/>
                <a:ea typeface="Calibri" charset="0"/>
                <a:cs typeface="Arial" panose="020B0604020202020204" pitchFamily="34" charset="0"/>
              </a:rPr>
              <a:t>1-op-1 contact</a:t>
            </a:r>
            <a:endParaRPr lang="nl-NL" sz="1400" dirty="0">
              <a:solidFill>
                <a:prstClr val="black"/>
              </a:solidFill>
              <a:latin typeface="Arial" panose="020B0604020202020204" pitchFamily="34" charset="0"/>
              <a:ea typeface="Calibri" charset="0"/>
              <a:cs typeface="Arial" panose="020B0604020202020204" pitchFamily="34" charset="0"/>
            </a:endParaRPr>
          </a:p>
          <a:p>
            <a:pPr defTabSz="342900">
              <a:lnSpc>
                <a:spcPct val="107000"/>
              </a:lnSpc>
              <a:spcAft>
                <a:spcPts val="600"/>
              </a:spcAft>
            </a:pPr>
            <a:endParaRPr lang="nl-NL" sz="1200" dirty="0">
              <a:solidFill>
                <a:prstClr val="black"/>
              </a:solidFill>
              <a:latin typeface="Arial" panose="020B0604020202020204" pitchFamily="34" charset="0"/>
              <a:ea typeface="Calibri" charset="0"/>
              <a:cs typeface="Arial" panose="020B0604020202020204" pitchFamily="34" charset="0"/>
            </a:endParaRPr>
          </a:p>
        </p:txBody>
      </p:sp>
      <p:sp>
        <p:nvSpPr>
          <p:cNvPr id="12" name="Text Box 15"/>
          <p:cNvSpPr txBox="1"/>
          <p:nvPr/>
        </p:nvSpPr>
        <p:spPr>
          <a:xfrm>
            <a:off x="4175823" y="62075"/>
            <a:ext cx="3557248" cy="1489262"/>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342900">
              <a:lnSpc>
                <a:spcPct val="107000"/>
              </a:lnSpc>
              <a:spcAft>
                <a:spcPts val="600"/>
              </a:spcAft>
            </a:pPr>
            <a:r>
              <a:rPr lang="en-US" sz="1600" b="1" dirty="0">
                <a:solidFill>
                  <a:prstClr val="black"/>
                </a:solidFill>
                <a:latin typeface="Arial" panose="020B0604020202020204" pitchFamily="34" charset="0"/>
                <a:ea typeface="Calibri" charset="0"/>
                <a:cs typeface="Arial" panose="020B0604020202020204" pitchFamily="34" charset="0"/>
              </a:rPr>
              <a:t> </a:t>
            </a:r>
            <a:r>
              <a:rPr lang="en-US" dirty="0" err="1">
                <a:solidFill>
                  <a:prstClr val="black"/>
                </a:solidFill>
                <a:latin typeface="Arial" panose="020B0604020202020204" pitchFamily="34" charset="0"/>
                <a:ea typeface="Calibri" charset="0"/>
                <a:cs typeface="Arial" panose="020B0604020202020204" pitchFamily="34" charset="0"/>
              </a:rPr>
              <a:t>Doelgroep</a:t>
            </a:r>
            <a:r>
              <a:rPr lang="en-US" dirty="0">
                <a:solidFill>
                  <a:prstClr val="black"/>
                </a:solidFill>
                <a:latin typeface="Arial" panose="020B0604020202020204" pitchFamily="34" charset="0"/>
                <a:ea typeface="Calibri" charset="0"/>
                <a:cs typeface="Arial" panose="020B0604020202020204" pitchFamily="34" charset="0"/>
              </a:rPr>
              <a:t>: </a:t>
            </a:r>
            <a:endParaRPr lang="nl-NL"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dirty="0" err="1">
                <a:solidFill>
                  <a:prstClr val="black"/>
                </a:solidFill>
                <a:latin typeface="Arial" panose="020B0604020202020204" pitchFamily="34" charset="0"/>
                <a:ea typeface="Calibri" charset="0"/>
                <a:cs typeface="Arial" panose="020B0604020202020204" pitchFamily="34" charset="0"/>
              </a:rPr>
              <a:t>gaat</a:t>
            </a:r>
            <a:r>
              <a:rPr lang="en-US" dirty="0">
                <a:solidFill>
                  <a:prstClr val="black"/>
                </a:solidFill>
                <a:latin typeface="Arial" panose="020B0604020202020204" pitchFamily="34" charset="0"/>
                <a:ea typeface="Calibri" charset="0"/>
                <a:cs typeface="Arial" panose="020B0604020202020204" pitchFamily="34" charset="0"/>
              </a:rPr>
              <a:t> </a:t>
            </a:r>
            <a:r>
              <a:rPr lang="en-US" dirty="0" err="1">
                <a:solidFill>
                  <a:prstClr val="black"/>
                </a:solidFill>
                <a:latin typeface="Arial" panose="020B0604020202020204" pitchFamily="34" charset="0"/>
                <a:ea typeface="Calibri" charset="0"/>
                <a:cs typeface="Arial" panose="020B0604020202020204" pitchFamily="34" charset="0"/>
              </a:rPr>
              <a:t>goed</a:t>
            </a:r>
            <a:r>
              <a:rPr lang="en-US" dirty="0">
                <a:solidFill>
                  <a:prstClr val="black"/>
                </a:solidFill>
                <a:latin typeface="Arial" panose="020B0604020202020204" pitchFamily="34" charset="0"/>
                <a:ea typeface="Calibri" charset="0"/>
                <a:cs typeface="Arial" panose="020B0604020202020204" pitchFamily="34" charset="0"/>
              </a:rPr>
              <a:t> </a:t>
            </a:r>
            <a:endParaRPr lang="nl-NL"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en-US" dirty="0" err="1">
                <a:solidFill>
                  <a:prstClr val="black"/>
                </a:solidFill>
                <a:latin typeface="Arial" panose="020B0604020202020204" pitchFamily="34" charset="0"/>
                <a:ea typeface="Calibri" charset="0"/>
                <a:cs typeface="Arial" panose="020B0604020202020204" pitchFamily="34" charset="0"/>
              </a:rPr>
              <a:t>lichte</a:t>
            </a:r>
            <a:r>
              <a:rPr lang="en-US" dirty="0">
                <a:solidFill>
                  <a:prstClr val="black"/>
                </a:solidFill>
                <a:latin typeface="Arial" panose="020B0604020202020204" pitchFamily="34" charset="0"/>
                <a:ea typeface="Calibri" charset="0"/>
                <a:cs typeface="Arial" panose="020B0604020202020204" pitchFamily="34" charset="0"/>
              </a:rPr>
              <a:t> </a:t>
            </a:r>
            <a:r>
              <a:rPr lang="en-US" dirty="0" err="1">
                <a:solidFill>
                  <a:prstClr val="black"/>
                </a:solidFill>
                <a:latin typeface="Arial" panose="020B0604020202020204" pitchFamily="34" charset="0"/>
                <a:ea typeface="Calibri" charset="0"/>
                <a:cs typeface="Arial" panose="020B0604020202020204" pitchFamily="34" charset="0"/>
              </a:rPr>
              <a:t>problemen</a:t>
            </a:r>
            <a:r>
              <a:rPr lang="en-US" dirty="0">
                <a:solidFill>
                  <a:prstClr val="black"/>
                </a:solidFill>
                <a:latin typeface="Arial" panose="020B0604020202020204" pitchFamily="34" charset="0"/>
                <a:ea typeface="Calibri" charset="0"/>
                <a:cs typeface="Arial" panose="020B0604020202020204" pitchFamily="34" charset="0"/>
              </a:rPr>
              <a:t> </a:t>
            </a:r>
            <a:endParaRPr lang="nl-NL" dirty="0">
              <a:solidFill>
                <a:prstClr val="black"/>
              </a:solidFill>
              <a:latin typeface="Arial" panose="020B0604020202020204" pitchFamily="34" charset="0"/>
              <a:ea typeface="Calibri" charset="0"/>
              <a:cs typeface="Arial" panose="020B0604020202020204" pitchFamily="34" charset="0"/>
            </a:endParaRPr>
          </a:p>
          <a:p>
            <a:pPr marL="257175" indent="-257175" defTabSz="342900">
              <a:lnSpc>
                <a:spcPct val="107000"/>
              </a:lnSpc>
              <a:buFont typeface="Symbol" charset="2"/>
              <a:buChar char=""/>
            </a:pPr>
            <a:r>
              <a:rPr lang="nl-NL" dirty="0">
                <a:solidFill>
                  <a:prstClr val="black"/>
                </a:solidFill>
                <a:latin typeface="Arial" panose="020B0604020202020204" pitchFamily="34" charset="0"/>
                <a:ea typeface="Calibri" charset="0"/>
                <a:cs typeface="Arial" panose="020B0604020202020204" pitchFamily="34" charset="0"/>
              </a:rPr>
              <a:t>zware problemen  </a:t>
            </a:r>
          </a:p>
        </p:txBody>
      </p:sp>
      <p:sp>
        <p:nvSpPr>
          <p:cNvPr id="13" name="Down Arrow 17"/>
          <p:cNvSpPr/>
          <p:nvPr/>
        </p:nvSpPr>
        <p:spPr>
          <a:xfrm>
            <a:off x="5690757" y="1442526"/>
            <a:ext cx="421481" cy="180022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a:lnSpc>
                <a:spcPct val="107000"/>
              </a:lnSpc>
              <a:spcAft>
                <a:spcPts val="600"/>
              </a:spcAft>
            </a:pPr>
            <a:r>
              <a:rPr lang="en-US" sz="825">
                <a:solidFill>
                  <a:prstClr val="black"/>
                </a:solidFill>
                <a:latin typeface="Arial" panose="020B0604020202020204" pitchFamily="34" charset="0"/>
                <a:ea typeface="Calibri" charset="0"/>
                <a:cs typeface="Arial" panose="020B0604020202020204" pitchFamily="34" charset="0"/>
              </a:rPr>
              <a:t> </a:t>
            </a:r>
            <a:endParaRPr lang="nl-NL" sz="825">
              <a:solidFill>
                <a:prstClr val="black"/>
              </a:solidFill>
              <a:latin typeface="Arial" panose="020B0604020202020204" pitchFamily="34" charset="0"/>
              <a:ea typeface="Calibri" charset="0"/>
              <a:cs typeface="Arial" panose="020B0604020202020204" pitchFamily="34" charset="0"/>
            </a:endParaRPr>
          </a:p>
        </p:txBody>
      </p:sp>
      <p:sp>
        <p:nvSpPr>
          <p:cNvPr id="14" name="Right Arrow 14"/>
          <p:cNvSpPr/>
          <p:nvPr/>
        </p:nvSpPr>
        <p:spPr>
          <a:xfrm>
            <a:off x="5353613" y="3456669"/>
            <a:ext cx="1201668" cy="933362"/>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a:lnSpc>
                <a:spcPct val="107000"/>
              </a:lnSpc>
              <a:spcAft>
                <a:spcPts val="600"/>
              </a:spcAft>
            </a:pPr>
            <a:r>
              <a:rPr lang="en-US" sz="825">
                <a:solidFill>
                  <a:prstClr val="black"/>
                </a:solidFill>
                <a:latin typeface="Arial" panose="020B0604020202020204" pitchFamily="34" charset="0"/>
                <a:ea typeface="Calibri" charset="0"/>
                <a:cs typeface="Arial" panose="020B0604020202020204" pitchFamily="34" charset="0"/>
              </a:rPr>
              <a:t> </a:t>
            </a:r>
            <a:endParaRPr lang="nl-NL" sz="825">
              <a:solidFill>
                <a:prstClr val="black"/>
              </a:solidFill>
              <a:latin typeface="Arial" panose="020B0604020202020204" pitchFamily="34" charset="0"/>
              <a:ea typeface="Calibri" charset="0"/>
              <a:cs typeface="Arial" panose="020B0604020202020204" pitchFamily="34" charset="0"/>
            </a:endParaRPr>
          </a:p>
        </p:txBody>
      </p:sp>
      <p:sp>
        <p:nvSpPr>
          <p:cNvPr id="18" name="Rectangle 24"/>
          <p:cNvSpPr>
            <a:spLocks noChangeArrowheads="1"/>
          </p:cNvSpPr>
          <p:nvPr/>
        </p:nvSpPr>
        <p:spPr bwMode="auto">
          <a:xfrm>
            <a:off x="2667001" y="957778"/>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457200" eaLnBrk="0" fontAlgn="base" hangingPunct="0">
              <a:spcBef>
                <a:spcPct val="0"/>
              </a:spcBef>
              <a:spcAft>
                <a:spcPct val="0"/>
              </a:spcAft>
            </a:pPr>
            <a:br>
              <a:rPr lang="x-none" altLang="x-none" sz="1350">
                <a:solidFill>
                  <a:prstClr val="black"/>
                </a:solidFill>
                <a:latin typeface="Arial" panose="020B0604020202020204" pitchFamily="34" charset="0"/>
                <a:cs typeface="Arial" panose="020B0604020202020204" pitchFamily="34" charset="0"/>
              </a:rPr>
            </a:br>
            <a:endParaRPr lang="x-none" altLang="x-none" sz="1350">
              <a:solidFill>
                <a:prstClr val="black"/>
              </a:solidFill>
              <a:latin typeface="Arial" panose="020B0604020202020204" pitchFamily="34" charset="0"/>
              <a:cs typeface="Arial" panose="020B0604020202020204" pitchFamily="34" charset="0"/>
            </a:endParaRPr>
          </a:p>
        </p:txBody>
      </p:sp>
      <p:sp>
        <p:nvSpPr>
          <p:cNvPr id="26" name="Text Box 8">
            <a:extLst>
              <a:ext uri="{FF2B5EF4-FFF2-40B4-BE49-F238E27FC236}">
                <a16:creationId xmlns:a16="http://schemas.microsoft.com/office/drawing/2014/main" id="{8636C2B2-6F66-412F-95A8-F9A058F7AFC3}"/>
              </a:ext>
            </a:extLst>
          </p:cNvPr>
          <p:cNvSpPr txBox="1"/>
          <p:nvPr/>
        </p:nvSpPr>
        <p:spPr>
          <a:xfrm>
            <a:off x="6826920" y="2378056"/>
            <a:ext cx="3112855" cy="3236116"/>
          </a:xfrm>
          <a:prstGeom prst="rect">
            <a:avLst/>
          </a:prstGeom>
          <a:solidFill>
            <a:srgbClr val="DCE6F2"/>
          </a:solidFill>
          <a:ln w="19046" cap="flat">
            <a:solidFill>
              <a:srgbClr val="FFFFFF"/>
            </a:solidFill>
            <a:prstDash val="solid"/>
            <a:miter/>
          </a:ln>
        </p:spPr>
        <p:txBody>
          <a:bodyPr vert="horz" wrap="square" lIns="68580" tIns="34290" rIns="68580" bIns="34290" anchor="t" anchorCtr="0" compatLnSpc="1">
            <a:noAutofit/>
          </a:bodyPr>
          <a:lstStyle/>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Relationele</a:t>
            </a:r>
            <a:r>
              <a:rPr lang="en-US" sz="1600" b="1" i="0" u="none" strike="noStrike" kern="1200" cap="none" spc="0" baseline="0" dirty="0">
                <a:solidFill>
                  <a:srgbClr val="000000"/>
                </a:solidFill>
                <a:uFillTx/>
                <a:latin typeface="Arial" pitchFamily="34"/>
                <a:ea typeface="Calibri"/>
                <a:cs typeface="Arial" pitchFamily="34"/>
              </a:rPr>
              <a:t> </a:t>
            </a:r>
            <a:r>
              <a:rPr lang="en-US" sz="1600" b="1" i="0" u="none" strike="noStrike" kern="1200" cap="none" spc="0" baseline="0" dirty="0" err="1">
                <a:solidFill>
                  <a:srgbClr val="000000"/>
                </a:solidFill>
                <a:uFillTx/>
                <a:latin typeface="Arial" pitchFamily="34"/>
                <a:ea typeface="Calibri"/>
                <a:cs typeface="Arial" pitchFamily="34"/>
              </a:rPr>
              <a:t>vaardigheden</a:t>
            </a:r>
            <a:r>
              <a:rPr lang="en-US" sz="1600" b="1" i="0" u="none" strike="noStrike" kern="1200" cap="none" spc="0" baseline="0" dirty="0">
                <a:solidFill>
                  <a:srgbClr val="000000"/>
                </a:solidFill>
                <a:uFillTx/>
                <a:latin typeface="Arial" pitchFamily="34"/>
                <a:ea typeface="Calibri"/>
                <a:cs typeface="Arial" pitchFamily="34"/>
              </a:rPr>
              <a:t>  </a:t>
            </a: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Prosociaal</a:t>
            </a:r>
            <a:r>
              <a:rPr lang="en-US" sz="1600" b="1" i="0" u="none" strike="noStrike" kern="1200" cap="none" spc="0" baseline="0" dirty="0">
                <a:solidFill>
                  <a:srgbClr val="000000"/>
                </a:solidFill>
                <a:uFillTx/>
                <a:latin typeface="Arial" pitchFamily="34"/>
                <a:ea typeface="Calibri"/>
                <a:cs typeface="Arial" pitchFamily="34"/>
              </a:rPr>
              <a:t> </a:t>
            </a:r>
            <a:r>
              <a:rPr lang="en-US" sz="1600" b="1" i="0" u="none" strike="noStrike" kern="1200" cap="none" spc="0" baseline="0" dirty="0" err="1">
                <a:solidFill>
                  <a:srgbClr val="000000"/>
                </a:solidFill>
                <a:uFillTx/>
                <a:latin typeface="Arial" pitchFamily="34"/>
                <a:ea typeface="Calibri"/>
                <a:cs typeface="Arial" pitchFamily="34"/>
              </a:rPr>
              <a:t>gedrag</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Eigenaarschap</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Stresservaring</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Zelfwaardegevoel</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Toekomstperspectief</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Sociaal</a:t>
            </a:r>
            <a:r>
              <a:rPr lang="en-US" sz="1600" b="1" i="0" u="none" strike="noStrike" kern="1200" cap="none" spc="0" baseline="0" dirty="0">
                <a:solidFill>
                  <a:srgbClr val="000000"/>
                </a:solidFill>
                <a:uFillTx/>
                <a:latin typeface="Arial" pitchFamily="34"/>
                <a:ea typeface="Calibri"/>
                <a:cs typeface="Arial" pitchFamily="34"/>
              </a:rPr>
              <a:t> </a:t>
            </a:r>
            <a:r>
              <a:rPr lang="en-US" sz="1600" b="1" i="0" u="none" strike="noStrike" kern="1200" cap="none" spc="0" baseline="0" dirty="0" err="1">
                <a:solidFill>
                  <a:srgbClr val="000000"/>
                </a:solidFill>
                <a:uFillTx/>
                <a:latin typeface="Arial" pitchFamily="34"/>
                <a:ea typeface="Calibri"/>
                <a:cs typeface="Arial" pitchFamily="34"/>
              </a:rPr>
              <a:t>netwerk</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Arial" pitchFamily="34"/>
                <a:ea typeface="Calibri"/>
                <a:cs typeface="Arial" pitchFamily="34"/>
              </a:rPr>
              <a:t>Maatschappelijke </a:t>
            </a:r>
            <a:r>
              <a:rPr lang="en-US" sz="1600" b="1" i="0" u="none" strike="noStrike" kern="1200" cap="none" spc="0" baseline="0" dirty="0" err="1">
                <a:solidFill>
                  <a:srgbClr val="000000"/>
                </a:solidFill>
                <a:uFillTx/>
                <a:latin typeface="Arial" pitchFamily="34"/>
                <a:ea typeface="Calibri"/>
                <a:cs typeface="Arial" pitchFamily="34"/>
              </a:rPr>
              <a:t>participatie</a:t>
            </a:r>
            <a:endParaRPr lang="en-US" sz="1600" b="1" i="0" u="none" strike="noStrike" kern="1200" cap="none" spc="0" baseline="0" dirty="0">
              <a:solidFill>
                <a:srgbClr val="000000"/>
              </a:solidFill>
              <a:uFillTx/>
              <a:latin typeface="Arial" pitchFamily="34"/>
              <a:ea typeface="Calibri"/>
              <a:cs typeface="Arial" pitchFamily="34"/>
            </a:endParaRPr>
          </a:p>
          <a:p>
            <a:pPr marL="0" marR="0" lvl="0" indent="0" algn="l" defTabSz="3429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dirty="0" err="1">
                <a:solidFill>
                  <a:srgbClr val="000000"/>
                </a:solidFill>
                <a:uFillTx/>
                <a:latin typeface="Arial" pitchFamily="34"/>
                <a:ea typeface="Calibri"/>
                <a:cs typeface="Arial" pitchFamily="34"/>
              </a:rPr>
              <a:t>Hulp</a:t>
            </a:r>
            <a:r>
              <a:rPr lang="en-US" sz="1600" b="1" i="0" u="none" strike="noStrike" kern="1200" cap="none" spc="0" baseline="0" dirty="0">
                <a:solidFill>
                  <a:srgbClr val="000000"/>
                </a:solidFill>
                <a:uFillTx/>
                <a:latin typeface="Arial" pitchFamily="34"/>
                <a:ea typeface="Calibri"/>
                <a:cs typeface="Arial" pitchFamily="34"/>
              </a:rPr>
              <a:t> </a:t>
            </a:r>
            <a:r>
              <a:rPr lang="en-US" sz="1600" b="1" i="0" u="none" strike="noStrike" kern="1200" cap="none" spc="0" baseline="0" dirty="0" err="1">
                <a:solidFill>
                  <a:srgbClr val="000000"/>
                </a:solidFill>
                <a:uFillTx/>
                <a:latin typeface="Arial" pitchFamily="34"/>
                <a:ea typeface="Calibri"/>
                <a:cs typeface="Arial" pitchFamily="34"/>
              </a:rPr>
              <a:t>vinden</a:t>
            </a:r>
            <a:endParaRPr lang="nl-NL" sz="1600" b="0" i="0" u="none" strike="noStrike" kern="1200" cap="none" spc="0" baseline="0" dirty="0">
              <a:solidFill>
                <a:srgbClr val="000000"/>
              </a:solidFill>
              <a:uFillTx/>
              <a:latin typeface="Arial" pitchFamily="34"/>
              <a:ea typeface="Calibri"/>
              <a:cs typeface="Arial" pitchFamily="34"/>
            </a:endParaRPr>
          </a:p>
        </p:txBody>
      </p:sp>
    </p:spTree>
    <p:extLst>
      <p:ext uri="{BB962C8B-B14F-4D97-AF65-F5344CB8AC3E}">
        <p14:creationId xmlns:p14="http://schemas.microsoft.com/office/powerpoint/2010/main" val="390726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66AE269D-FFA0-B149-B0CE-C20BB893522D}" type="slidenum">
              <a:rPr lang="nl-NL" smtClean="0">
                <a:solidFill>
                  <a:prstClr val="white"/>
                </a:solidFill>
              </a:rPr>
              <a:pPr>
                <a:defRPr/>
              </a:pPr>
              <a:t>6</a:t>
            </a:fld>
            <a:endParaRPr lang="nl-NL">
              <a:solidFill>
                <a:prstClr val="white"/>
              </a:solidFill>
            </a:endParaRPr>
          </a:p>
        </p:txBody>
      </p:sp>
      <p:pic>
        <p:nvPicPr>
          <p:cNvPr id="24" name="Afbeelding 23" descr="C:\Users\sonjj\AppData\Local\Microsoft\Windows\Temporary Internet Files\Content.Word\IMG-20170927-WA0004.jpg"/>
          <p:cNvPicPr/>
          <p:nvPr/>
        </p:nvPicPr>
        <p:blipFill rotWithShape="1">
          <a:blip r:embed="rId3" cstate="print">
            <a:extLst>
              <a:ext uri="{28A0092B-C50C-407E-A947-70E740481C1C}">
                <a14:useLocalDpi xmlns:a14="http://schemas.microsoft.com/office/drawing/2010/main" val="0"/>
              </a:ext>
            </a:extLst>
          </a:blip>
          <a:srcRect t="35804" b="9692"/>
          <a:stretch/>
        </p:blipFill>
        <p:spPr bwMode="auto">
          <a:xfrm>
            <a:off x="0" y="1101874"/>
            <a:ext cx="5574056" cy="4567059"/>
          </a:xfrm>
          <a:prstGeom prst="rect">
            <a:avLst/>
          </a:prstGeom>
          <a:noFill/>
          <a:ln>
            <a:noFill/>
          </a:ln>
          <a:extLst>
            <a:ext uri="{53640926-AAD7-44D8-BBD7-CCE9431645EC}">
              <a14:shadowObscured xmlns:a14="http://schemas.microsoft.com/office/drawing/2010/main"/>
            </a:ext>
          </a:extLst>
        </p:spPr>
      </p:pic>
      <p:grpSp>
        <p:nvGrpSpPr>
          <p:cNvPr id="26" name="Group 25">
            <a:extLst>
              <a:ext uri="{FF2B5EF4-FFF2-40B4-BE49-F238E27FC236}">
                <a16:creationId xmlns:a16="http://schemas.microsoft.com/office/drawing/2014/main" id="{B22921DF-98F7-4DE1-9B4C-C6558FF42DA7}"/>
              </a:ext>
            </a:extLst>
          </p:cNvPr>
          <p:cNvGrpSpPr/>
          <p:nvPr/>
        </p:nvGrpSpPr>
        <p:grpSpPr>
          <a:xfrm>
            <a:off x="5691671" y="-574167"/>
            <a:ext cx="6985516" cy="7870705"/>
            <a:chOff x="-156802" y="141631"/>
            <a:chExt cx="3994483" cy="3609803"/>
          </a:xfrm>
        </p:grpSpPr>
        <p:sp>
          <p:nvSpPr>
            <p:cNvPr id="27" name="Rectangle: Rounded Corners 26">
              <a:extLst>
                <a:ext uri="{FF2B5EF4-FFF2-40B4-BE49-F238E27FC236}">
                  <a16:creationId xmlns:a16="http://schemas.microsoft.com/office/drawing/2014/main" id="{4A2F342E-CCE1-4A40-93A0-44CB3014D7EE}"/>
                </a:ext>
              </a:extLst>
            </p:cNvPr>
            <p:cNvSpPr/>
            <p:nvPr/>
          </p:nvSpPr>
          <p:spPr>
            <a:xfrm>
              <a:off x="-1" y="323581"/>
              <a:ext cx="3689123" cy="3427853"/>
            </a:xfrm>
            <a:prstGeom prst="roundRect">
              <a:avLst>
                <a:gd name="adj" fmla="val 10000"/>
              </a:avLst>
            </a:prstGeom>
            <a:solidFill>
              <a:srgbClr val="00B050"/>
            </a:solidFill>
            <a:ln>
              <a:solidFill>
                <a:srgbClr val="238D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04760C5B-5F00-4B78-B564-33E81F8AF97D}"/>
                </a:ext>
              </a:extLst>
            </p:cNvPr>
            <p:cNvSpPr txBox="1"/>
            <p:nvPr/>
          </p:nvSpPr>
          <p:spPr>
            <a:xfrm>
              <a:off x="-156802" y="141631"/>
              <a:ext cx="3994483" cy="3609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400" kern="1200" dirty="0"/>
                <a:t>11 </a:t>
              </a:r>
              <a:r>
                <a:rPr lang="en-US" sz="2400" kern="1200" dirty="0" err="1"/>
                <a:t>organisaties</a:t>
              </a:r>
              <a:endParaRPr lang="en-US" sz="2400" kern="1200" dirty="0"/>
            </a:p>
            <a:p>
              <a:pPr marL="0" lvl="0" indent="0" algn="ctr" defTabSz="755650">
                <a:lnSpc>
                  <a:spcPct val="90000"/>
                </a:lnSpc>
                <a:spcBef>
                  <a:spcPct val="0"/>
                </a:spcBef>
                <a:spcAft>
                  <a:spcPct val="35000"/>
                </a:spcAft>
                <a:buNone/>
              </a:pPr>
              <a:r>
                <a:rPr lang="en-US" sz="2400" kern="1200" dirty="0"/>
                <a:t>150 </a:t>
              </a:r>
              <a:r>
                <a:rPr lang="en-US" sz="2400" kern="1200" dirty="0" err="1"/>
                <a:t>jongerenwerkers</a:t>
              </a:r>
              <a:endParaRPr lang="en-US" sz="2400" kern="1200" dirty="0"/>
            </a:p>
            <a:p>
              <a:pPr marL="0" lvl="0" indent="0" algn="ctr" defTabSz="755650">
                <a:lnSpc>
                  <a:spcPct val="90000"/>
                </a:lnSpc>
                <a:spcBef>
                  <a:spcPct val="0"/>
                </a:spcBef>
                <a:spcAft>
                  <a:spcPct val="35000"/>
                </a:spcAft>
                <a:buNone/>
              </a:pPr>
              <a:endParaRPr lang="en-US" sz="2400" kern="1200" dirty="0"/>
            </a:p>
            <a:p>
              <a:pPr marL="0" lvl="0" indent="0" algn="ctr" defTabSz="755650">
                <a:lnSpc>
                  <a:spcPct val="90000"/>
                </a:lnSpc>
                <a:spcBef>
                  <a:spcPct val="0"/>
                </a:spcBef>
                <a:spcAft>
                  <a:spcPct val="35000"/>
                </a:spcAft>
                <a:buNone/>
              </a:pPr>
              <a:r>
                <a:rPr lang="en-US" sz="2400" kern="1200" dirty="0"/>
                <a:t>Meting 1 - </a:t>
              </a:r>
              <a:r>
                <a:rPr lang="nl-NL" sz="2400" kern="1200" dirty="0"/>
                <a:t>N= 1616</a:t>
              </a:r>
            </a:p>
            <a:p>
              <a:pPr marL="0" lvl="0" indent="0" algn="ctr" defTabSz="755650">
                <a:lnSpc>
                  <a:spcPct val="90000"/>
                </a:lnSpc>
                <a:spcBef>
                  <a:spcPct val="0"/>
                </a:spcBef>
                <a:spcAft>
                  <a:spcPct val="35000"/>
                </a:spcAft>
                <a:buNone/>
              </a:pPr>
              <a:r>
                <a:rPr lang="en-US" sz="2400" kern="1200" dirty="0"/>
                <a:t>Meting 2 – N=1068</a:t>
              </a:r>
            </a:p>
            <a:p>
              <a:pPr marL="0" lvl="0" indent="0" algn="ctr" defTabSz="755650">
                <a:lnSpc>
                  <a:spcPct val="90000"/>
                </a:lnSpc>
                <a:spcBef>
                  <a:spcPct val="0"/>
                </a:spcBef>
                <a:spcAft>
                  <a:spcPct val="35000"/>
                </a:spcAft>
                <a:buNone/>
              </a:pPr>
              <a:r>
                <a:rPr lang="en-US" sz="2400" kern="1200" dirty="0"/>
                <a:t>Meting 3 – N =635</a:t>
              </a:r>
            </a:p>
            <a:p>
              <a:pPr marL="0" lvl="0" indent="0" algn="ctr" defTabSz="755650">
                <a:lnSpc>
                  <a:spcPct val="90000"/>
                </a:lnSpc>
                <a:spcBef>
                  <a:spcPct val="0"/>
                </a:spcBef>
                <a:spcAft>
                  <a:spcPct val="35000"/>
                </a:spcAft>
                <a:buNone/>
              </a:pPr>
              <a:r>
                <a:rPr lang="en-US" sz="2400" kern="1200" dirty="0"/>
                <a:t>Meting 4 – N = 645</a:t>
              </a:r>
              <a:endParaRPr lang="en-US" sz="2400" kern="1200" dirty="0">
                <a:highlight>
                  <a:srgbClr val="FFFF00"/>
                </a:highlight>
              </a:endParaRPr>
            </a:p>
            <a:p>
              <a:pPr marL="0" lvl="0" indent="0" algn="ctr" defTabSz="755650">
                <a:lnSpc>
                  <a:spcPct val="90000"/>
                </a:lnSpc>
                <a:spcBef>
                  <a:spcPct val="0"/>
                </a:spcBef>
                <a:spcAft>
                  <a:spcPct val="35000"/>
                </a:spcAft>
                <a:buNone/>
              </a:pPr>
              <a:endParaRPr lang="en-US" sz="2400" kern="1200" dirty="0"/>
            </a:p>
            <a:p>
              <a:pPr marL="0" lvl="0" indent="0" algn="ctr" defTabSz="755650">
                <a:lnSpc>
                  <a:spcPct val="90000"/>
                </a:lnSpc>
                <a:spcBef>
                  <a:spcPct val="0"/>
                </a:spcBef>
                <a:spcAft>
                  <a:spcPct val="35000"/>
                </a:spcAft>
                <a:buNone/>
              </a:pPr>
              <a:r>
                <a:rPr lang="en-US" sz="2000" dirty="0"/>
                <a:t>4x=20%</a:t>
              </a:r>
            </a:p>
            <a:p>
              <a:pPr marL="0" lvl="0" indent="0" algn="ctr" defTabSz="755650">
                <a:lnSpc>
                  <a:spcPct val="90000"/>
                </a:lnSpc>
                <a:spcBef>
                  <a:spcPct val="0"/>
                </a:spcBef>
                <a:spcAft>
                  <a:spcPct val="35000"/>
                </a:spcAft>
                <a:buNone/>
              </a:pPr>
              <a:r>
                <a:rPr lang="en-US" sz="2000" kern="1200" dirty="0"/>
                <a:t>3x=26%</a:t>
              </a:r>
            </a:p>
            <a:p>
              <a:pPr marL="0" lvl="0" indent="0" algn="ctr" defTabSz="755650">
                <a:lnSpc>
                  <a:spcPct val="90000"/>
                </a:lnSpc>
                <a:spcBef>
                  <a:spcPct val="0"/>
                </a:spcBef>
                <a:spcAft>
                  <a:spcPct val="35000"/>
                </a:spcAft>
                <a:buNone/>
              </a:pPr>
              <a:r>
                <a:rPr lang="en-US" sz="2000" dirty="0"/>
                <a:t>2x=25%</a:t>
              </a:r>
            </a:p>
            <a:p>
              <a:pPr marL="0" lvl="0" indent="0" algn="ctr" defTabSz="755650">
                <a:lnSpc>
                  <a:spcPct val="90000"/>
                </a:lnSpc>
                <a:spcBef>
                  <a:spcPct val="0"/>
                </a:spcBef>
                <a:spcAft>
                  <a:spcPct val="35000"/>
                </a:spcAft>
                <a:buNone/>
              </a:pPr>
              <a:r>
                <a:rPr lang="en-US" sz="2000" kern="1200" dirty="0"/>
                <a:t>1x=29%</a:t>
              </a:r>
            </a:p>
            <a:p>
              <a:pPr marL="0" lvl="0" indent="0" algn="ctr" defTabSz="755650">
                <a:lnSpc>
                  <a:spcPct val="90000"/>
                </a:lnSpc>
                <a:spcBef>
                  <a:spcPct val="0"/>
                </a:spcBef>
                <a:spcAft>
                  <a:spcPct val="35000"/>
                </a:spcAft>
                <a:buNone/>
              </a:pPr>
              <a:endParaRPr lang="en-US" sz="1700" dirty="0"/>
            </a:p>
            <a:p>
              <a:pPr marL="0" lvl="0" indent="0" algn="ctr" defTabSz="755650">
                <a:lnSpc>
                  <a:spcPct val="90000"/>
                </a:lnSpc>
                <a:spcBef>
                  <a:spcPct val="0"/>
                </a:spcBef>
                <a:spcAft>
                  <a:spcPct val="35000"/>
                </a:spcAft>
                <a:buNone/>
              </a:pPr>
              <a:r>
                <a:rPr lang="en-US" sz="1700" kern="1200" dirty="0" err="1"/>
                <a:t>Definitief</a:t>
              </a:r>
              <a:r>
                <a:rPr lang="en-US" sz="1700" kern="1200" dirty="0"/>
                <a:t> </a:t>
              </a:r>
            </a:p>
            <a:p>
              <a:pPr marL="0" lvl="0" indent="0" algn="ctr" defTabSz="755650">
                <a:lnSpc>
                  <a:spcPct val="90000"/>
                </a:lnSpc>
                <a:spcBef>
                  <a:spcPct val="0"/>
                </a:spcBef>
                <a:spcAft>
                  <a:spcPct val="35000"/>
                </a:spcAft>
                <a:buNone/>
              </a:pPr>
              <a:r>
                <a:rPr lang="en-US" sz="1700" kern="1200" dirty="0"/>
                <a:t>N=</a:t>
              </a:r>
              <a:r>
                <a:rPr lang="en-US" sz="3600" b="1" dirty="0"/>
                <a:t>1597</a:t>
              </a:r>
              <a:endParaRPr lang="nl-NL" sz="3600" b="1" kern="1200" dirty="0"/>
            </a:p>
          </p:txBody>
        </p:sp>
      </p:grpSp>
    </p:spTree>
    <p:extLst>
      <p:ext uri="{BB962C8B-B14F-4D97-AF65-F5344CB8AC3E}">
        <p14:creationId xmlns:p14="http://schemas.microsoft.com/office/powerpoint/2010/main" val="27190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29348"/>
            <a:ext cx="12192000" cy="8356337"/>
          </a:xfrm>
          <a:prstGeom prst="rect">
            <a:avLst/>
          </a:prstGeom>
          <a:ln>
            <a:noFill/>
          </a:ln>
          <a:effectLst>
            <a:glow rad="127000">
              <a:schemeClr val="tx1"/>
            </a:glow>
            <a:outerShdw blurRad="292100" dist="139700" dir="2700000" algn="tl" rotWithShape="0">
              <a:srgbClr val="333333">
                <a:alpha val="65000"/>
              </a:srgbClr>
            </a:outerShdw>
          </a:effectLst>
        </p:spPr>
      </p:pic>
      <p:sp>
        <p:nvSpPr>
          <p:cNvPr id="15" name="Titel 1"/>
          <p:cNvSpPr txBox="1">
            <a:spLocks/>
          </p:cNvSpPr>
          <p:nvPr/>
        </p:nvSpPr>
        <p:spPr>
          <a:xfrm>
            <a:off x="4366652" y="679747"/>
            <a:ext cx="9004242" cy="883713"/>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4400" b="1" dirty="0">
                <a:solidFill>
                  <a:schemeClr val="bg1"/>
                </a:solidFill>
                <a:latin typeface="Calibri"/>
              </a:rPr>
              <a:t>Welke jongeren?  </a:t>
            </a:r>
          </a:p>
          <a:p>
            <a:pPr algn="l"/>
            <a:endParaRPr lang="nl-NL" sz="5400" b="1" dirty="0">
              <a:solidFill>
                <a:prstClr val="black"/>
              </a:solidFill>
              <a:latin typeface="Calibri"/>
            </a:endParaRPr>
          </a:p>
        </p:txBody>
      </p:sp>
      <p:sp>
        <p:nvSpPr>
          <p:cNvPr id="2" name="Tijdelijke aanduiding voor inhoud 1"/>
          <p:cNvSpPr>
            <a:spLocks noGrp="1"/>
          </p:cNvSpPr>
          <p:nvPr>
            <p:ph idx="1"/>
          </p:nvPr>
        </p:nvSpPr>
        <p:spPr>
          <a:xfrm>
            <a:off x="2590599" y="1868859"/>
            <a:ext cx="10972800" cy="4525963"/>
          </a:xfrm>
        </p:spPr>
        <p:txBody>
          <a:bodyPr>
            <a:noAutofit/>
          </a:bodyPr>
          <a:lstStyle/>
          <a:p>
            <a:pPr lvl="1">
              <a:buFontTx/>
              <a:buChar char="-"/>
            </a:pPr>
            <a:r>
              <a:rPr lang="nl-NL" sz="3200" b="1" dirty="0">
                <a:solidFill>
                  <a:schemeClr val="bg1"/>
                </a:solidFill>
              </a:rPr>
              <a:t>65% jongen en 35% meisje</a:t>
            </a:r>
          </a:p>
          <a:p>
            <a:pPr lvl="1">
              <a:buFontTx/>
              <a:buChar char="-"/>
            </a:pPr>
            <a:r>
              <a:rPr lang="nl-NL" sz="3200" b="1" dirty="0">
                <a:solidFill>
                  <a:schemeClr val="bg1"/>
                </a:solidFill>
              </a:rPr>
              <a:t>Leeftijd 10 tot 24 jaar</a:t>
            </a:r>
          </a:p>
          <a:p>
            <a:pPr lvl="1">
              <a:buFontTx/>
              <a:buChar char="-"/>
            </a:pPr>
            <a:r>
              <a:rPr lang="nl-NL" sz="3200" b="1" dirty="0">
                <a:solidFill>
                  <a:schemeClr val="bg1"/>
                </a:solidFill>
              </a:rPr>
              <a:t>Verschillende culturele achtergronden	</a:t>
            </a:r>
          </a:p>
          <a:p>
            <a:pPr marL="0" indent="0">
              <a:buNone/>
            </a:pPr>
            <a:r>
              <a:rPr lang="en-US" b="1" dirty="0">
                <a:solidFill>
                  <a:schemeClr val="bg1"/>
                </a:solidFill>
              </a:rPr>
              <a:t>3 </a:t>
            </a:r>
            <a:r>
              <a:rPr lang="en-US" b="1" dirty="0" err="1">
                <a:solidFill>
                  <a:schemeClr val="bg1"/>
                </a:solidFill>
              </a:rPr>
              <a:t>subdoelgroepen</a:t>
            </a:r>
            <a:r>
              <a:rPr lang="en-US" b="1" dirty="0">
                <a:solidFill>
                  <a:schemeClr val="bg1"/>
                </a:solidFill>
              </a:rPr>
              <a:t> </a:t>
            </a:r>
            <a:endParaRPr lang="nl-NL" b="1" dirty="0">
              <a:solidFill>
                <a:schemeClr val="bg1"/>
              </a:solidFill>
            </a:endParaRPr>
          </a:p>
          <a:p>
            <a:pPr>
              <a:buFontTx/>
              <a:buChar char="-"/>
            </a:pPr>
            <a:r>
              <a:rPr lang="en-US" b="1" dirty="0" err="1">
                <a:solidFill>
                  <a:schemeClr val="bg1"/>
                </a:solidFill>
              </a:rPr>
              <a:t>Gaat</a:t>
            </a:r>
            <a:r>
              <a:rPr lang="en-US" b="1" dirty="0">
                <a:solidFill>
                  <a:schemeClr val="bg1"/>
                </a:solidFill>
              </a:rPr>
              <a:t> </a:t>
            </a:r>
            <a:r>
              <a:rPr lang="en-US" b="1" dirty="0" err="1">
                <a:solidFill>
                  <a:schemeClr val="bg1"/>
                </a:solidFill>
              </a:rPr>
              <a:t>goed</a:t>
            </a:r>
            <a:endParaRPr lang="nl-NL" b="1" dirty="0">
              <a:solidFill>
                <a:schemeClr val="bg1"/>
              </a:solidFill>
            </a:endParaRPr>
          </a:p>
          <a:p>
            <a:pPr>
              <a:buFontTx/>
              <a:buChar char="-"/>
            </a:pPr>
            <a:r>
              <a:rPr lang="nl-NL" b="1" dirty="0">
                <a:solidFill>
                  <a:schemeClr val="bg1"/>
                </a:solidFill>
              </a:rPr>
              <a:t>Startende of lichte problemen</a:t>
            </a:r>
          </a:p>
          <a:p>
            <a:pPr>
              <a:buFontTx/>
              <a:buChar char="-"/>
            </a:pPr>
            <a:r>
              <a:rPr lang="en-US" b="1" dirty="0" err="1">
                <a:solidFill>
                  <a:schemeClr val="bg1"/>
                </a:solidFill>
              </a:rPr>
              <a:t>Zware</a:t>
            </a:r>
            <a:r>
              <a:rPr lang="en-US" b="1" dirty="0">
                <a:solidFill>
                  <a:schemeClr val="bg1"/>
                </a:solidFill>
              </a:rPr>
              <a:t> </a:t>
            </a:r>
            <a:r>
              <a:rPr lang="en-US" b="1" dirty="0" err="1">
                <a:solidFill>
                  <a:schemeClr val="bg1"/>
                </a:solidFill>
              </a:rPr>
              <a:t>meervoudige</a:t>
            </a:r>
            <a:r>
              <a:rPr lang="en-US" b="1" dirty="0">
                <a:solidFill>
                  <a:schemeClr val="bg1"/>
                </a:solidFill>
              </a:rPr>
              <a:t> </a:t>
            </a:r>
            <a:r>
              <a:rPr lang="en-US" b="1" dirty="0" err="1">
                <a:solidFill>
                  <a:schemeClr val="bg1"/>
                </a:solidFill>
              </a:rPr>
              <a:t>problematiek</a:t>
            </a:r>
            <a:endParaRPr lang="nl-NL" b="1" dirty="0">
              <a:solidFill>
                <a:schemeClr val="bg1"/>
              </a:solidFill>
            </a:endParaRPr>
          </a:p>
        </p:txBody>
      </p:sp>
    </p:spTree>
    <p:extLst>
      <p:ext uri="{BB962C8B-B14F-4D97-AF65-F5344CB8AC3E}">
        <p14:creationId xmlns:p14="http://schemas.microsoft.com/office/powerpoint/2010/main" val="161538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D5E2C-C220-45BD-90B2-397F1065D10D}"/>
              </a:ext>
            </a:extLst>
          </p:cNvPr>
          <p:cNvSpPr>
            <a:spLocks noGrp="1"/>
          </p:cNvSpPr>
          <p:nvPr>
            <p:ph idx="1"/>
          </p:nvPr>
        </p:nvSpPr>
        <p:spPr/>
        <p:txBody>
          <a:bodyPr/>
          <a:lstStyle/>
          <a:p>
            <a:pPr marL="0" indent="0">
              <a:buNone/>
            </a:pPr>
            <a:r>
              <a:rPr lang="nl-NL" sz="4000" cap="none" dirty="0"/>
              <a:t>50% van de jongeren heeft in de periode van 16 maanden vrijwilligerswerk gedaan. </a:t>
            </a:r>
          </a:p>
          <a:p>
            <a:pPr marL="0" indent="0">
              <a:buNone/>
            </a:pPr>
            <a:endParaRPr lang="en-US" sz="4000" cap="none" dirty="0"/>
          </a:p>
          <a:p>
            <a:pPr marL="0" indent="0">
              <a:buNone/>
            </a:pPr>
            <a:r>
              <a:rPr lang="en-US" sz="4000" cap="none" dirty="0"/>
              <a:t>M</a:t>
            </a:r>
            <a:r>
              <a:rPr lang="nl-NL" sz="4000" cap="none" dirty="0"/>
              <a:t>EER 57%</a:t>
            </a:r>
          </a:p>
        </p:txBody>
      </p:sp>
    </p:spTree>
    <p:extLst>
      <p:ext uri="{BB962C8B-B14F-4D97-AF65-F5344CB8AC3E}">
        <p14:creationId xmlns:p14="http://schemas.microsoft.com/office/powerpoint/2010/main" val="12809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BA1-5226-49C8-B5A1-90F8A531E612}"/>
              </a:ext>
            </a:extLst>
          </p:cNvPr>
          <p:cNvSpPr>
            <a:spLocks noGrp="1"/>
          </p:cNvSpPr>
          <p:nvPr>
            <p:ph type="title"/>
          </p:nvPr>
        </p:nvSpPr>
        <p:spPr/>
        <p:txBody>
          <a:bodyPr/>
          <a:lstStyle/>
          <a:p>
            <a:r>
              <a:rPr lang="en-US" dirty="0" err="1"/>
              <a:t>vrijwilligerswerk</a:t>
            </a:r>
            <a:endParaRPr lang="nl-NL" dirty="0"/>
          </a:p>
        </p:txBody>
      </p:sp>
      <p:graphicFrame>
        <p:nvGraphicFramePr>
          <p:cNvPr id="7" name="Content Placeholder 5">
            <a:extLst>
              <a:ext uri="{FF2B5EF4-FFF2-40B4-BE49-F238E27FC236}">
                <a16:creationId xmlns:a16="http://schemas.microsoft.com/office/drawing/2014/main" id="{ADA1C732-24D9-499C-B5C4-776C81D3ED54}"/>
              </a:ext>
            </a:extLst>
          </p:cNvPr>
          <p:cNvGraphicFramePr>
            <a:graphicFrameLocks/>
          </p:cNvGraphicFramePr>
          <p:nvPr>
            <p:extLst>
              <p:ext uri="{D42A27DB-BD31-4B8C-83A1-F6EECF244321}">
                <p14:modId xmlns:p14="http://schemas.microsoft.com/office/powerpoint/2010/main" val="3005363363"/>
              </p:ext>
            </p:extLst>
          </p:nvPr>
        </p:nvGraphicFramePr>
        <p:xfrm>
          <a:off x="422989" y="2890760"/>
          <a:ext cx="5349552" cy="3076349"/>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84C62FA0-61A6-4051-A5E9-2470AC53EC98}"/>
              </a:ext>
            </a:extLst>
          </p:cNvPr>
          <p:cNvSpPr txBox="1">
            <a:spLocks/>
          </p:cNvSpPr>
          <p:nvPr/>
        </p:nvSpPr>
        <p:spPr bwMode="auto">
          <a:xfrm>
            <a:off x="793101" y="2066408"/>
            <a:ext cx="3589176" cy="114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000" kern="1200" cap="all">
                <a:solidFill>
                  <a:schemeClr val="tx1"/>
                </a:solidFill>
                <a:latin typeface="Arial"/>
                <a:ea typeface="ＭＳ Ｐゴシック" charset="-128"/>
                <a:cs typeface="Arial"/>
              </a:defRPr>
            </a:lvl1pPr>
            <a:lvl2pPr marL="628650" marR="0" indent="-285750" algn="l" defTabSz="4572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Arial"/>
                <a:ea typeface="ＭＳ Ｐゴシック" charset="-128"/>
                <a:cs typeface="Arial"/>
              </a:defRPr>
            </a:lvl2pPr>
            <a:lvl3pPr marL="896938" marR="0" indent="-285750" algn="l" defTabSz="457200" rtl="0" eaLnBrk="0" fontAlgn="base" latinLnBrk="0" hangingPunct="0">
              <a:lnSpc>
                <a:spcPct val="100000"/>
              </a:lnSpc>
              <a:spcBef>
                <a:spcPct val="20000"/>
              </a:spcBef>
              <a:spcAft>
                <a:spcPct val="0"/>
              </a:spcAft>
              <a:buClrTx/>
              <a:buSzTx/>
              <a:buFont typeface="Arial" charset="0"/>
              <a:buChar char="•"/>
              <a:tabLst/>
              <a:defRPr sz="1600" kern="1200">
                <a:solidFill>
                  <a:schemeClr val="tx1"/>
                </a:solidFill>
                <a:latin typeface="Arial"/>
                <a:ea typeface="ＭＳ Ｐゴシック" charset="-128"/>
                <a:cs typeface="Arial"/>
              </a:defRPr>
            </a:lvl3pPr>
            <a:lvl4pPr marL="1255713" marR="0" indent="-285750" algn="l" defTabSz="457200" rtl="0" eaLnBrk="0" fontAlgn="base" latinLnBrk="0" hangingPunct="0">
              <a:lnSpc>
                <a:spcPct val="100000"/>
              </a:lnSpc>
              <a:spcBef>
                <a:spcPct val="20000"/>
              </a:spcBef>
              <a:spcAft>
                <a:spcPct val="0"/>
              </a:spcAft>
              <a:buClrTx/>
              <a:buSzTx/>
              <a:buFont typeface="Arial" charset="0"/>
              <a:buChar char="•"/>
              <a:tabLst/>
              <a:defRPr sz="1400" kern="1200">
                <a:solidFill>
                  <a:schemeClr val="tx1"/>
                </a:solidFill>
                <a:latin typeface="Arial"/>
                <a:ea typeface="ＭＳ Ｐゴシック" charset="-128"/>
                <a:cs typeface="Arial"/>
              </a:defRPr>
            </a:lvl4pPr>
            <a:lvl5pPr marL="1612900" marR="0" indent="-285750" algn="l" defTabSz="457200" rtl="0" eaLnBrk="0" fontAlgn="base" latinLnBrk="0" hangingPunct="0">
              <a:lnSpc>
                <a:spcPct val="100000"/>
              </a:lnSpc>
              <a:spcBef>
                <a:spcPct val="20000"/>
              </a:spcBef>
              <a:spcAft>
                <a:spcPct val="0"/>
              </a:spcAft>
              <a:buClrTx/>
              <a:buSzTx/>
              <a:buFont typeface="Arial" charset="0"/>
              <a:buChar char="•"/>
              <a:tabLst/>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cap="none" dirty="0" err="1"/>
              <a:t>Gemiddelde</a:t>
            </a:r>
            <a:r>
              <a:rPr lang="en-US" cap="none" dirty="0"/>
              <a:t> score: 2,07 (minder </a:t>
            </a:r>
            <a:r>
              <a:rPr lang="en-US" cap="none" dirty="0" err="1"/>
              <a:t>dan</a:t>
            </a:r>
            <a:r>
              <a:rPr lang="en-US" cap="none" dirty="0"/>
              <a:t> 1 x per </a:t>
            </a:r>
            <a:r>
              <a:rPr lang="en-US" cap="none" dirty="0" err="1"/>
              <a:t>maand</a:t>
            </a:r>
            <a:r>
              <a:rPr lang="en-US" cap="none" dirty="0"/>
              <a:t>) </a:t>
            </a:r>
          </a:p>
          <a:p>
            <a:pPr marL="0" indent="0">
              <a:buFont typeface="Arial"/>
              <a:buNone/>
            </a:pPr>
            <a:endParaRPr lang="nl-NL" dirty="0"/>
          </a:p>
        </p:txBody>
      </p:sp>
      <p:graphicFrame>
        <p:nvGraphicFramePr>
          <p:cNvPr id="10" name="Content Placeholder 5">
            <a:extLst>
              <a:ext uri="{FF2B5EF4-FFF2-40B4-BE49-F238E27FC236}">
                <a16:creationId xmlns:a16="http://schemas.microsoft.com/office/drawing/2014/main" id="{F3694B1C-5742-4B23-A2A3-0480F92072EC}"/>
              </a:ext>
            </a:extLst>
          </p:cNvPr>
          <p:cNvGraphicFramePr>
            <a:graphicFrameLocks/>
          </p:cNvGraphicFramePr>
          <p:nvPr>
            <p:extLst>
              <p:ext uri="{D42A27DB-BD31-4B8C-83A1-F6EECF244321}">
                <p14:modId xmlns:p14="http://schemas.microsoft.com/office/powerpoint/2010/main" val="1473599702"/>
              </p:ext>
            </p:extLst>
          </p:nvPr>
        </p:nvGraphicFramePr>
        <p:xfrm>
          <a:off x="5975029" y="2890760"/>
          <a:ext cx="6096000" cy="3541583"/>
        </p:xfrm>
        <a:graphic>
          <a:graphicData uri="http://schemas.openxmlformats.org/drawingml/2006/chart">
            <c:chart xmlns:c="http://schemas.openxmlformats.org/drawingml/2006/chart" xmlns:r="http://schemas.openxmlformats.org/officeDocument/2006/relationships" r:id="rId4"/>
          </a:graphicData>
        </a:graphic>
      </p:graphicFrame>
      <p:sp>
        <p:nvSpPr>
          <p:cNvPr id="12" name="Arc 11">
            <a:extLst>
              <a:ext uri="{FF2B5EF4-FFF2-40B4-BE49-F238E27FC236}">
                <a16:creationId xmlns:a16="http://schemas.microsoft.com/office/drawing/2014/main" id="{6EB5691D-3B0D-45A6-AD8A-B4149D86507A}"/>
              </a:ext>
            </a:extLst>
          </p:cNvPr>
          <p:cNvSpPr/>
          <p:nvPr/>
        </p:nvSpPr>
        <p:spPr>
          <a:xfrm rot="17377563">
            <a:off x="2882676" y="3859262"/>
            <a:ext cx="1619929" cy="237051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7309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M sjabloon docume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26114</TotalTime>
  <Words>3705</Words>
  <Application>Microsoft Office PowerPoint</Application>
  <PresentationFormat>Widescreen</PresentationFormat>
  <Paragraphs>528</Paragraphs>
  <Slides>26</Slides>
  <Notes>26</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MS PGothic</vt:lpstr>
      <vt:lpstr>Arial</vt:lpstr>
      <vt:lpstr>Calibri</vt:lpstr>
      <vt:lpstr>Calibri Light</vt:lpstr>
      <vt:lpstr>Symbol</vt:lpstr>
      <vt:lpstr>Kantoorthema</vt:lpstr>
      <vt:lpstr>DEM sjabloon document</vt:lpstr>
      <vt:lpstr>Office-thema</vt:lpstr>
      <vt:lpstr>     Kracht van jongeren(werk) Draagt jongerenwerk bij aan de transformatiedoelen?   foto:  Jaap van den Beukel  18 juni 2019         2         Photo : HvA – Lectoraat Youth Spot - Jongerenwerk Jolanda Sonneveld           </vt:lpstr>
      <vt:lpstr>transformatiedoelen</vt:lpstr>
      <vt:lpstr>Doel</vt:lpstr>
      <vt:lpstr>PowerPoint Presentation</vt:lpstr>
      <vt:lpstr>PowerPoint Presentation</vt:lpstr>
      <vt:lpstr>PowerPoint Presentation</vt:lpstr>
      <vt:lpstr>PowerPoint Presentation</vt:lpstr>
      <vt:lpstr>PowerPoint Presentation</vt:lpstr>
      <vt:lpstr>vrijwilligerswerk</vt:lpstr>
      <vt:lpstr>ACTIVITEIT ORGANISEREN</vt:lpstr>
      <vt:lpstr>PowerPoint Presentation</vt:lpstr>
      <vt:lpstr>Sociaal netwerk</vt:lpstr>
      <vt:lpstr>Relationele vaardigheden</vt:lpstr>
      <vt:lpstr>Stress</vt:lpstr>
      <vt:lpstr>zelfwaardegevoel</vt:lpstr>
      <vt:lpstr>Toekomstperspectief</vt:lpstr>
      <vt:lpstr>Eigenaarschap </vt:lpstr>
      <vt:lpstr>PowerPoint Presentation</vt:lpstr>
      <vt:lpstr>Betekenisrelatie </vt:lpstr>
      <vt:lpstr>PowerPoint Presentation</vt:lpstr>
      <vt:lpstr>PowerPoint Presentation</vt:lpstr>
      <vt:lpstr>PowerPoint Presentation</vt:lpstr>
      <vt:lpstr>transformatiedoelen</vt:lpstr>
      <vt:lpstr>PowerPoint Presentation</vt:lpstr>
      <vt:lpstr>Partners &amp; financiering</vt:lpstr>
      <vt:lpstr>Subdoelgroepen </vt:lpstr>
    </vt:vector>
  </TitlesOfParts>
  <Company>Hogeschool van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J.J.J. Sonneveld</dc:creator>
  <cp:lastModifiedBy>J.J.J. Sonneveld</cp:lastModifiedBy>
  <cp:revision>295</cp:revision>
  <cp:lastPrinted>2019-06-17T14:14:17Z</cp:lastPrinted>
  <dcterms:created xsi:type="dcterms:W3CDTF">2017-04-11T12:04:10Z</dcterms:created>
  <dcterms:modified xsi:type="dcterms:W3CDTF">2019-06-17T15:25:50Z</dcterms:modified>
</cp:coreProperties>
</file>