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91" r:id="rId4"/>
    <p:sldId id="293" r:id="rId5"/>
    <p:sldId id="295" r:id="rId6"/>
    <p:sldId id="296" r:id="rId7"/>
    <p:sldId id="297" r:id="rId8"/>
    <p:sldId id="298" r:id="rId9"/>
    <p:sldId id="300" r:id="rId10"/>
    <p:sldId id="301" r:id="rId11"/>
    <p:sldId id="302" r:id="rId12"/>
    <p:sldId id="303" r:id="rId13"/>
    <p:sldId id="317" r:id="rId14"/>
    <p:sldId id="311" r:id="rId15"/>
    <p:sldId id="312" r:id="rId16"/>
    <p:sldId id="313" r:id="rId17"/>
    <p:sldId id="314" r:id="rId18"/>
    <p:sldId id="287" r:id="rId19"/>
    <p:sldId id="257" r:id="rId20"/>
    <p:sldId id="259" r:id="rId21"/>
    <p:sldId id="277" r:id="rId22"/>
    <p:sldId id="285" r:id="rId23"/>
    <p:sldId id="270" r:id="rId24"/>
    <p:sldId id="271" r:id="rId25"/>
    <p:sldId id="274" r:id="rId26"/>
    <p:sldId id="281" r:id="rId27"/>
    <p:sldId id="268" r:id="rId28"/>
    <p:sldId id="318" r:id="rId29"/>
    <p:sldId id="319" r:id="rId30"/>
    <p:sldId id="315" r:id="rId3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8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3FF59D3-9BDC-4AA5-A3CF-98C979F10055}" type="datetimeFigureOut">
              <a:rPr lang="nl-NL" smtClean="0"/>
              <a:pPr/>
              <a:t>27-1-2019</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AFDA1A9-8BA8-463F-A3C9-DEDD4022E6FC}" type="slidenum">
              <a:rPr lang="nl-NL" smtClean="0"/>
              <a:pPr/>
              <a:t>‹nr.›</a:t>
            </a:fld>
            <a:endParaRPr lang="nl-N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F59D3-9BDC-4AA5-A3CF-98C979F10055}" type="datetimeFigureOut">
              <a:rPr lang="nl-NL" smtClean="0"/>
              <a:pPr/>
              <a:t>27-1-2019</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DA1A9-8BA8-463F-A3C9-DEDD4022E6FC}" type="slidenum">
              <a:rPr lang="nl-NL" smtClean="0"/>
              <a:pPr/>
              <a:t>‹nr.›</a:t>
            </a:fld>
            <a:endParaRPr 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Congres Sociaal Raadslieden</a:t>
            </a:r>
            <a:br>
              <a:rPr lang="nl-NL" dirty="0"/>
            </a:br>
            <a:r>
              <a:rPr lang="nl-NL" dirty="0"/>
              <a:t>Workshop </a:t>
            </a:r>
            <a:r>
              <a:rPr lang="nl-NL" dirty="0" err="1"/>
              <a:t>Awb</a:t>
            </a:r>
            <a:endParaRPr lang="nl-NL" dirty="0"/>
          </a:p>
        </p:txBody>
      </p:sp>
      <p:sp>
        <p:nvSpPr>
          <p:cNvPr id="3" name="Ondertitel 2"/>
          <p:cNvSpPr>
            <a:spLocks noGrp="1"/>
          </p:cNvSpPr>
          <p:nvPr>
            <p:ph type="subTitle" idx="1"/>
          </p:nvPr>
        </p:nvSpPr>
        <p:spPr/>
        <p:txBody>
          <a:bodyPr/>
          <a:lstStyle/>
          <a:p>
            <a:r>
              <a:rPr lang="nl-NL" dirty="0"/>
              <a:t>Bernard de Leest</a:t>
            </a:r>
          </a:p>
          <a:p>
            <a:r>
              <a:rPr lang="nl-NL" dirty="0"/>
              <a:t>Zumpolle advocaten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Bestuurlijk rechtsoordeel</a:t>
            </a:r>
          </a:p>
        </p:txBody>
      </p:sp>
      <p:sp>
        <p:nvSpPr>
          <p:cNvPr id="3" name="Tijdelijke aanduiding voor inhoud 2"/>
          <p:cNvSpPr>
            <a:spLocks noGrp="1"/>
          </p:cNvSpPr>
          <p:nvPr>
            <p:ph idx="1"/>
          </p:nvPr>
        </p:nvSpPr>
        <p:spPr/>
        <p:txBody>
          <a:bodyPr>
            <a:normAutofit/>
          </a:bodyPr>
          <a:lstStyle/>
          <a:p>
            <a:r>
              <a:rPr lang="nl-NL" dirty="0"/>
              <a:t>Bestuurlijk rechtsoordeel kan een besluit zijn als het voor betrokkenen </a:t>
            </a:r>
            <a:r>
              <a:rPr lang="nl-NL" b="1" dirty="0"/>
              <a:t>onevenredig bezwarend</a:t>
            </a:r>
            <a:r>
              <a:rPr lang="nl-NL" dirty="0"/>
              <a:t> is om de uitleg van de rechtsregels via een daadwerkelijk besluit ter discussie te stellen.</a:t>
            </a:r>
          </a:p>
          <a:p>
            <a:r>
              <a:rPr lang="nl-NL" dirty="0"/>
              <a:t>Bijvoorbeeld:UWV vragen om rechtsoordeel bij ontslag nemen bij ziekte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Exceptieve toetsing</a:t>
            </a:r>
          </a:p>
        </p:txBody>
      </p:sp>
      <p:sp>
        <p:nvSpPr>
          <p:cNvPr id="3" name="Tijdelijke aanduiding voor inhoud 2"/>
          <p:cNvSpPr>
            <a:spLocks noGrp="1"/>
          </p:cNvSpPr>
          <p:nvPr>
            <p:ph idx="1"/>
          </p:nvPr>
        </p:nvSpPr>
        <p:spPr/>
        <p:txBody>
          <a:bodyPr/>
          <a:lstStyle/>
          <a:p>
            <a:r>
              <a:rPr lang="nl-NL" dirty="0"/>
              <a:t>Ook algemeen verbindende voorschriften kunnen ter discussie worden gesteld</a:t>
            </a:r>
          </a:p>
          <a:p>
            <a:r>
              <a:rPr lang="nl-NL" dirty="0"/>
              <a:t>Toetsing aan formele en materiële rechtsbeginselen</a:t>
            </a:r>
          </a:p>
          <a:p>
            <a:r>
              <a:rPr lang="nl-NL" dirty="0"/>
              <a:t>CRvB:2018:656 beroep op gelijkheidsbeginsel bij toekennen IVA-uitkering met verkorte wachttijd en reguliere IVA-uitkering en doorbetaling van loon door werkgever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Rechtszekerheidsbeginsel</a:t>
            </a:r>
          </a:p>
        </p:txBody>
      </p:sp>
      <p:sp>
        <p:nvSpPr>
          <p:cNvPr id="3" name="Tijdelijke aanduiding voor inhoud 2"/>
          <p:cNvSpPr>
            <a:spLocks noGrp="1"/>
          </p:cNvSpPr>
          <p:nvPr>
            <p:ph idx="1"/>
          </p:nvPr>
        </p:nvSpPr>
        <p:spPr/>
        <p:txBody>
          <a:bodyPr/>
          <a:lstStyle/>
          <a:p>
            <a:r>
              <a:rPr lang="nl-NL" dirty="0"/>
              <a:t>CRvB:2018:770</a:t>
            </a:r>
          </a:p>
          <a:p>
            <a:r>
              <a:rPr lang="nl-NL" dirty="0"/>
              <a:t>Bijstandsgerechtigde moet uit verordening zelf duidelijk kunnen afleiden welke gevolgen het college aan zijn gedraging kunnen worden verbonden</a:t>
            </a:r>
          </a:p>
          <a:p>
            <a:r>
              <a:rPr lang="nl-NL" dirty="0"/>
              <a:t>Ic te snel ingeteerd op bijstand. Onduidelijk wat de gevolgen zijn voor de hoogte en duur van de verlaging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Doorzendplicht</a:t>
            </a:r>
          </a:p>
        </p:txBody>
      </p:sp>
      <p:sp>
        <p:nvSpPr>
          <p:cNvPr id="3" name="Tijdelijke aanduiding voor inhoud 2"/>
          <p:cNvSpPr>
            <a:spLocks noGrp="1"/>
          </p:cNvSpPr>
          <p:nvPr>
            <p:ph idx="1"/>
          </p:nvPr>
        </p:nvSpPr>
        <p:spPr/>
        <p:txBody>
          <a:bodyPr/>
          <a:lstStyle/>
          <a:p>
            <a:r>
              <a:rPr lang="nl-NL" dirty="0"/>
              <a:t>Art. 2:3 Awb   en art. 6:15 Awb</a:t>
            </a:r>
          </a:p>
          <a:p>
            <a:r>
              <a:rPr lang="nl-NL" dirty="0"/>
              <a:t>Verplichting tot doorzending van geschriften die niet voor het bestuursorgaan/rb zijn bedoeld</a:t>
            </a:r>
          </a:p>
          <a:p>
            <a:r>
              <a:rPr lang="nl-NL" dirty="0"/>
              <a:t>CRvB:2015:1249  betrokkene (66 jaar) vraagt bijstand aan bij gemeente. Gemeente wijst aanvraag af omdat er een voorliggende voorziening is nl. de SVB</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Elektronische communicatie</a:t>
            </a:r>
          </a:p>
        </p:txBody>
      </p:sp>
      <p:sp>
        <p:nvSpPr>
          <p:cNvPr id="3" name="Tijdelijke aanduiding voor inhoud 2"/>
          <p:cNvSpPr>
            <a:spLocks noGrp="1"/>
          </p:cNvSpPr>
          <p:nvPr>
            <p:ph idx="1"/>
          </p:nvPr>
        </p:nvSpPr>
        <p:spPr/>
        <p:txBody>
          <a:bodyPr>
            <a:normAutofit/>
          </a:bodyPr>
          <a:lstStyle/>
          <a:p>
            <a:r>
              <a:rPr lang="nl-NL" dirty="0"/>
              <a:t>Wet elektronisch bestuurlijk verkeer 2004</a:t>
            </a:r>
          </a:p>
          <a:p>
            <a:r>
              <a:rPr lang="nl-NL" dirty="0"/>
              <a:t>Verkeer langs elektronische weg</a:t>
            </a:r>
          </a:p>
          <a:p>
            <a:r>
              <a:rPr lang="nl-NL" dirty="0"/>
              <a:t>afd. 2.3 Awb Art. 2:13 ev Awb</a:t>
            </a:r>
          </a:p>
          <a:p>
            <a:r>
              <a:rPr lang="nl-NL" dirty="0"/>
              <a:t>Elektronisch verkeer naast de gebruikelijke uitwisseling van informatie (nevenschikking)</a:t>
            </a:r>
          </a:p>
          <a:p>
            <a:r>
              <a:rPr lang="nl-NL" dirty="0"/>
              <a:t>Vanaf 1 juli 2010 is de regeling ook van toepassing verklaard op verkeer met de bestuursrechter art. 8:40a Awb</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Art. 2:13 Awb</a:t>
            </a:r>
          </a:p>
        </p:txBody>
      </p:sp>
      <p:sp>
        <p:nvSpPr>
          <p:cNvPr id="3" name="Tijdelijke aanduiding voor inhoud 2"/>
          <p:cNvSpPr>
            <a:spLocks noGrp="1"/>
          </p:cNvSpPr>
          <p:nvPr>
            <p:ph idx="1"/>
          </p:nvPr>
        </p:nvSpPr>
        <p:spPr/>
        <p:txBody>
          <a:bodyPr/>
          <a:lstStyle/>
          <a:p>
            <a:r>
              <a:rPr lang="nl-NL" dirty="0"/>
              <a:t>Elektronische verzending is toegestaan</a:t>
            </a:r>
          </a:p>
          <a:p>
            <a:r>
              <a:rPr lang="nl-NL" dirty="0"/>
              <a:t>Tenzij dat op grond van een wettelijk voorschrift niet mag of een vormvoorschrift zich daartegen verzet (aanplakverplichting)</a:t>
            </a:r>
          </a:p>
          <a:p>
            <a:r>
              <a:rPr lang="nl-NL" dirty="0"/>
              <a:t>Bij verkeer langs elektronische weg dient te worden gedacht aan het gebruik van e-mail, websites, intra- en internet, whats-app en sms-berichten en fax 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Art. 2:14 Awb</a:t>
            </a:r>
          </a:p>
        </p:txBody>
      </p:sp>
      <p:sp>
        <p:nvSpPr>
          <p:cNvPr id="3" name="Tijdelijke aanduiding voor inhoud 2"/>
          <p:cNvSpPr>
            <a:spLocks noGrp="1"/>
          </p:cNvSpPr>
          <p:nvPr>
            <p:ph idx="1"/>
          </p:nvPr>
        </p:nvSpPr>
        <p:spPr/>
        <p:txBody>
          <a:bodyPr>
            <a:normAutofit/>
          </a:bodyPr>
          <a:lstStyle/>
          <a:p>
            <a:r>
              <a:rPr lang="nl-NL" dirty="0"/>
              <a:t>Elektronische verzending door het bo</a:t>
            </a:r>
          </a:p>
          <a:p>
            <a:r>
              <a:rPr lang="nl-NL" dirty="0"/>
              <a:t>Alleen dan elektronisch verkeer als de burger kenbaar heeft gemaakt via deze weg voldoende bereikbaar is</a:t>
            </a:r>
          </a:p>
          <a:p>
            <a:r>
              <a:rPr lang="nl-NL" dirty="0"/>
              <a:t>Let op: bij vervolgcontacten kan ovh dan wel gebruik maken van elektronische weg</a:t>
            </a:r>
          </a:p>
          <a:p>
            <a:r>
              <a:rPr lang="nl-NL" dirty="0"/>
              <a:t>CRvB: 2017:3552 dakloze die aangeeft via email bereikbaar te zijn. Mail niet gecheckt?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Art. 2:15</a:t>
            </a:r>
          </a:p>
        </p:txBody>
      </p:sp>
      <p:sp>
        <p:nvSpPr>
          <p:cNvPr id="3" name="Tijdelijke aanduiding voor inhoud 2"/>
          <p:cNvSpPr>
            <a:spLocks noGrp="1"/>
          </p:cNvSpPr>
          <p:nvPr>
            <p:ph idx="1"/>
          </p:nvPr>
        </p:nvSpPr>
        <p:spPr/>
        <p:txBody>
          <a:bodyPr>
            <a:normAutofit lnSpcReduction="10000"/>
          </a:bodyPr>
          <a:lstStyle/>
          <a:p>
            <a:r>
              <a:rPr lang="nl-NL" dirty="0"/>
              <a:t>Burger kan gebruik maken van elektronische weg als het bo aangegeven heeft dat hiervan gebruik kan worden gemaakt</a:t>
            </a:r>
          </a:p>
          <a:p>
            <a:r>
              <a:rPr lang="nl-NL" dirty="0"/>
              <a:t>Bijvoorbeeld:</a:t>
            </a:r>
          </a:p>
          <a:p>
            <a:r>
              <a:rPr lang="nl-NL" dirty="0"/>
              <a:t>Faxnummer</a:t>
            </a:r>
          </a:p>
          <a:p>
            <a:r>
              <a:rPr lang="nl-NL" dirty="0"/>
              <a:t>Opengestelde emailadressen voor communicatie met burger</a:t>
            </a:r>
          </a:p>
          <a:p>
            <a:r>
              <a:rPr lang="nl-NL" dirty="0"/>
              <a:t>Fout emailadres dan hersteltermijn  op grond van ar. 6:6 onderdeel b Awb</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Elektronische stukken</a:t>
            </a:r>
          </a:p>
        </p:txBody>
      </p:sp>
      <p:sp>
        <p:nvSpPr>
          <p:cNvPr id="3" name="Tijdelijke aanduiding voor inhoud 2"/>
          <p:cNvSpPr>
            <a:spLocks noGrp="1"/>
          </p:cNvSpPr>
          <p:nvPr>
            <p:ph idx="1"/>
          </p:nvPr>
        </p:nvSpPr>
        <p:spPr/>
        <p:txBody>
          <a:bodyPr>
            <a:normAutofit fontScale="85000" lnSpcReduction="20000"/>
          </a:bodyPr>
          <a:lstStyle/>
          <a:p>
            <a:r>
              <a:rPr lang="nl-NL" dirty="0"/>
              <a:t>HR:2018:672</a:t>
            </a:r>
          </a:p>
          <a:p>
            <a:r>
              <a:rPr lang="nl-NL" dirty="0"/>
              <a:t>Gelet op de strekking van art. 8:42 lid 1 Awb is de in die bepaling neergelegde verplichting om de voor de beoordeling van de zaak van belang zijnde gegevens over te leggen niet beperkt tot op papier vastgelegde gegevens. </a:t>
            </a:r>
          </a:p>
          <a:p>
            <a:r>
              <a:rPr lang="nl-NL" dirty="0"/>
              <a:t>Die verplichting ziet ook op in elektronische vorm vastgelegde, op de zaak betrekking hebbende gegevens, waaronder begrepen grafische weergaven en afbeeldingen, die – op papier of in andere vorm – leesbaar of anderszins waarneembaar kunnen worden gemaakt</a:t>
            </a:r>
          </a:p>
          <a:p>
            <a:endParaRPr lang="nl-N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Aanvraag</a:t>
            </a:r>
          </a:p>
        </p:txBody>
      </p:sp>
      <p:sp>
        <p:nvSpPr>
          <p:cNvPr id="3" name="Tijdelijke aanduiding voor inhoud 2"/>
          <p:cNvSpPr>
            <a:spLocks noGrp="1"/>
          </p:cNvSpPr>
          <p:nvPr>
            <p:ph idx="1"/>
          </p:nvPr>
        </p:nvSpPr>
        <p:spPr/>
        <p:txBody>
          <a:bodyPr>
            <a:normAutofit lnSpcReduction="10000"/>
          </a:bodyPr>
          <a:lstStyle/>
          <a:p>
            <a:r>
              <a:rPr lang="nl-NL" dirty="0"/>
              <a:t>RBLIM:2018:2327</a:t>
            </a:r>
          </a:p>
          <a:p>
            <a:r>
              <a:rPr lang="nl-NL" dirty="0"/>
              <a:t>Onduidelijke vraagstelling aanvraagformulier</a:t>
            </a:r>
          </a:p>
          <a:p>
            <a:r>
              <a:rPr lang="nl-NL" dirty="0"/>
              <a:t>Vraagstelling aanvraagformulier sluit niet aan  bij de wettelijke term</a:t>
            </a:r>
          </a:p>
          <a:p>
            <a:r>
              <a:rPr lang="nl-NL" dirty="0"/>
              <a:t>Op aanvraagformulier ontbreekt een verdere vraagstelling om meer relevante informatie te kunnen verschaffen en op die manier helderheid te verschaffen over de feitelijke woon- en leefsituatie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Besluit</a:t>
            </a:r>
          </a:p>
        </p:txBody>
      </p:sp>
      <p:sp>
        <p:nvSpPr>
          <p:cNvPr id="3" name="Tijdelijke aanduiding voor inhoud 2"/>
          <p:cNvSpPr>
            <a:spLocks noGrp="1"/>
          </p:cNvSpPr>
          <p:nvPr>
            <p:ph idx="1"/>
          </p:nvPr>
        </p:nvSpPr>
        <p:spPr/>
        <p:txBody>
          <a:bodyPr>
            <a:normAutofit/>
          </a:bodyPr>
          <a:lstStyle/>
          <a:p>
            <a:r>
              <a:rPr lang="nl-NL" dirty="0"/>
              <a:t>CRvB:2018:148 advies van een interne commissie met daarin een waarschuwing een besluit?</a:t>
            </a:r>
          </a:p>
          <a:p>
            <a:r>
              <a:rPr lang="nl-NL" dirty="0"/>
              <a:t>CRvB:2018:423 Is een specificatie slechts informatief van aard of een besluit?</a:t>
            </a:r>
          </a:p>
          <a:p>
            <a:r>
              <a:rPr lang="nl-NL" dirty="0"/>
              <a:t>CRvB:2018:1398 is een participatieplan waarin als doel vermeldt staat het participeren in loonvormende arbeid een besluit?</a:t>
            </a:r>
          </a:p>
          <a:p>
            <a:endParaRPr lang="nl-N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Onderzoeksplicht </a:t>
            </a:r>
          </a:p>
        </p:txBody>
      </p:sp>
      <p:sp>
        <p:nvSpPr>
          <p:cNvPr id="3" name="Tijdelijke aanduiding voor inhoud 2"/>
          <p:cNvSpPr>
            <a:spLocks noGrp="1"/>
          </p:cNvSpPr>
          <p:nvPr>
            <p:ph idx="1"/>
          </p:nvPr>
        </p:nvSpPr>
        <p:spPr/>
        <p:txBody>
          <a:bodyPr/>
          <a:lstStyle/>
          <a:p>
            <a:r>
              <a:rPr lang="nl-NL" dirty="0"/>
              <a:t>CRvB:2018:819  AWBZ → WMO</a:t>
            </a:r>
          </a:p>
          <a:p>
            <a:r>
              <a:rPr lang="nl-NL" dirty="0"/>
              <a:t>Onderzoeksplicht gemeente bij melding</a:t>
            </a:r>
          </a:p>
          <a:p>
            <a:r>
              <a:rPr lang="nl-NL" dirty="0"/>
              <a:t>Wat is hulpvraag?</a:t>
            </a:r>
          </a:p>
          <a:p>
            <a:r>
              <a:rPr lang="nl-NL" dirty="0"/>
              <a:t>Welke problemen bij zelfredzaamheid en participatie, dan wel zich kunnen handhaven in de samenleving</a:t>
            </a:r>
          </a:p>
          <a:p>
            <a:r>
              <a:rPr lang="nl-NL" dirty="0"/>
              <a:t>Daarna bepalen welke ondersteuning naar aard en omvang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Bekendmaking</a:t>
            </a:r>
          </a:p>
        </p:txBody>
      </p:sp>
      <p:sp>
        <p:nvSpPr>
          <p:cNvPr id="3" name="Tijdelijke aanduiding voor inhoud 2"/>
          <p:cNvSpPr>
            <a:spLocks noGrp="1"/>
          </p:cNvSpPr>
          <p:nvPr>
            <p:ph idx="1"/>
          </p:nvPr>
        </p:nvSpPr>
        <p:spPr/>
        <p:txBody>
          <a:bodyPr>
            <a:normAutofit/>
          </a:bodyPr>
          <a:lstStyle/>
          <a:p>
            <a:r>
              <a:rPr lang="nl-NL" dirty="0"/>
              <a:t>Bezwaar termijn gaat pas lopen als beslissing bekend is gemaakt!</a:t>
            </a:r>
          </a:p>
          <a:p>
            <a:r>
              <a:rPr lang="nl-NL" dirty="0"/>
              <a:t>CRvB:2018:903</a:t>
            </a:r>
          </a:p>
          <a:p>
            <a:r>
              <a:rPr lang="nl-NL" dirty="0"/>
              <a:t>Gemachtigde maakt bezwaar tegen schorsingsbesluit. Intrekkingsbesluit wordt aan betrokkene gezonden. Geen bekendmaking. Kan ook niet d.m.v. gedingstukken, zie CRVB:2004:AR3437</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vervolg</a:t>
            </a:r>
          </a:p>
        </p:txBody>
      </p:sp>
      <p:sp>
        <p:nvSpPr>
          <p:cNvPr id="3" name="Tijdelijke aanduiding voor inhoud 2"/>
          <p:cNvSpPr>
            <a:spLocks noGrp="1"/>
          </p:cNvSpPr>
          <p:nvPr>
            <p:ph idx="1"/>
          </p:nvPr>
        </p:nvSpPr>
        <p:spPr/>
        <p:txBody>
          <a:bodyPr>
            <a:noAutofit/>
          </a:bodyPr>
          <a:lstStyle/>
          <a:p>
            <a:r>
              <a:rPr lang="nl-NL" sz="2400" dirty="0"/>
              <a:t>CRvB:2018:1173</a:t>
            </a:r>
          </a:p>
          <a:p>
            <a:r>
              <a:rPr lang="nl-NL" sz="2400" dirty="0"/>
              <a:t>Gemeente verzendt besluiten niet per aangetekend en. beschikt niet over een deugdelijke verzendadministratie. </a:t>
            </a:r>
          </a:p>
          <a:p>
            <a:r>
              <a:rPr lang="nl-NL" sz="2400" dirty="0"/>
              <a:t>Verzending van besluiten niet aannemelijk gemaakt. Hierbij is niet van belang of betrokkene vanwege het achterwege blijven van de uitbetaling van de bijstand in samenhang met betrokkene eerdere ervaringen met opgelegde maatregelen en daaruit ontstane juridische procedures, had moeten weten dat het college een besluit genomen had. </a:t>
            </a:r>
          </a:p>
          <a:p>
            <a:r>
              <a:rPr lang="nl-NL" sz="2400" dirty="0"/>
              <a:t>Evenmin is relevant dat de gemeente in een andere juridische procedure de besluiten als bijlage bij een verweerschrift heeft gevoegd.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Buiten behandeling stelling</a:t>
            </a:r>
          </a:p>
        </p:txBody>
      </p:sp>
      <p:sp>
        <p:nvSpPr>
          <p:cNvPr id="3" name="Tijdelijke aanduiding voor inhoud 2"/>
          <p:cNvSpPr>
            <a:spLocks noGrp="1"/>
          </p:cNvSpPr>
          <p:nvPr>
            <p:ph idx="1"/>
          </p:nvPr>
        </p:nvSpPr>
        <p:spPr/>
        <p:txBody>
          <a:bodyPr>
            <a:normAutofit lnSpcReduction="10000"/>
          </a:bodyPr>
          <a:lstStyle/>
          <a:p>
            <a:r>
              <a:rPr lang="nl-NL" dirty="0"/>
              <a:t>CRvB:2018:504</a:t>
            </a:r>
          </a:p>
          <a:p>
            <a:r>
              <a:rPr lang="nl-NL" dirty="0"/>
              <a:t>Sociale recherche vraagt bankafschriften op en krijgt deze. College vraagt afschriften nogmaals op</a:t>
            </a:r>
          </a:p>
          <a:p>
            <a:r>
              <a:rPr lang="nl-NL" dirty="0"/>
              <a:t>Besluit tot buiten behandeling stellen is onzorgvuldig voorbereid omdat college het vermoeden dat zij reeds beschikte over de gevraagde bankafschriften niet heeft ontzenuwd.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vervolg</a:t>
            </a:r>
          </a:p>
        </p:txBody>
      </p:sp>
      <p:sp>
        <p:nvSpPr>
          <p:cNvPr id="3" name="Tijdelijke aanduiding voor inhoud 2"/>
          <p:cNvSpPr>
            <a:spLocks noGrp="1"/>
          </p:cNvSpPr>
          <p:nvPr>
            <p:ph idx="1"/>
          </p:nvPr>
        </p:nvSpPr>
        <p:spPr/>
        <p:txBody>
          <a:bodyPr>
            <a:normAutofit/>
          </a:bodyPr>
          <a:lstStyle/>
          <a:p>
            <a:r>
              <a:rPr lang="nl-NL" dirty="0"/>
              <a:t>CRvB:2018:530</a:t>
            </a:r>
          </a:p>
          <a:p>
            <a:r>
              <a:rPr lang="nl-NL" dirty="0"/>
              <a:t>Mondeling melding maken van fatale termijn mag. Maar dan wel bewijslast</a:t>
            </a:r>
          </a:p>
          <a:p>
            <a:r>
              <a:rPr lang="nl-NL" dirty="0"/>
              <a:t>College heeft met algemene verklaring consulent (ik deel dat altijd mee) niet aannemelijk gemaakt dat betrokkenen zijn gewaarschuwd voor consequenties bij niet tijdig inleveren stukken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vervolg</a:t>
            </a:r>
          </a:p>
        </p:txBody>
      </p:sp>
      <p:sp>
        <p:nvSpPr>
          <p:cNvPr id="3" name="Tijdelijke aanduiding voor inhoud 2"/>
          <p:cNvSpPr>
            <a:spLocks noGrp="1"/>
          </p:cNvSpPr>
          <p:nvPr>
            <p:ph idx="1"/>
          </p:nvPr>
        </p:nvSpPr>
        <p:spPr/>
        <p:txBody>
          <a:bodyPr>
            <a:normAutofit fontScale="92500" lnSpcReduction="20000"/>
          </a:bodyPr>
          <a:lstStyle/>
          <a:p>
            <a:r>
              <a:rPr lang="nl-NL" dirty="0"/>
              <a:t>CRvB:2018:639</a:t>
            </a:r>
          </a:p>
          <a:p>
            <a:r>
              <a:rPr lang="nl-NL" dirty="0"/>
              <a:t>Betrokkene levert op een verzoek om nader vermelde gegevens te verstrekken stukken in bij de balie van het gemeentehuis en vervolgens een afgiftebewijs of ontvangstbevestiging ontvangt zonder dat direct wordt gecontroleerd welke stukken precies zijn ingeleverd, aan het afgiftebewijs of de ontvangstbevestiging in beginsel het vermoeden kan worden ontleend dat alle opgevraagde gegevens volledig zijn verstrekt.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vervolg</a:t>
            </a:r>
          </a:p>
        </p:txBody>
      </p:sp>
      <p:sp>
        <p:nvSpPr>
          <p:cNvPr id="3" name="Tijdelijke aanduiding voor inhoud 2"/>
          <p:cNvSpPr>
            <a:spLocks noGrp="1"/>
          </p:cNvSpPr>
          <p:nvPr>
            <p:ph idx="1"/>
          </p:nvPr>
        </p:nvSpPr>
        <p:spPr/>
        <p:txBody>
          <a:bodyPr>
            <a:normAutofit fontScale="85000" lnSpcReduction="10000"/>
          </a:bodyPr>
          <a:lstStyle/>
          <a:p>
            <a:r>
              <a:rPr lang="nl-NL" dirty="0"/>
              <a:t>CRvB:2018:876</a:t>
            </a:r>
          </a:p>
          <a:p>
            <a:r>
              <a:rPr lang="nl-NL" dirty="0"/>
              <a:t>Art. 4:5 lid 1 onder c Awb geeft het bestuursorgaan de bevoegdheid om de aanvraag niet te behandelen, indien de verstrekte gegevens en bescheiden onvoldoende zijn voor de beoordeling van de aanvraag of voor de voorbereiding van de beschikking, mits de aanvrager de gelegenheid heeft gehad de aanvraag binnen een door het bestuursorgaan gestelde termijn aan te vullen. Het bestuursorgaan kan ook besluiten de aanvraag inhoudelijk te behandelen.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Verschoonbare termijnoverschrijding</a:t>
            </a:r>
          </a:p>
        </p:txBody>
      </p:sp>
      <p:sp>
        <p:nvSpPr>
          <p:cNvPr id="3" name="Tijdelijke aanduiding voor inhoud 2"/>
          <p:cNvSpPr>
            <a:spLocks noGrp="1"/>
          </p:cNvSpPr>
          <p:nvPr>
            <p:ph idx="1"/>
          </p:nvPr>
        </p:nvSpPr>
        <p:spPr/>
        <p:txBody>
          <a:bodyPr>
            <a:normAutofit lnSpcReduction="10000"/>
          </a:bodyPr>
          <a:lstStyle/>
          <a:p>
            <a:r>
              <a:rPr lang="nl-NL" dirty="0"/>
              <a:t>CRvB:2018:92</a:t>
            </a:r>
          </a:p>
          <a:p>
            <a:r>
              <a:rPr lang="nl-NL" dirty="0"/>
              <a:t>Betrokkene laat termijn verstrijken. Sprake van Psychotische episoden. Betr had op het moment van belang geen ziektebesef, was niet in staat zijn eigen administratie te voeren en liet ook niet toe dat derden dit deden. Hij is relatief kort na het bestreden besluit onder curatele gesteld.</a:t>
            </a:r>
          </a:p>
          <a:p>
            <a:r>
              <a:rPr lang="nl-NL" dirty="0"/>
              <a:t>Termijnoverschrijding verschoonbaar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Wijziging herzieningsjurisprudentie</a:t>
            </a:r>
          </a:p>
        </p:txBody>
      </p:sp>
      <p:sp>
        <p:nvSpPr>
          <p:cNvPr id="3" name="Tijdelijke aanduiding voor inhoud 2"/>
          <p:cNvSpPr>
            <a:spLocks noGrp="1"/>
          </p:cNvSpPr>
          <p:nvPr>
            <p:ph idx="1"/>
          </p:nvPr>
        </p:nvSpPr>
        <p:spPr/>
        <p:txBody>
          <a:bodyPr>
            <a:normAutofit/>
          </a:bodyPr>
          <a:lstStyle/>
          <a:p>
            <a:r>
              <a:rPr lang="nl-NL" dirty="0"/>
              <a:t>RVS:2016:3131 en CRvB:2016:487 </a:t>
            </a:r>
          </a:p>
          <a:p>
            <a:r>
              <a:rPr lang="nl-NL" dirty="0"/>
              <a:t>Toets rechter is afhankelijk van keuze bestuursorgaan.</a:t>
            </a:r>
          </a:p>
          <a:p>
            <a:r>
              <a:rPr lang="nl-NL" dirty="0"/>
              <a:t>Bestuursorgaan kan besluit in volle omvang heroverwegen of alleen beoordelen of nieuwe feiten en omstandigheden zijn.</a:t>
            </a:r>
          </a:p>
          <a:p>
            <a:r>
              <a:rPr lang="nl-NL" dirty="0"/>
              <a:t>In het laatste geval bekijkt de rechter of de weigering te herzien evident onredelijk is.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vervolg</a:t>
            </a:r>
          </a:p>
        </p:txBody>
      </p:sp>
      <p:sp>
        <p:nvSpPr>
          <p:cNvPr id="3" name="Tijdelijke aanduiding voor inhoud 2"/>
          <p:cNvSpPr>
            <a:spLocks noGrp="1"/>
          </p:cNvSpPr>
          <p:nvPr>
            <p:ph idx="1"/>
          </p:nvPr>
        </p:nvSpPr>
        <p:spPr/>
        <p:txBody>
          <a:bodyPr>
            <a:normAutofit/>
          </a:bodyPr>
          <a:lstStyle/>
          <a:p>
            <a:r>
              <a:rPr lang="nl-NL" dirty="0"/>
              <a:t>CRvB:2017:894 indien geen nieuwe feiten en omstandigheden, dan bij duuraanspraken nog steeds kijken of er geen reden is om op het besluit terug te komen voor de toekomst: zie CRVB:2015:1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Waarschuwing</a:t>
            </a:r>
          </a:p>
        </p:txBody>
      </p:sp>
      <p:sp>
        <p:nvSpPr>
          <p:cNvPr id="3" name="Tijdelijke aanduiding voor inhoud 2"/>
          <p:cNvSpPr>
            <a:spLocks noGrp="1"/>
          </p:cNvSpPr>
          <p:nvPr>
            <p:ph idx="1"/>
          </p:nvPr>
        </p:nvSpPr>
        <p:spPr/>
        <p:txBody>
          <a:bodyPr/>
          <a:lstStyle/>
          <a:p>
            <a:r>
              <a:rPr lang="nl-NL" dirty="0"/>
              <a:t>RVS:2018:249</a:t>
            </a:r>
          </a:p>
          <a:p>
            <a:r>
              <a:rPr lang="nl-NL" dirty="0"/>
              <a:t>Waarschuwing is een besluit indien de waarschuwing is gebaseerd op een wettelijk voorschrift en de waarschuwing daardoor een onderdeel vormt van een sanctieregime omdat zij een voorwaarde is om bij een volgende overtreding een bestuurlijke sanctie of maatregel te kunnen opleggen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nl-NL" dirty="0"/>
              <a:t>Vragen?</a:t>
            </a:r>
          </a:p>
        </p:txBody>
      </p:sp>
      <p:sp>
        <p:nvSpPr>
          <p:cNvPr id="5" name="Ondertitel 4"/>
          <p:cNvSpPr>
            <a:spLocks noGrp="1"/>
          </p:cNvSpPr>
          <p:nvPr>
            <p:ph type="subTitle" idx="1"/>
          </p:nvPr>
        </p:nvSpPr>
        <p:spPr/>
        <p:txBody>
          <a:bodyPr/>
          <a:lstStyle/>
          <a:p>
            <a:r>
              <a:rPr lang="nl-NL" dirty="0"/>
              <a:t>Einde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Bestuursorgaan</a:t>
            </a:r>
          </a:p>
        </p:txBody>
      </p:sp>
      <p:sp>
        <p:nvSpPr>
          <p:cNvPr id="3" name="Tijdelijke aanduiding voor inhoud 2"/>
          <p:cNvSpPr>
            <a:spLocks noGrp="1"/>
          </p:cNvSpPr>
          <p:nvPr>
            <p:ph idx="1"/>
          </p:nvPr>
        </p:nvSpPr>
        <p:spPr/>
        <p:txBody>
          <a:bodyPr>
            <a:normAutofit fontScale="92500"/>
          </a:bodyPr>
          <a:lstStyle/>
          <a:p>
            <a:r>
              <a:rPr lang="nl-NL" dirty="0"/>
              <a:t>CRvB:2018:1189 b-orgaan </a:t>
            </a:r>
          </a:p>
          <a:p>
            <a:r>
              <a:rPr lang="nl-NL" dirty="0"/>
              <a:t>FMMU advies BV dat in opdracht van de Minister besluiten neemt over verzoeken om toekenning van een persoonlijk kilometer budget, bij bovenregionaal vervoer</a:t>
            </a:r>
          </a:p>
          <a:p>
            <a:r>
              <a:rPr lang="nl-NL" dirty="0"/>
              <a:t>Dit is een publieke taak</a:t>
            </a:r>
          </a:p>
          <a:p>
            <a:r>
              <a:rPr lang="nl-NL" dirty="0"/>
              <a:t>Minister heeft overwegende invloed op de wijze waarop FMMU  zijn taak vervult, waarvan de uitvoering wordt gefinancierd door de overheid</a:t>
            </a:r>
          </a:p>
          <a:p>
            <a:endParaRPr lang="nl-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Rechtsgevolg</a:t>
            </a:r>
          </a:p>
        </p:txBody>
      </p:sp>
      <p:sp>
        <p:nvSpPr>
          <p:cNvPr id="3" name="Tijdelijke aanduiding voor inhoud 2"/>
          <p:cNvSpPr>
            <a:spLocks noGrp="1"/>
          </p:cNvSpPr>
          <p:nvPr>
            <p:ph idx="1"/>
          </p:nvPr>
        </p:nvSpPr>
        <p:spPr/>
        <p:txBody>
          <a:bodyPr>
            <a:normAutofit fontScale="92500" lnSpcReduction="10000"/>
          </a:bodyPr>
          <a:lstStyle/>
          <a:p>
            <a:r>
              <a:rPr lang="nl-NL" dirty="0"/>
              <a:t>CRvB:2018:1241</a:t>
            </a:r>
          </a:p>
          <a:p>
            <a:r>
              <a:rPr lang="nl-NL" dirty="0"/>
              <a:t>Bij brief van 30/9/2015 heeft de gemeente betrokkene meegedeeld dat betrokkene niet vóór 1/10/2015 zal worden geïnformeerd over het pgb voor huishoudelijke hulp per 2016. Het huidige pgb zal worden voortgezet.</a:t>
            </a:r>
          </a:p>
          <a:p>
            <a:r>
              <a:rPr lang="nl-NL" dirty="0"/>
              <a:t>Brieven die een voornemen uiten, zijn geen besluiten, ook niet als een brief ongelukkig is geformuleerd en het voorstelbaar is dat die formulering tot verwarring kan leiden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vervolg</a:t>
            </a:r>
          </a:p>
        </p:txBody>
      </p:sp>
      <p:sp>
        <p:nvSpPr>
          <p:cNvPr id="3" name="Tijdelijke aanduiding voor inhoud 2"/>
          <p:cNvSpPr>
            <a:spLocks noGrp="1"/>
          </p:cNvSpPr>
          <p:nvPr>
            <p:ph idx="1"/>
          </p:nvPr>
        </p:nvSpPr>
        <p:spPr/>
        <p:txBody>
          <a:bodyPr/>
          <a:lstStyle/>
          <a:p>
            <a:r>
              <a:rPr lang="nl-NL" dirty="0"/>
              <a:t>RVS:2018:975 </a:t>
            </a:r>
          </a:p>
          <a:p>
            <a:r>
              <a:rPr lang="nl-NL" dirty="0"/>
              <a:t>Afhandeling van klachten in het kader van de WMO</a:t>
            </a:r>
          </a:p>
          <a:p>
            <a:r>
              <a:rPr lang="nl-NL" dirty="0"/>
              <a:t>Betrokkene krijgt brief van gemeente dat zij alleen mag bellen met contactpersoon tussen 12.00 en 12.30 uur</a:t>
            </a:r>
          </a:p>
          <a:p>
            <a:r>
              <a:rPr lang="nl-NL" dirty="0"/>
              <a:t>Besluit?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Feitelijk handelen</a:t>
            </a:r>
          </a:p>
        </p:txBody>
      </p:sp>
      <p:sp>
        <p:nvSpPr>
          <p:cNvPr id="3" name="Tijdelijke aanduiding voor inhoud 2"/>
          <p:cNvSpPr>
            <a:spLocks noGrp="1"/>
          </p:cNvSpPr>
          <p:nvPr>
            <p:ph idx="1"/>
          </p:nvPr>
        </p:nvSpPr>
        <p:spPr/>
        <p:txBody>
          <a:bodyPr/>
          <a:lstStyle/>
          <a:p>
            <a:r>
              <a:rPr lang="nl-NL" dirty="0"/>
              <a:t>RVS:2017:3415 </a:t>
            </a:r>
          </a:p>
          <a:p>
            <a:r>
              <a:rPr lang="nl-NL" dirty="0"/>
              <a:t>Betrokkene vraagt Belastingdienst om informatie en verwijst daarin naar de Wob</a:t>
            </a:r>
          </a:p>
          <a:p>
            <a:r>
              <a:rPr lang="nl-NL" dirty="0"/>
              <a:t>BD is geen verzoek in de zin van de Wob en dus geen besluit maar een informatieverzoek</a:t>
            </a:r>
          </a:p>
          <a:p>
            <a:r>
              <a:rPr lang="nl-NL" dirty="0"/>
              <a:t>Informatieverzoek = feitelijke handeling ≠ besluit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vervolg</a:t>
            </a:r>
          </a:p>
        </p:txBody>
      </p:sp>
      <p:sp>
        <p:nvSpPr>
          <p:cNvPr id="3" name="Tijdelijke aanduiding voor inhoud 2"/>
          <p:cNvSpPr>
            <a:spLocks noGrp="1"/>
          </p:cNvSpPr>
          <p:nvPr>
            <p:ph idx="1"/>
          </p:nvPr>
        </p:nvSpPr>
        <p:spPr/>
        <p:txBody>
          <a:bodyPr/>
          <a:lstStyle/>
          <a:p>
            <a:r>
              <a:rPr lang="nl-NL" dirty="0"/>
              <a:t>RVS:2018:850</a:t>
            </a:r>
          </a:p>
          <a:p>
            <a:r>
              <a:rPr lang="nl-NL" dirty="0"/>
              <a:t>Brief met acceptgiro in de brief staat dat het een beschikking betreft</a:t>
            </a:r>
          </a:p>
          <a:p>
            <a:r>
              <a:rPr lang="nl-NL" dirty="0"/>
              <a:t>Betreft een eerder vastgesteld verschuldigd bedrag</a:t>
            </a:r>
          </a:p>
          <a:p>
            <a:r>
              <a:rPr lang="nl-NL" dirty="0"/>
              <a:t>Brief besluit of feitelijke handeling?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Herhaalbesluiten</a:t>
            </a:r>
          </a:p>
        </p:txBody>
      </p:sp>
      <p:sp>
        <p:nvSpPr>
          <p:cNvPr id="3" name="Tijdelijke aanduiding voor inhoud 2"/>
          <p:cNvSpPr>
            <a:spLocks noGrp="1"/>
          </p:cNvSpPr>
          <p:nvPr>
            <p:ph idx="1"/>
          </p:nvPr>
        </p:nvSpPr>
        <p:spPr/>
        <p:txBody>
          <a:bodyPr/>
          <a:lstStyle/>
          <a:p>
            <a:r>
              <a:rPr lang="nl-NL" dirty="0"/>
              <a:t>CRvB:2018:423</a:t>
            </a:r>
          </a:p>
          <a:p>
            <a:r>
              <a:rPr lang="nl-NL" dirty="0"/>
              <a:t>Aan een periodieke betaling van een uitkering ligt altijd een besluit ten grondslag. Besluit kan dus eenmalig aan de orde worden gesteld.</a:t>
            </a:r>
          </a:p>
          <a:p>
            <a:r>
              <a:rPr lang="nl-NL" dirty="0"/>
              <a:t>Elke herhaling is dan niet gericht op rechtsgevolg. Wel als er een wijziging is, maar dan alleen voor de wijziging!</a:t>
            </a:r>
          </a:p>
          <a:p>
            <a:pPr>
              <a:buNone/>
            </a:pPr>
            <a:endParaRPr lang="nl-NL"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1616</TotalTime>
  <Words>1411</Words>
  <Application>Microsoft Office PowerPoint</Application>
  <PresentationFormat>Diavoorstelling (4:3)</PresentationFormat>
  <Paragraphs>125</Paragraphs>
  <Slides>30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30</vt:i4>
      </vt:variant>
    </vt:vector>
  </HeadingPairs>
  <TitlesOfParts>
    <vt:vector size="33" baseType="lpstr">
      <vt:lpstr>Arial</vt:lpstr>
      <vt:lpstr>Calibri</vt:lpstr>
      <vt:lpstr>Office-thema</vt:lpstr>
      <vt:lpstr>Congres Sociaal Raadslieden Workshop Awb</vt:lpstr>
      <vt:lpstr>Besluit</vt:lpstr>
      <vt:lpstr>Waarschuwing</vt:lpstr>
      <vt:lpstr>Bestuursorgaan</vt:lpstr>
      <vt:lpstr>Rechtsgevolg</vt:lpstr>
      <vt:lpstr>vervolg</vt:lpstr>
      <vt:lpstr>Feitelijk handelen</vt:lpstr>
      <vt:lpstr>vervolg</vt:lpstr>
      <vt:lpstr>Herhaalbesluiten</vt:lpstr>
      <vt:lpstr>Bestuurlijk rechtsoordeel</vt:lpstr>
      <vt:lpstr>Exceptieve toetsing</vt:lpstr>
      <vt:lpstr>Rechtszekerheidsbeginsel</vt:lpstr>
      <vt:lpstr>Doorzendplicht</vt:lpstr>
      <vt:lpstr>Elektronische communicatie</vt:lpstr>
      <vt:lpstr>Art. 2:13 Awb</vt:lpstr>
      <vt:lpstr>Art. 2:14 Awb</vt:lpstr>
      <vt:lpstr>Art. 2:15</vt:lpstr>
      <vt:lpstr>Elektronische stukken</vt:lpstr>
      <vt:lpstr>Aanvraag</vt:lpstr>
      <vt:lpstr>Onderzoeksplicht </vt:lpstr>
      <vt:lpstr>Bekendmaking</vt:lpstr>
      <vt:lpstr>vervolg</vt:lpstr>
      <vt:lpstr>Buiten behandeling stelling</vt:lpstr>
      <vt:lpstr>vervolg</vt:lpstr>
      <vt:lpstr>vervolg</vt:lpstr>
      <vt:lpstr>vervolg</vt:lpstr>
      <vt:lpstr>Verschoonbare termijnoverschrijding</vt:lpstr>
      <vt:lpstr>Wijziging herzieningsjurisprudentie</vt:lpstr>
      <vt:lpstr>vervolg</vt:lpstr>
      <vt:lpstr>Vragen?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Cursus actualiteiten Awb</dc:title>
  <dc:creator>Rian Lengams</dc:creator>
  <cp:lastModifiedBy>Bernard de Leest</cp:lastModifiedBy>
  <cp:revision>22</cp:revision>
  <dcterms:created xsi:type="dcterms:W3CDTF">2018-08-11T07:53:39Z</dcterms:created>
  <dcterms:modified xsi:type="dcterms:W3CDTF">2019-01-27T14:09:37Z</dcterms:modified>
</cp:coreProperties>
</file>