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Lst>
  <p:notesMasterIdLst>
    <p:notesMasterId r:id="rId23"/>
  </p:notesMasterIdLst>
  <p:handoutMasterIdLst>
    <p:handoutMasterId r:id="rId24"/>
  </p:handoutMasterIdLst>
  <p:sldIdLst>
    <p:sldId id="274" r:id="rId2"/>
    <p:sldId id="301" r:id="rId3"/>
    <p:sldId id="300" r:id="rId4"/>
    <p:sldId id="282" r:id="rId5"/>
    <p:sldId id="281" r:id="rId6"/>
    <p:sldId id="283" r:id="rId7"/>
    <p:sldId id="284" r:id="rId8"/>
    <p:sldId id="285" r:id="rId9"/>
    <p:sldId id="286" r:id="rId10"/>
    <p:sldId id="287" r:id="rId11"/>
    <p:sldId id="288" r:id="rId12"/>
    <p:sldId id="289" r:id="rId13"/>
    <p:sldId id="290" r:id="rId14"/>
    <p:sldId id="291" r:id="rId15"/>
    <p:sldId id="293" r:id="rId16"/>
    <p:sldId id="294" r:id="rId17"/>
    <p:sldId id="299" r:id="rId18"/>
    <p:sldId id="295" r:id="rId19"/>
    <p:sldId id="296" r:id="rId20"/>
    <p:sldId id="297" r:id="rId21"/>
    <p:sldId id="298" r:id="rId22"/>
  </p:sldIdLst>
  <p:sldSz cx="9144000" cy="6858000" type="screen4x3"/>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ris de Rooij" initials="JdR" lastIdx="1" clrIdx="0">
    <p:extLst>
      <p:ext uri="{19B8F6BF-5375-455C-9EA6-DF929625EA0E}">
        <p15:presenceInfo xmlns:p15="http://schemas.microsoft.com/office/powerpoint/2012/main" userId="S::JdeRooij@fcb.nl::5c6621f4-c024-42ca-a809-3f0fe624d33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BAD1"/>
    <a:srgbClr val="4DB7DE"/>
    <a:srgbClr val="0092D2"/>
    <a:srgbClr val="C20D21"/>
    <a:srgbClr val="ABCB2A"/>
    <a:srgbClr val="4CB5CF"/>
    <a:srgbClr val="1E9DDF"/>
    <a:srgbClr val="7F7F7F"/>
    <a:srgbClr val="000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95" autoAdjust="0"/>
    <p:restoredTop sz="75911" autoAdjust="0"/>
  </p:normalViewPr>
  <p:slideViewPr>
    <p:cSldViewPr>
      <p:cViewPr varScale="1">
        <p:scale>
          <a:sx n="75" d="100"/>
          <a:sy n="75" d="100"/>
        </p:scale>
        <p:origin x="1745" y="41"/>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0" d="100"/>
          <a:sy n="70" d="100"/>
        </p:scale>
        <p:origin x="-2802"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jdelijke aanduiding voor datum 2"/>
          <p:cNvSpPr>
            <a:spLocks noGrp="1"/>
          </p:cNvSpPr>
          <p:nvPr>
            <p:ph type="dt" sz="quarter" idx="1"/>
          </p:nvPr>
        </p:nvSpPr>
        <p:spPr>
          <a:xfrm>
            <a:off x="0" y="9419077"/>
            <a:ext cx="2945659" cy="496332"/>
          </a:xfrm>
          <a:prstGeom prst="rect">
            <a:avLst/>
          </a:prstGeom>
        </p:spPr>
        <p:txBody>
          <a:bodyPr vert="horz" lIns="91440" tIns="45720" rIns="91440" bIns="45720" rtlCol="0"/>
          <a:lstStyle>
            <a:lvl1pPr algn="r">
              <a:defRPr sz="1200"/>
            </a:lvl1pPr>
          </a:lstStyle>
          <a:p>
            <a:fld id="{9F115716-CF8C-4ED6-B154-F0850ACBA969}" type="datetime2">
              <a:rPr lang="nl-NL" smtClean="0"/>
              <a:t>vrijdag 10 juli 2020</a:t>
            </a:fld>
            <a:endParaRPr lang="nl-NL" dirty="0"/>
          </a:p>
        </p:txBody>
      </p:sp>
      <p:sp>
        <p:nvSpPr>
          <p:cNvPr id="5" name="Tijdelijke aanduiding voor dia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854E9301-6820-4CD2-9008-C9CB02611865}" type="slidenum">
              <a:rPr lang="nl-NL" smtClean="0"/>
              <a:t>‹nr.›</a:t>
            </a:fld>
            <a:endParaRPr lang="nl-NL"/>
          </a:p>
        </p:txBody>
      </p:sp>
    </p:spTree>
    <p:extLst>
      <p:ext uri="{BB962C8B-B14F-4D97-AF65-F5344CB8AC3E}">
        <p14:creationId xmlns:p14="http://schemas.microsoft.com/office/powerpoint/2010/main" val="87086940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E5D73CF-0E60-4E02-8C93-11066DAEEF47}" type="datetime2">
              <a:rPr lang="nl-NL" smtClean="0"/>
              <a:t>vrijdag 10 juli 2020</a:t>
            </a:fld>
            <a:endParaRPr lang="nl-NL"/>
          </a:p>
        </p:txBody>
      </p:sp>
      <p:sp>
        <p:nvSpPr>
          <p:cNvPr id="4" name="Tijdelijke aanduiding voor dia-afbeelding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0E56B99-D29E-47E1-884F-FBFE75B23F1B}" type="slidenum">
              <a:rPr lang="nl-NL" smtClean="0"/>
              <a:t>‹nr.›</a:t>
            </a:fld>
            <a:endParaRPr lang="nl-NL"/>
          </a:p>
        </p:txBody>
      </p:sp>
    </p:spTree>
    <p:extLst>
      <p:ext uri="{BB962C8B-B14F-4D97-AF65-F5344CB8AC3E}">
        <p14:creationId xmlns:p14="http://schemas.microsoft.com/office/powerpoint/2010/main" val="270428301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https://www.participeadvies.nl/actueel/mbc-jongerenwerk</a:t>
            </a:r>
          </a:p>
        </p:txBody>
      </p:sp>
      <p:sp>
        <p:nvSpPr>
          <p:cNvPr id="4" name="Tijdelijke aanduiding voor datum 3"/>
          <p:cNvSpPr>
            <a:spLocks noGrp="1"/>
          </p:cNvSpPr>
          <p:nvPr>
            <p:ph type="dt" idx="1"/>
          </p:nvPr>
        </p:nvSpPr>
        <p:spPr/>
        <p:txBody>
          <a:bodyPr/>
          <a:lstStyle/>
          <a:p>
            <a:fld id="{1E5D73CF-0E60-4E02-8C93-11066DAEEF47}" type="datetime2">
              <a:rPr lang="nl-NL" smtClean="0"/>
              <a:t>vrijdag 10 juli 2020</a:t>
            </a:fld>
            <a:endParaRPr lang="nl-NL"/>
          </a:p>
        </p:txBody>
      </p:sp>
      <p:sp>
        <p:nvSpPr>
          <p:cNvPr id="5" name="Tijdelijke aanduiding voor dianummer 4"/>
          <p:cNvSpPr>
            <a:spLocks noGrp="1"/>
          </p:cNvSpPr>
          <p:nvPr>
            <p:ph type="sldNum" sz="quarter" idx="5"/>
          </p:nvPr>
        </p:nvSpPr>
        <p:spPr/>
        <p:txBody>
          <a:bodyPr/>
          <a:lstStyle/>
          <a:p>
            <a:fld id="{50E56B99-D29E-47E1-884F-FBFE75B23F1B}" type="slidenum">
              <a:rPr lang="nl-NL" smtClean="0"/>
              <a:t>3</a:t>
            </a:fld>
            <a:endParaRPr lang="nl-NL"/>
          </a:p>
        </p:txBody>
      </p:sp>
    </p:spTree>
    <p:extLst>
      <p:ext uri="{BB962C8B-B14F-4D97-AF65-F5344CB8AC3E}">
        <p14:creationId xmlns:p14="http://schemas.microsoft.com/office/powerpoint/2010/main" val="2945173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atum 3"/>
          <p:cNvSpPr>
            <a:spLocks noGrp="1"/>
          </p:cNvSpPr>
          <p:nvPr>
            <p:ph type="dt" idx="1"/>
          </p:nvPr>
        </p:nvSpPr>
        <p:spPr/>
        <p:txBody>
          <a:bodyPr/>
          <a:lstStyle/>
          <a:p>
            <a:fld id="{1E5D73CF-0E60-4E02-8C93-11066DAEEF47}" type="datetime2">
              <a:rPr lang="nl-NL" smtClean="0"/>
              <a:t>vrijdag 10 juli 2020</a:t>
            </a:fld>
            <a:endParaRPr lang="nl-NL"/>
          </a:p>
        </p:txBody>
      </p:sp>
      <p:sp>
        <p:nvSpPr>
          <p:cNvPr id="5" name="Tijdelijke aanduiding voor dianummer 4"/>
          <p:cNvSpPr>
            <a:spLocks noGrp="1"/>
          </p:cNvSpPr>
          <p:nvPr>
            <p:ph type="sldNum" sz="quarter" idx="5"/>
          </p:nvPr>
        </p:nvSpPr>
        <p:spPr/>
        <p:txBody>
          <a:bodyPr/>
          <a:lstStyle/>
          <a:p>
            <a:fld id="{50E56B99-D29E-47E1-884F-FBFE75B23F1B}" type="slidenum">
              <a:rPr lang="nl-NL" smtClean="0"/>
              <a:t>20</a:t>
            </a:fld>
            <a:endParaRPr lang="nl-NL"/>
          </a:p>
        </p:txBody>
      </p:sp>
    </p:spTree>
    <p:extLst>
      <p:ext uri="{BB962C8B-B14F-4D97-AF65-F5344CB8AC3E}">
        <p14:creationId xmlns:p14="http://schemas.microsoft.com/office/powerpoint/2010/main" val="175749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atum 3"/>
          <p:cNvSpPr>
            <a:spLocks noGrp="1"/>
          </p:cNvSpPr>
          <p:nvPr>
            <p:ph type="dt" idx="1"/>
          </p:nvPr>
        </p:nvSpPr>
        <p:spPr/>
        <p:txBody>
          <a:bodyPr/>
          <a:lstStyle/>
          <a:p>
            <a:fld id="{1E5D73CF-0E60-4E02-8C93-11066DAEEF47}" type="datetime2">
              <a:rPr lang="nl-NL" smtClean="0"/>
              <a:t>vrijdag 10 juli 2020</a:t>
            </a:fld>
            <a:endParaRPr lang="nl-NL"/>
          </a:p>
        </p:txBody>
      </p:sp>
      <p:sp>
        <p:nvSpPr>
          <p:cNvPr id="5" name="Tijdelijke aanduiding voor dianummer 4"/>
          <p:cNvSpPr>
            <a:spLocks noGrp="1"/>
          </p:cNvSpPr>
          <p:nvPr>
            <p:ph type="sldNum" sz="quarter" idx="5"/>
          </p:nvPr>
        </p:nvSpPr>
        <p:spPr/>
        <p:txBody>
          <a:bodyPr/>
          <a:lstStyle/>
          <a:p>
            <a:fld id="{50E56B99-D29E-47E1-884F-FBFE75B23F1B}" type="slidenum">
              <a:rPr lang="nl-NL" smtClean="0"/>
              <a:t>21</a:t>
            </a:fld>
            <a:endParaRPr lang="nl-NL"/>
          </a:p>
        </p:txBody>
      </p:sp>
    </p:spTree>
    <p:extLst>
      <p:ext uri="{BB962C8B-B14F-4D97-AF65-F5344CB8AC3E}">
        <p14:creationId xmlns:p14="http://schemas.microsoft.com/office/powerpoint/2010/main" val="3092970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Enkele voorbeelden:</a:t>
            </a:r>
            <a:endParaRPr lang="nl-NL" dirty="0"/>
          </a:p>
          <a:p>
            <a:r>
              <a:rPr lang="nl-NL" dirty="0"/>
              <a:t>Vermindering van gezondheidsrisico’s ten gevolge van eenzaamheid en kosten van depressie: minder huisartsbezoeken, minder kans op hart- en vaatziekte en beroerte, minder arbeidsproductieverlies, minder behandelingen en afname medicijngebruik;</a:t>
            </a:r>
          </a:p>
          <a:p>
            <a:r>
              <a:rPr lang="nl-NL" dirty="0"/>
              <a:t>Voorkomen dat inwoners in het GGZ-circuit terecht komen: minder bezoeken aan een psycholoog/psychiater, minder poliklinische behandelingen en vermindering van (geïndiceerde) dagbesteding;</a:t>
            </a:r>
          </a:p>
          <a:p>
            <a:r>
              <a:rPr lang="nl-NL" dirty="0"/>
              <a:t>Voorkomen/uitstellen met een aantal maanden van opname in een zorginstelling van inwoners met een (progressieve) chronische ziekte;</a:t>
            </a:r>
          </a:p>
          <a:p>
            <a:r>
              <a:rPr lang="nl-NL" dirty="0"/>
              <a:t>Succesvolle bemiddeling bij vrijwilligerswerk en maatjescontact: werkzaamheden van vrijwilligers vertegenwoordigen een groot maatschappelijk budget;</a:t>
            </a:r>
          </a:p>
          <a:p>
            <a:r>
              <a:rPr lang="nl-NL" dirty="0"/>
              <a:t>Ontlasten van mantelzorgers: minder verzuim op het werk, minder zorgconsumpties van mantelzorgers en voorkomen van overbelasting dagbesteding;</a:t>
            </a:r>
          </a:p>
          <a:p>
            <a:r>
              <a:rPr lang="nl-NL" dirty="0"/>
              <a:t>Minder valincidenten door vroegtijdig valrisico’s met inwoners bespreekbaar te maken; minder medische zorg nodig;</a:t>
            </a:r>
          </a:p>
          <a:p>
            <a:r>
              <a:rPr lang="nl-NL" dirty="0"/>
              <a:t>Voorkomen dat inwoners in schuldhulpverlening terecht komen of uithuiszetting of ontruiming.</a:t>
            </a:r>
          </a:p>
          <a:p>
            <a:endParaRPr lang="nl-NL" dirty="0"/>
          </a:p>
        </p:txBody>
      </p:sp>
      <p:sp>
        <p:nvSpPr>
          <p:cNvPr id="4" name="Tijdelijke aanduiding voor datum 3"/>
          <p:cNvSpPr>
            <a:spLocks noGrp="1"/>
          </p:cNvSpPr>
          <p:nvPr>
            <p:ph type="dt" idx="1"/>
          </p:nvPr>
        </p:nvSpPr>
        <p:spPr/>
        <p:txBody>
          <a:bodyPr/>
          <a:lstStyle/>
          <a:p>
            <a:fld id="{1E5D73CF-0E60-4E02-8C93-11066DAEEF47}" type="datetime2">
              <a:rPr lang="nl-NL" smtClean="0"/>
              <a:t>vrijdag 10 juli 2020</a:t>
            </a:fld>
            <a:endParaRPr lang="nl-NL"/>
          </a:p>
        </p:txBody>
      </p:sp>
      <p:sp>
        <p:nvSpPr>
          <p:cNvPr id="5" name="Tijdelijke aanduiding voor dianummer 4"/>
          <p:cNvSpPr>
            <a:spLocks noGrp="1"/>
          </p:cNvSpPr>
          <p:nvPr>
            <p:ph type="sldNum" sz="quarter" idx="5"/>
          </p:nvPr>
        </p:nvSpPr>
        <p:spPr/>
        <p:txBody>
          <a:bodyPr/>
          <a:lstStyle/>
          <a:p>
            <a:fld id="{50E56B99-D29E-47E1-884F-FBFE75B23F1B}" type="slidenum">
              <a:rPr lang="nl-NL" smtClean="0"/>
              <a:t>6</a:t>
            </a:fld>
            <a:endParaRPr lang="nl-NL"/>
          </a:p>
        </p:txBody>
      </p:sp>
    </p:spTree>
    <p:extLst>
      <p:ext uri="{BB962C8B-B14F-4D97-AF65-F5344CB8AC3E}">
        <p14:creationId xmlns:p14="http://schemas.microsoft.com/office/powerpoint/2010/main" val="2714485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atum 3"/>
          <p:cNvSpPr>
            <a:spLocks noGrp="1"/>
          </p:cNvSpPr>
          <p:nvPr>
            <p:ph type="dt" idx="1"/>
          </p:nvPr>
        </p:nvSpPr>
        <p:spPr/>
        <p:txBody>
          <a:bodyPr/>
          <a:lstStyle/>
          <a:p>
            <a:fld id="{1E5D73CF-0E60-4E02-8C93-11066DAEEF47}" type="datetime2">
              <a:rPr lang="nl-NL" smtClean="0"/>
              <a:t>vrijdag 10 juli 2020</a:t>
            </a:fld>
            <a:endParaRPr lang="nl-NL"/>
          </a:p>
        </p:txBody>
      </p:sp>
      <p:sp>
        <p:nvSpPr>
          <p:cNvPr id="5" name="Tijdelijke aanduiding voor dianummer 4"/>
          <p:cNvSpPr>
            <a:spLocks noGrp="1"/>
          </p:cNvSpPr>
          <p:nvPr>
            <p:ph type="sldNum" sz="quarter" idx="5"/>
          </p:nvPr>
        </p:nvSpPr>
        <p:spPr/>
        <p:txBody>
          <a:bodyPr/>
          <a:lstStyle/>
          <a:p>
            <a:fld id="{50E56B99-D29E-47E1-884F-FBFE75B23F1B}" type="slidenum">
              <a:rPr lang="nl-NL" smtClean="0"/>
              <a:t>8</a:t>
            </a:fld>
            <a:endParaRPr lang="nl-NL"/>
          </a:p>
        </p:txBody>
      </p:sp>
    </p:spTree>
    <p:extLst>
      <p:ext uri="{BB962C8B-B14F-4D97-AF65-F5344CB8AC3E}">
        <p14:creationId xmlns:p14="http://schemas.microsoft.com/office/powerpoint/2010/main" val="1298565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atum 3"/>
          <p:cNvSpPr>
            <a:spLocks noGrp="1"/>
          </p:cNvSpPr>
          <p:nvPr>
            <p:ph type="dt" idx="1"/>
          </p:nvPr>
        </p:nvSpPr>
        <p:spPr/>
        <p:txBody>
          <a:bodyPr/>
          <a:lstStyle/>
          <a:p>
            <a:fld id="{1E5D73CF-0E60-4E02-8C93-11066DAEEF47}" type="datetime2">
              <a:rPr lang="nl-NL" smtClean="0"/>
              <a:t>vrijdag 10 juli 2020</a:t>
            </a:fld>
            <a:endParaRPr lang="nl-NL"/>
          </a:p>
        </p:txBody>
      </p:sp>
      <p:sp>
        <p:nvSpPr>
          <p:cNvPr id="5" name="Tijdelijke aanduiding voor dianummer 4"/>
          <p:cNvSpPr>
            <a:spLocks noGrp="1"/>
          </p:cNvSpPr>
          <p:nvPr>
            <p:ph type="sldNum" sz="quarter" idx="5"/>
          </p:nvPr>
        </p:nvSpPr>
        <p:spPr/>
        <p:txBody>
          <a:bodyPr/>
          <a:lstStyle/>
          <a:p>
            <a:fld id="{50E56B99-D29E-47E1-884F-FBFE75B23F1B}" type="slidenum">
              <a:rPr lang="nl-NL" smtClean="0"/>
              <a:t>9</a:t>
            </a:fld>
            <a:endParaRPr lang="nl-NL"/>
          </a:p>
        </p:txBody>
      </p:sp>
    </p:spTree>
    <p:extLst>
      <p:ext uri="{BB962C8B-B14F-4D97-AF65-F5344CB8AC3E}">
        <p14:creationId xmlns:p14="http://schemas.microsoft.com/office/powerpoint/2010/main" val="2928936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atum 3"/>
          <p:cNvSpPr>
            <a:spLocks noGrp="1"/>
          </p:cNvSpPr>
          <p:nvPr>
            <p:ph type="dt" idx="1"/>
          </p:nvPr>
        </p:nvSpPr>
        <p:spPr/>
        <p:txBody>
          <a:bodyPr/>
          <a:lstStyle/>
          <a:p>
            <a:fld id="{1E5D73CF-0E60-4E02-8C93-11066DAEEF47}" type="datetime2">
              <a:rPr lang="nl-NL" smtClean="0"/>
              <a:t>vrijdag 10 juli 2020</a:t>
            </a:fld>
            <a:endParaRPr lang="nl-NL"/>
          </a:p>
        </p:txBody>
      </p:sp>
      <p:sp>
        <p:nvSpPr>
          <p:cNvPr id="5" name="Tijdelijke aanduiding voor dianummer 4"/>
          <p:cNvSpPr>
            <a:spLocks noGrp="1"/>
          </p:cNvSpPr>
          <p:nvPr>
            <p:ph type="sldNum" sz="quarter" idx="5"/>
          </p:nvPr>
        </p:nvSpPr>
        <p:spPr/>
        <p:txBody>
          <a:bodyPr/>
          <a:lstStyle/>
          <a:p>
            <a:fld id="{50E56B99-D29E-47E1-884F-FBFE75B23F1B}" type="slidenum">
              <a:rPr lang="nl-NL" smtClean="0"/>
              <a:t>10</a:t>
            </a:fld>
            <a:endParaRPr lang="nl-NL"/>
          </a:p>
        </p:txBody>
      </p:sp>
    </p:spTree>
    <p:extLst>
      <p:ext uri="{BB962C8B-B14F-4D97-AF65-F5344CB8AC3E}">
        <p14:creationId xmlns:p14="http://schemas.microsoft.com/office/powerpoint/2010/main" val="616693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atum 3"/>
          <p:cNvSpPr>
            <a:spLocks noGrp="1"/>
          </p:cNvSpPr>
          <p:nvPr>
            <p:ph type="dt" idx="1"/>
          </p:nvPr>
        </p:nvSpPr>
        <p:spPr/>
        <p:txBody>
          <a:bodyPr/>
          <a:lstStyle/>
          <a:p>
            <a:fld id="{1E5D73CF-0E60-4E02-8C93-11066DAEEF47}" type="datetime2">
              <a:rPr lang="nl-NL" smtClean="0"/>
              <a:t>vrijdag 10 juli 2020</a:t>
            </a:fld>
            <a:endParaRPr lang="nl-NL"/>
          </a:p>
        </p:txBody>
      </p:sp>
      <p:sp>
        <p:nvSpPr>
          <p:cNvPr id="5" name="Tijdelijke aanduiding voor dianummer 4"/>
          <p:cNvSpPr>
            <a:spLocks noGrp="1"/>
          </p:cNvSpPr>
          <p:nvPr>
            <p:ph type="sldNum" sz="quarter" idx="5"/>
          </p:nvPr>
        </p:nvSpPr>
        <p:spPr/>
        <p:txBody>
          <a:bodyPr/>
          <a:lstStyle/>
          <a:p>
            <a:fld id="{50E56B99-D29E-47E1-884F-FBFE75B23F1B}" type="slidenum">
              <a:rPr lang="nl-NL" smtClean="0"/>
              <a:t>16</a:t>
            </a:fld>
            <a:endParaRPr lang="nl-NL"/>
          </a:p>
        </p:txBody>
      </p:sp>
    </p:spTree>
    <p:extLst>
      <p:ext uri="{BB962C8B-B14F-4D97-AF65-F5344CB8AC3E}">
        <p14:creationId xmlns:p14="http://schemas.microsoft.com/office/powerpoint/2010/main" val="2807578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atum 3"/>
          <p:cNvSpPr>
            <a:spLocks noGrp="1"/>
          </p:cNvSpPr>
          <p:nvPr>
            <p:ph type="dt" idx="1"/>
          </p:nvPr>
        </p:nvSpPr>
        <p:spPr/>
        <p:txBody>
          <a:bodyPr/>
          <a:lstStyle/>
          <a:p>
            <a:fld id="{1E5D73CF-0E60-4E02-8C93-11066DAEEF47}" type="datetime2">
              <a:rPr lang="nl-NL" smtClean="0"/>
              <a:t>vrijdag 10 juli 2020</a:t>
            </a:fld>
            <a:endParaRPr lang="nl-NL"/>
          </a:p>
        </p:txBody>
      </p:sp>
      <p:sp>
        <p:nvSpPr>
          <p:cNvPr id="5" name="Tijdelijke aanduiding voor dianummer 4"/>
          <p:cNvSpPr>
            <a:spLocks noGrp="1"/>
          </p:cNvSpPr>
          <p:nvPr>
            <p:ph type="sldNum" sz="quarter" idx="5"/>
          </p:nvPr>
        </p:nvSpPr>
        <p:spPr/>
        <p:txBody>
          <a:bodyPr/>
          <a:lstStyle/>
          <a:p>
            <a:fld id="{50E56B99-D29E-47E1-884F-FBFE75B23F1B}" type="slidenum">
              <a:rPr lang="nl-NL" smtClean="0"/>
              <a:t>17</a:t>
            </a:fld>
            <a:endParaRPr lang="nl-NL"/>
          </a:p>
        </p:txBody>
      </p:sp>
    </p:spTree>
    <p:extLst>
      <p:ext uri="{BB962C8B-B14F-4D97-AF65-F5344CB8AC3E}">
        <p14:creationId xmlns:p14="http://schemas.microsoft.com/office/powerpoint/2010/main" val="3315255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atum 3"/>
          <p:cNvSpPr>
            <a:spLocks noGrp="1"/>
          </p:cNvSpPr>
          <p:nvPr>
            <p:ph type="dt" idx="1"/>
          </p:nvPr>
        </p:nvSpPr>
        <p:spPr/>
        <p:txBody>
          <a:bodyPr/>
          <a:lstStyle/>
          <a:p>
            <a:fld id="{1E5D73CF-0E60-4E02-8C93-11066DAEEF47}" type="datetime2">
              <a:rPr lang="nl-NL" smtClean="0"/>
              <a:t>vrijdag 10 juli 2020</a:t>
            </a:fld>
            <a:endParaRPr lang="nl-NL"/>
          </a:p>
        </p:txBody>
      </p:sp>
      <p:sp>
        <p:nvSpPr>
          <p:cNvPr id="5" name="Tijdelijke aanduiding voor dianummer 4"/>
          <p:cNvSpPr>
            <a:spLocks noGrp="1"/>
          </p:cNvSpPr>
          <p:nvPr>
            <p:ph type="sldNum" sz="quarter" idx="5"/>
          </p:nvPr>
        </p:nvSpPr>
        <p:spPr/>
        <p:txBody>
          <a:bodyPr/>
          <a:lstStyle/>
          <a:p>
            <a:fld id="{50E56B99-D29E-47E1-884F-FBFE75B23F1B}" type="slidenum">
              <a:rPr lang="nl-NL" smtClean="0"/>
              <a:t>18</a:t>
            </a:fld>
            <a:endParaRPr lang="nl-NL"/>
          </a:p>
        </p:txBody>
      </p:sp>
    </p:spTree>
    <p:extLst>
      <p:ext uri="{BB962C8B-B14F-4D97-AF65-F5344CB8AC3E}">
        <p14:creationId xmlns:p14="http://schemas.microsoft.com/office/powerpoint/2010/main" val="2014232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atum 3"/>
          <p:cNvSpPr>
            <a:spLocks noGrp="1"/>
          </p:cNvSpPr>
          <p:nvPr>
            <p:ph type="dt" idx="1"/>
          </p:nvPr>
        </p:nvSpPr>
        <p:spPr/>
        <p:txBody>
          <a:bodyPr/>
          <a:lstStyle/>
          <a:p>
            <a:fld id="{1E5D73CF-0E60-4E02-8C93-11066DAEEF47}" type="datetime2">
              <a:rPr lang="nl-NL" smtClean="0"/>
              <a:t>vrijdag 10 juli 2020</a:t>
            </a:fld>
            <a:endParaRPr lang="nl-NL"/>
          </a:p>
        </p:txBody>
      </p:sp>
      <p:sp>
        <p:nvSpPr>
          <p:cNvPr id="5" name="Tijdelijke aanduiding voor dianummer 4"/>
          <p:cNvSpPr>
            <a:spLocks noGrp="1"/>
          </p:cNvSpPr>
          <p:nvPr>
            <p:ph type="sldNum" sz="quarter" idx="5"/>
          </p:nvPr>
        </p:nvSpPr>
        <p:spPr/>
        <p:txBody>
          <a:bodyPr/>
          <a:lstStyle/>
          <a:p>
            <a:fld id="{50E56B99-D29E-47E1-884F-FBFE75B23F1B}" type="slidenum">
              <a:rPr lang="nl-NL" smtClean="0"/>
              <a:t>19</a:t>
            </a:fld>
            <a:endParaRPr lang="nl-NL"/>
          </a:p>
        </p:txBody>
      </p:sp>
    </p:spTree>
    <p:extLst>
      <p:ext uri="{BB962C8B-B14F-4D97-AF65-F5344CB8AC3E}">
        <p14:creationId xmlns:p14="http://schemas.microsoft.com/office/powerpoint/2010/main" val="23532407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eginpagina FCB Sociaal Werk">
    <p:spTree>
      <p:nvGrpSpPr>
        <p:cNvPr id="1" name=""/>
        <p:cNvGrpSpPr/>
        <p:nvPr/>
      </p:nvGrpSpPr>
      <p:grpSpPr>
        <a:xfrm>
          <a:off x="0" y="0"/>
          <a:ext cx="0" cy="0"/>
          <a:chOff x="0" y="0"/>
          <a:chExt cx="0" cy="0"/>
        </a:xfrm>
      </p:grpSpPr>
      <p:pic>
        <p:nvPicPr>
          <p:cNvPr id="7" name="Afbeelding 6" descr="Logo_SociaalWerk_Branche.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79712" y="692696"/>
            <a:ext cx="5270778" cy="3706922"/>
          </a:xfrm>
          <a:prstGeom prst="rect">
            <a:avLst/>
          </a:prstGeom>
        </p:spPr>
      </p:pic>
      <p:sp>
        <p:nvSpPr>
          <p:cNvPr id="2" name="Tijdelijke aanduiding voor datum 1"/>
          <p:cNvSpPr>
            <a:spLocks noGrp="1"/>
          </p:cNvSpPr>
          <p:nvPr>
            <p:ph type="dt" sz="half" idx="10"/>
          </p:nvPr>
        </p:nvSpPr>
        <p:spPr/>
        <p:txBody>
          <a:bodyPr/>
          <a:lstStyle/>
          <a:p>
            <a:fld id="{C3A003F0-9CF1-5043-A32B-C10C5343C309}" type="datetime2">
              <a:rPr lang="nl-NL" smtClean="0"/>
              <a:t>vrijdag 10 juli 2020</a:t>
            </a:fld>
            <a:endParaRPr lang="nl-NL"/>
          </a:p>
        </p:txBody>
      </p:sp>
      <p:sp>
        <p:nvSpPr>
          <p:cNvPr id="3" name="Tijdelijke aanduiding voor voettekst 2"/>
          <p:cNvSpPr>
            <a:spLocks noGrp="1"/>
          </p:cNvSpPr>
          <p:nvPr>
            <p:ph type="ftr" sz="quarter" idx="11"/>
          </p:nvPr>
        </p:nvSpPr>
        <p:spPr/>
        <p:txBody>
          <a:bodyPr/>
          <a:lstStyle/>
          <a:p>
            <a:endParaRPr lang="nl-NL" dirty="0"/>
          </a:p>
        </p:txBody>
      </p:sp>
      <p:sp>
        <p:nvSpPr>
          <p:cNvPr id="4" name="Tijdelijke aanduiding voor dianummer 3"/>
          <p:cNvSpPr>
            <a:spLocks noGrp="1"/>
          </p:cNvSpPr>
          <p:nvPr>
            <p:ph type="sldNum" sz="quarter" idx="12"/>
          </p:nvPr>
        </p:nvSpPr>
        <p:spPr/>
        <p:txBody>
          <a:bodyPr/>
          <a:lstStyle/>
          <a:p>
            <a:fld id="{4B57AF38-2338-4DE2-A75A-26B96539EA38}" type="slidenum">
              <a:rPr lang="nl-NL" smtClean="0"/>
              <a:t>‹nr.›</a:t>
            </a:fld>
            <a:endParaRPr lang="nl-NL"/>
          </a:p>
        </p:txBody>
      </p:sp>
      <p:pic>
        <p:nvPicPr>
          <p:cNvPr id="6" name="Afbeelding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48556" y="4804490"/>
            <a:ext cx="5446888" cy="804654"/>
          </a:xfrm>
          <a:prstGeom prst="rect">
            <a:avLst/>
          </a:prstGeom>
        </p:spPr>
      </p:pic>
    </p:spTree>
    <p:extLst>
      <p:ext uri="{BB962C8B-B14F-4D97-AF65-F5344CB8AC3E}">
        <p14:creationId xmlns:p14="http://schemas.microsoft.com/office/powerpoint/2010/main" val="1698895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 FCB Sociaal Werk">
    <p:spTree>
      <p:nvGrpSpPr>
        <p:cNvPr id="1" name=""/>
        <p:cNvGrpSpPr/>
        <p:nvPr/>
      </p:nvGrpSpPr>
      <p:grpSpPr>
        <a:xfrm>
          <a:off x="0" y="0"/>
          <a:ext cx="0" cy="0"/>
          <a:chOff x="0" y="0"/>
          <a:chExt cx="0" cy="0"/>
        </a:xfrm>
      </p:grpSpPr>
      <p:pic>
        <p:nvPicPr>
          <p:cNvPr id="10" name="Afbeelding 9" descr="Logo_SociaalWerk_Branche.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80112" y="620688"/>
            <a:ext cx="3160855" cy="2223020"/>
          </a:xfrm>
          <a:prstGeom prst="rect">
            <a:avLst/>
          </a:prstGeom>
        </p:spPr>
      </p:pic>
      <p:sp>
        <p:nvSpPr>
          <p:cNvPr id="2" name="Titel 1"/>
          <p:cNvSpPr>
            <a:spLocks noGrp="1"/>
          </p:cNvSpPr>
          <p:nvPr>
            <p:ph type="ctrTitle"/>
          </p:nvPr>
        </p:nvSpPr>
        <p:spPr>
          <a:xfrm>
            <a:off x="611560" y="2564904"/>
            <a:ext cx="6048672" cy="1181993"/>
          </a:xfrm>
        </p:spPr>
        <p:txBody>
          <a:bodyPr>
            <a:normAutofit/>
          </a:bodyPr>
          <a:lstStyle>
            <a:lvl1pPr algn="r">
              <a:defRPr sz="3000" b="1">
                <a:solidFill>
                  <a:srgbClr val="C20D21"/>
                </a:solidFill>
              </a:defRPr>
            </a:lvl1pPr>
          </a:lstStyle>
          <a:p>
            <a:r>
              <a:rPr lang="nl-NL"/>
              <a:t>Klik om stijl te bewerken</a:t>
            </a:r>
            <a:endParaRPr lang="nl-NL" dirty="0"/>
          </a:p>
        </p:txBody>
      </p:sp>
      <p:sp>
        <p:nvSpPr>
          <p:cNvPr id="3" name="Ondertitel 2"/>
          <p:cNvSpPr>
            <a:spLocks noGrp="1"/>
          </p:cNvSpPr>
          <p:nvPr>
            <p:ph type="subTitle" idx="1" hasCustomPrompt="1"/>
          </p:nvPr>
        </p:nvSpPr>
        <p:spPr>
          <a:xfrm>
            <a:off x="1475656" y="3789040"/>
            <a:ext cx="5184576" cy="864096"/>
          </a:xfrm>
        </p:spPr>
        <p:txBody>
          <a:bodyPr>
            <a:normAutofit/>
          </a:bodyPr>
          <a:lstStyle>
            <a:lvl1pPr marL="0" indent="0" algn="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ondertitel</a:t>
            </a:r>
          </a:p>
        </p:txBody>
      </p:sp>
      <p:sp>
        <p:nvSpPr>
          <p:cNvPr id="4" name="Tijdelijke aanduiding voor datum 3"/>
          <p:cNvSpPr>
            <a:spLocks noGrp="1"/>
          </p:cNvSpPr>
          <p:nvPr>
            <p:ph type="dt" sz="half" idx="10"/>
          </p:nvPr>
        </p:nvSpPr>
        <p:spPr/>
        <p:txBody>
          <a:bodyPr/>
          <a:lstStyle/>
          <a:p>
            <a:fld id="{CE26C9FB-6DA4-D74E-948C-E221CE07D7AB}" type="datetime2">
              <a:rPr lang="nl-NL" smtClean="0"/>
              <a:t>vrijdag 10 juli 2020</a:t>
            </a:fld>
            <a:endParaRPr lang="nl-NL" dirty="0"/>
          </a:p>
        </p:txBody>
      </p:sp>
      <p:sp>
        <p:nvSpPr>
          <p:cNvPr id="6" name="Tijdelijke aanduiding voor dianummer 5"/>
          <p:cNvSpPr>
            <a:spLocks noGrp="1"/>
          </p:cNvSpPr>
          <p:nvPr>
            <p:ph type="sldNum" sz="quarter" idx="12"/>
          </p:nvPr>
        </p:nvSpPr>
        <p:spPr/>
        <p:txBody>
          <a:bodyPr/>
          <a:lstStyle/>
          <a:p>
            <a:fld id="{83BF4F9B-F4E4-41E8-8965-76BCA7F932D2}" type="slidenum">
              <a:rPr lang="nl-NL" smtClean="0"/>
              <a:t>‹nr.›</a:t>
            </a:fld>
            <a:endParaRPr lang="nl-NL" dirty="0"/>
          </a:p>
        </p:txBody>
      </p:sp>
      <p:cxnSp>
        <p:nvCxnSpPr>
          <p:cNvPr id="8" name="Straight Connector 9"/>
          <p:cNvCxnSpPr/>
          <p:nvPr userDrawn="1"/>
        </p:nvCxnSpPr>
        <p:spPr>
          <a:xfrm>
            <a:off x="346384" y="6366302"/>
            <a:ext cx="8453558" cy="1588"/>
          </a:xfrm>
          <a:prstGeom prst="line">
            <a:avLst/>
          </a:prstGeom>
          <a:ln w="3175">
            <a:solidFill>
              <a:srgbClr val="C20D21"/>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047446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ina 1 FCB Sociaal Werk">
    <p:spTree>
      <p:nvGrpSpPr>
        <p:cNvPr id="1" name=""/>
        <p:cNvGrpSpPr/>
        <p:nvPr/>
      </p:nvGrpSpPr>
      <p:grpSpPr>
        <a:xfrm>
          <a:off x="0" y="0"/>
          <a:ext cx="0" cy="0"/>
          <a:chOff x="0" y="0"/>
          <a:chExt cx="0" cy="0"/>
        </a:xfrm>
      </p:grpSpPr>
      <p:pic>
        <p:nvPicPr>
          <p:cNvPr id="12" name="Afbeelding 11" descr="Logo_SociaalWerk_Branche.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64288" y="260648"/>
            <a:ext cx="1852678" cy="1302983"/>
          </a:xfrm>
          <a:prstGeom prst="rect">
            <a:avLst/>
          </a:prstGeom>
        </p:spPr>
      </p:pic>
      <p:sp>
        <p:nvSpPr>
          <p:cNvPr id="13" name="Titel 1"/>
          <p:cNvSpPr>
            <a:spLocks noGrp="1"/>
          </p:cNvSpPr>
          <p:nvPr>
            <p:ph type="title"/>
          </p:nvPr>
        </p:nvSpPr>
        <p:spPr>
          <a:xfrm>
            <a:off x="457200" y="274638"/>
            <a:ext cx="6995120" cy="1143000"/>
          </a:xfrm>
        </p:spPr>
        <p:txBody>
          <a:bodyPr>
            <a:normAutofit/>
          </a:bodyPr>
          <a:lstStyle>
            <a:lvl1pPr algn="l">
              <a:defRPr sz="3000" b="1">
                <a:solidFill>
                  <a:srgbClr val="C20D21"/>
                </a:solidFill>
              </a:defRPr>
            </a:lvl1pPr>
          </a:lstStyle>
          <a:p>
            <a:r>
              <a:rPr lang="nl-NL"/>
              <a:t>Klik om stijl te bewerken</a:t>
            </a:r>
            <a:endParaRPr lang="nl-NL" dirty="0"/>
          </a:p>
        </p:txBody>
      </p:sp>
      <p:cxnSp>
        <p:nvCxnSpPr>
          <p:cNvPr id="14" name="Straight Connector 8"/>
          <p:cNvCxnSpPr/>
          <p:nvPr userDrawn="1"/>
        </p:nvCxnSpPr>
        <p:spPr>
          <a:xfrm>
            <a:off x="1154598" y="1154812"/>
            <a:ext cx="5616292" cy="1588"/>
          </a:xfrm>
          <a:prstGeom prst="line">
            <a:avLst/>
          </a:prstGeom>
          <a:ln w="3175">
            <a:solidFill>
              <a:srgbClr val="C20D21"/>
            </a:solidFill>
          </a:ln>
          <a:effectLst/>
        </p:spPr>
        <p:style>
          <a:lnRef idx="1">
            <a:schemeClr val="accent5"/>
          </a:lnRef>
          <a:fillRef idx="0">
            <a:schemeClr val="accent5"/>
          </a:fillRef>
          <a:effectRef idx="0">
            <a:schemeClr val="accent5"/>
          </a:effectRef>
          <a:fontRef idx="minor">
            <a:schemeClr val="tx1"/>
          </a:fontRef>
        </p:style>
      </p:cxnSp>
      <p:sp>
        <p:nvSpPr>
          <p:cNvPr id="3" name="Tijdelijke aanduiding voor inhoud 2"/>
          <p:cNvSpPr>
            <a:spLocks noGrp="1"/>
          </p:cNvSpPr>
          <p:nvPr>
            <p:ph idx="1"/>
          </p:nvPr>
        </p:nvSpPr>
        <p:spPr/>
        <p:txBody>
          <a:bodyPr>
            <a:normAutofit/>
          </a:bodyPr>
          <a:lstStyle>
            <a:lvl1pPr marL="514350" indent="-514350">
              <a:buClr>
                <a:srgbClr val="FF0000"/>
              </a:buClr>
              <a:buFont typeface="Arial" pitchFamily="34" charset="0"/>
              <a:buChar char="•"/>
              <a:defRPr sz="2800">
                <a:solidFill>
                  <a:srgbClr val="7F7F7F"/>
                </a:solidFill>
              </a:defRPr>
            </a:lvl1pPr>
            <a:lvl2pPr marL="741600" indent="-284400">
              <a:buClr>
                <a:schemeClr val="accent4"/>
              </a:buClr>
              <a:buFont typeface="Arial" pitchFamily="34" charset="0"/>
              <a:buChar char="•"/>
              <a:defRPr sz="2400">
                <a:solidFill>
                  <a:srgbClr val="7F7F7F"/>
                </a:solidFill>
              </a:defRPr>
            </a:lvl2pPr>
            <a:lvl3pPr>
              <a:buClr>
                <a:schemeClr val="accent6"/>
              </a:buClr>
              <a:defRPr sz="2000">
                <a:solidFill>
                  <a:srgbClr val="7F7F7F"/>
                </a:solidFill>
              </a:defRPr>
            </a:lvl3pPr>
            <a:lvl4pPr marL="1600200" indent="-228600">
              <a:buClr>
                <a:schemeClr val="accent1"/>
              </a:buClr>
              <a:buFont typeface="Arial" pitchFamily="34" charset="0"/>
              <a:buChar char="•"/>
              <a:defRPr sz="1800">
                <a:solidFill>
                  <a:srgbClr val="7F7F7F"/>
                </a:solidFill>
              </a:defRPr>
            </a:lvl4pPr>
            <a:lvl5pPr marL="2057400" indent="-228600">
              <a:buFont typeface="Arial" pitchFamily="34" charset="0"/>
              <a:buChar char="•"/>
              <a:defRPr sz="1800">
                <a:solidFill>
                  <a:srgbClr val="7F7F7F"/>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atum 3"/>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B57AF38-2338-4DE2-A75A-26B96539EA38}" type="slidenum">
              <a:rPr lang="nl-NL" smtClean="0"/>
              <a:t>‹nr.›</a:t>
            </a:fld>
            <a:endParaRPr lang="nl-NL"/>
          </a:p>
        </p:txBody>
      </p:sp>
      <p:cxnSp>
        <p:nvCxnSpPr>
          <p:cNvPr id="11" name="Straight Connector 6"/>
          <p:cNvCxnSpPr/>
          <p:nvPr userDrawn="1"/>
        </p:nvCxnSpPr>
        <p:spPr>
          <a:xfrm>
            <a:off x="346384" y="6366302"/>
            <a:ext cx="8453558" cy="1588"/>
          </a:xfrm>
          <a:prstGeom prst="line">
            <a:avLst/>
          </a:prstGeom>
          <a:ln w="3175">
            <a:solidFill>
              <a:srgbClr val="FF0000"/>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356236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ina 2 FCB Sociaal Werk">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6995120" cy="1143000"/>
          </a:xfrm>
        </p:spPr>
        <p:txBody>
          <a:bodyPr>
            <a:normAutofit/>
          </a:bodyPr>
          <a:lstStyle>
            <a:lvl1pPr algn="l">
              <a:defRPr sz="3000" b="1">
                <a:solidFill>
                  <a:srgbClr val="C20D21"/>
                </a:solidFill>
              </a:defRPr>
            </a:lvl1pPr>
          </a:lstStyle>
          <a:p>
            <a:r>
              <a:rPr lang="nl-NL"/>
              <a:t>Klik om stijl te bewerken</a:t>
            </a:r>
            <a:endParaRPr lang="nl-NL" dirty="0"/>
          </a:p>
        </p:txBody>
      </p:sp>
      <p:sp>
        <p:nvSpPr>
          <p:cNvPr id="3" name="Tijdelijke aanduiding voor datum 2"/>
          <p:cNvSpPr>
            <a:spLocks noGrp="1"/>
          </p:cNvSpPr>
          <p:nvPr>
            <p:ph type="dt" sz="half" idx="10"/>
          </p:nvPr>
        </p:nvSpPr>
        <p:spPr/>
        <p:txBody>
          <a:bodyPr/>
          <a:lstStyle/>
          <a:p>
            <a:fld id="{E2C22418-2D3D-CD47-961F-FCDFC28448A6}" type="datetime2">
              <a:rPr lang="nl-NL" smtClean="0"/>
              <a:t>vrijdag 10 juli 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B57AF38-2338-4DE2-A75A-26B96539EA38}" type="slidenum">
              <a:rPr lang="nl-NL" smtClean="0"/>
              <a:t>‹nr.›</a:t>
            </a:fld>
            <a:endParaRPr lang="nl-NL"/>
          </a:p>
        </p:txBody>
      </p:sp>
      <p:sp>
        <p:nvSpPr>
          <p:cNvPr id="6" name="Titel 1"/>
          <p:cNvSpPr txBox="1">
            <a:spLocks/>
          </p:cNvSpPr>
          <p:nvPr userDrawn="1"/>
        </p:nvSpPr>
        <p:spPr>
          <a:xfrm>
            <a:off x="457200" y="274638"/>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000" b="1" kern="1200">
                <a:solidFill>
                  <a:srgbClr val="0092D2"/>
                </a:solidFill>
                <a:latin typeface="+mj-lt"/>
                <a:ea typeface="+mj-ea"/>
                <a:cs typeface="+mj-cs"/>
              </a:defRPr>
            </a:lvl1pPr>
          </a:lstStyle>
          <a:p>
            <a:endParaRPr lang="nl-NL" dirty="0"/>
          </a:p>
        </p:txBody>
      </p:sp>
      <p:cxnSp>
        <p:nvCxnSpPr>
          <p:cNvPr id="7" name="Straight Connector 8"/>
          <p:cNvCxnSpPr/>
          <p:nvPr userDrawn="1"/>
        </p:nvCxnSpPr>
        <p:spPr>
          <a:xfrm>
            <a:off x="1154598" y="1154812"/>
            <a:ext cx="5616292" cy="1588"/>
          </a:xfrm>
          <a:prstGeom prst="line">
            <a:avLst/>
          </a:prstGeom>
          <a:ln w="3175">
            <a:solidFill>
              <a:srgbClr val="C20D21"/>
            </a:solidFill>
          </a:ln>
          <a:effectLst/>
        </p:spPr>
        <p:style>
          <a:lnRef idx="1">
            <a:schemeClr val="accent5"/>
          </a:lnRef>
          <a:fillRef idx="0">
            <a:schemeClr val="accent5"/>
          </a:fillRef>
          <a:effectRef idx="0">
            <a:schemeClr val="accent5"/>
          </a:effectRef>
          <a:fontRef idx="minor">
            <a:schemeClr val="tx1"/>
          </a:fontRef>
        </p:style>
      </p:cxnSp>
      <p:sp>
        <p:nvSpPr>
          <p:cNvPr id="19" name="Tijdelijke aanduiding voor afbeelding 18"/>
          <p:cNvSpPr>
            <a:spLocks noGrp="1"/>
          </p:cNvSpPr>
          <p:nvPr>
            <p:ph type="pic" sz="quarter" idx="13"/>
          </p:nvPr>
        </p:nvSpPr>
        <p:spPr>
          <a:xfrm>
            <a:off x="539552" y="3501008"/>
            <a:ext cx="2736850" cy="2389187"/>
          </a:xfrm>
        </p:spPr>
        <p:txBody>
          <a:bodyPr/>
          <a:lstStyle>
            <a:lvl1pPr marL="0" indent="0">
              <a:buNone/>
              <a:defRPr/>
            </a:lvl1pPr>
          </a:lstStyle>
          <a:p>
            <a:r>
              <a:rPr lang="nl-NL"/>
              <a:t>Klik op het pictogram als u een afbeelding wilt toevoegen</a:t>
            </a:r>
            <a:endParaRPr lang="nl-NL" dirty="0"/>
          </a:p>
        </p:txBody>
      </p:sp>
      <p:sp>
        <p:nvSpPr>
          <p:cNvPr id="21" name="Tijdelijke aanduiding voor tekst 20"/>
          <p:cNvSpPr>
            <a:spLocks noGrp="1"/>
          </p:cNvSpPr>
          <p:nvPr>
            <p:ph type="body" sz="quarter" idx="14"/>
          </p:nvPr>
        </p:nvSpPr>
        <p:spPr>
          <a:xfrm>
            <a:off x="467544" y="1700808"/>
            <a:ext cx="8229600" cy="523220"/>
          </a:xfrm>
        </p:spPr>
        <p:txBody>
          <a:bodyPr>
            <a:spAutoFit/>
          </a:bodyPr>
          <a:lstStyle>
            <a:lvl1pPr marL="0" indent="0">
              <a:buNone/>
              <a:defRPr sz="2400">
                <a:solidFill>
                  <a:srgbClr val="7F7F7F"/>
                </a:solidFill>
              </a:defRPr>
            </a:lvl1pPr>
          </a:lstStyle>
          <a:p>
            <a:pPr lvl="0"/>
            <a:r>
              <a:rPr lang="nl-NL" sz="2800"/>
              <a:t>Klikken om de tekststijl van het model te bewerken</a:t>
            </a:r>
          </a:p>
        </p:txBody>
      </p:sp>
      <p:cxnSp>
        <p:nvCxnSpPr>
          <p:cNvPr id="22" name="Straight Connector 9"/>
          <p:cNvCxnSpPr/>
          <p:nvPr userDrawn="1"/>
        </p:nvCxnSpPr>
        <p:spPr>
          <a:xfrm>
            <a:off x="346384" y="6366302"/>
            <a:ext cx="8453558" cy="1588"/>
          </a:xfrm>
          <a:prstGeom prst="line">
            <a:avLst/>
          </a:prstGeom>
          <a:ln w="3175">
            <a:solidFill>
              <a:schemeClr val="accent1"/>
            </a:solidFill>
          </a:ln>
        </p:spPr>
        <p:style>
          <a:lnRef idx="1">
            <a:schemeClr val="accent5"/>
          </a:lnRef>
          <a:fillRef idx="0">
            <a:schemeClr val="accent5"/>
          </a:fillRef>
          <a:effectRef idx="0">
            <a:schemeClr val="accent5"/>
          </a:effectRef>
          <a:fontRef idx="minor">
            <a:schemeClr val="tx1"/>
          </a:fontRef>
        </p:style>
      </p:cxnSp>
      <p:pic>
        <p:nvPicPr>
          <p:cNvPr id="14" name="Afbeelding 13" descr="Logo_SociaalWerk_Branche.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64288" y="260648"/>
            <a:ext cx="1852678" cy="1302983"/>
          </a:xfrm>
          <a:prstGeom prst="rect">
            <a:avLst/>
          </a:prstGeom>
        </p:spPr>
      </p:pic>
    </p:spTree>
    <p:extLst>
      <p:ext uri="{BB962C8B-B14F-4D97-AF65-F5344CB8AC3E}">
        <p14:creationId xmlns:p14="http://schemas.microsoft.com/office/powerpoint/2010/main" val="7443299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D8375-65E1-C94D-84DC-5194188F172D}" type="datetime2">
              <a:rPr lang="nl-NL" smtClean="0"/>
              <a:t>vrijdag 10 juli 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57AF38-2338-4DE2-A75A-26B96539EA38}" type="slidenum">
              <a:rPr lang="nl-NL" smtClean="0"/>
              <a:t>‹nr.›</a:t>
            </a:fld>
            <a:endParaRPr lang="nl-NL"/>
          </a:p>
        </p:txBody>
      </p:sp>
    </p:spTree>
    <p:extLst>
      <p:ext uri="{BB962C8B-B14F-4D97-AF65-F5344CB8AC3E}">
        <p14:creationId xmlns:p14="http://schemas.microsoft.com/office/powerpoint/2010/main" val="1832286264"/>
      </p:ext>
    </p:extLst>
  </p:cSld>
  <p:clrMap bg1="lt1" tx1="dk1" bg2="lt2" tx2="dk2" accent1="accent1" accent2="accent2" accent3="accent3" accent4="accent4" accent5="accent5" accent6="accent6" hlink="hlink" folHlink="folHlink"/>
  <p:sldLayoutIdLst>
    <p:sldLayoutId id="2147483678" r:id="rId1"/>
    <p:sldLayoutId id="2147483676" r:id="rId2"/>
    <p:sldLayoutId id="2147483661" r:id="rId3"/>
    <p:sldLayoutId id="2147483665" r:id="rId4"/>
  </p:sldLayoutIdLst>
  <p:hf hdr="0" ftr="0"/>
  <p:txStyles>
    <p:titleStyle>
      <a:lvl1pPr algn="l" defTabSz="914400" rtl="0" eaLnBrk="1" latinLnBrk="0" hangingPunct="1">
        <a:spcBef>
          <a:spcPct val="0"/>
        </a:spcBef>
        <a:buNone/>
        <a:defRPr sz="3000" b="1" kern="1200">
          <a:solidFill>
            <a:srgbClr val="1E9DDF"/>
          </a:solidFill>
          <a:latin typeface="+mj-lt"/>
          <a:ea typeface="+mj-ea"/>
          <a:cs typeface="+mj-cs"/>
        </a:defRPr>
      </a:lvl1pPr>
    </p:titleStyle>
    <p:bodyStyle>
      <a:lvl1pPr marL="342900" indent="-342900" algn="l" defTabSz="914400" rtl="0" eaLnBrk="1" latinLnBrk="0" hangingPunct="1">
        <a:spcBef>
          <a:spcPct val="20000"/>
        </a:spcBef>
        <a:buClr>
          <a:schemeClr val="accent2"/>
        </a:buClr>
        <a:buFont typeface="Arial" pitchFamily="34" charset="0"/>
        <a:buChar char="•"/>
        <a:defRPr sz="2800" kern="1200">
          <a:solidFill>
            <a:srgbClr val="7F7F7F"/>
          </a:solidFill>
          <a:latin typeface="+mn-lt"/>
          <a:ea typeface="+mn-ea"/>
          <a:cs typeface="+mn-cs"/>
        </a:defRPr>
      </a:lvl1pPr>
      <a:lvl2pPr marL="742950" indent="-285750" algn="l" defTabSz="914400" rtl="0" eaLnBrk="1" latinLnBrk="0" hangingPunct="1">
        <a:spcBef>
          <a:spcPct val="20000"/>
        </a:spcBef>
        <a:buClr>
          <a:schemeClr val="accent6"/>
        </a:buClr>
        <a:buFont typeface="Arial" pitchFamily="34" charset="0"/>
        <a:buChar char="•"/>
        <a:defRPr sz="2400" kern="1200">
          <a:solidFill>
            <a:srgbClr val="7F7F7F"/>
          </a:solidFill>
          <a:latin typeface="+mn-lt"/>
          <a:ea typeface="+mn-ea"/>
          <a:cs typeface="+mn-cs"/>
        </a:defRPr>
      </a:lvl2pPr>
      <a:lvl3pPr marL="1143000" indent="-228600" algn="l" defTabSz="914400" rtl="0" eaLnBrk="1" latinLnBrk="0" hangingPunct="1">
        <a:spcBef>
          <a:spcPct val="20000"/>
        </a:spcBef>
        <a:buClr>
          <a:schemeClr val="accent4"/>
        </a:buClr>
        <a:buFont typeface="Arial" pitchFamily="34" charset="0"/>
        <a:buChar char="•"/>
        <a:defRPr sz="2000" kern="1200">
          <a:solidFill>
            <a:srgbClr val="7F7F7F"/>
          </a:solidFill>
          <a:latin typeface="+mn-lt"/>
          <a:ea typeface="+mn-ea"/>
          <a:cs typeface="+mn-cs"/>
        </a:defRPr>
      </a:lvl3pPr>
      <a:lvl4pPr marL="1600200" indent="-228600" algn="l" defTabSz="914400" rtl="0" eaLnBrk="1" latinLnBrk="0" hangingPunct="1">
        <a:spcBef>
          <a:spcPct val="20000"/>
        </a:spcBef>
        <a:buClr>
          <a:schemeClr val="accent1"/>
        </a:buClr>
        <a:buFont typeface="Arial" pitchFamily="34" charset="0"/>
        <a:buChar char="•"/>
        <a:defRPr sz="1800" kern="1200">
          <a:solidFill>
            <a:srgbClr val="7F7F7F"/>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rgbClr val="7F7F7F"/>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elzijnoprecept.nl/"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www.rijksoverheid.nl/binaries/rijksoverheid/documenten/publicaties/2018/09/12/actieprogramma-kansrijke-start/Actieprogramma+Kansrijke+Start.pdf"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www.kbanijmegen.nl/doc/pdf/Schoolmaatschappelijk-werk-in-het-mbo.pdf"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www.sociaalwerknederland.nl/actueel/nieuws/2376-miljoenen-besparen-met-zorg-verzekeraars-en-gemeenten"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hyperlink" Target="https://www.sociaalwerknederland.nl/?file=7915&amp;m=1373026521&amp;action=file.download"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sociaalwerknederland.nl/actueel/nieuws/2376-miljoenen-besparen-met-zorg-verzekeraars-en-gemeenten"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sociaalwerknederland.nl/?file=4313&amp;m=1322148511&amp;action=file.download"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www.sociaalwerknederland.nl/?file=4313&amp;m=1322148511&amp;action=file.download"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s://www.sociaalwerknederland.nl/actueel/nieuws/8615-elke-euro-betaalt-zich-dubbel-uit-levgroep-mkbas"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www.binnenlandsbestuur.nl/Uploads/2012/12/LPBL-MKBA-Frontlijnteam.pdf"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www.binnenlandsbestuur.nl/Uploads/2012/12/LPBL-MKBA-Frontlijnteam.pdf"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participeadvies.nl/actueel/mbc-jongerenwerk"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hyperlink" Target="https://www.qconsultzorg.nl/static/upload/raw/f397357a-46ca-469c-8a37-8580a14403c4/mBC+jongerenwerk+voor+gemeente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meerwaarde.nl/thema/sociale-contacten-vrije-tijd/verbinding/sociaal-makelaars-1"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housingfirstnederland.nl/"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ctrTitle"/>
          </p:nvPr>
        </p:nvSpPr>
        <p:spPr/>
        <p:txBody>
          <a:bodyPr/>
          <a:lstStyle/>
          <a:p>
            <a:r>
              <a:rPr lang="nl-NL" dirty="0"/>
              <a:t>Business cases sociaal werk</a:t>
            </a:r>
          </a:p>
        </p:txBody>
      </p:sp>
      <p:sp>
        <p:nvSpPr>
          <p:cNvPr id="9" name="Subtitel 8"/>
          <p:cNvSpPr>
            <a:spLocks noGrp="1"/>
          </p:cNvSpPr>
          <p:nvPr>
            <p:ph type="subTitle" idx="1"/>
          </p:nvPr>
        </p:nvSpPr>
        <p:spPr/>
        <p:txBody>
          <a:bodyPr/>
          <a:lstStyle/>
          <a:p>
            <a:endParaRPr lang="nl-NL" dirty="0"/>
          </a:p>
        </p:txBody>
      </p:sp>
      <p:sp>
        <p:nvSpPr>
          <p:cNvPr id="6" name="Tijdelijke aanduiding voor datum 5"/>
          <p:cNvSpPr>
            <a:spLocks noGrp="1"/>
          </p:cNvSpPr>
          <p:nvPr>
            <p:ph type="dt" sz="half" idx="10"/>
          </p:nvPr>
        </p:nvSpPr>
        <p:spPr/>
        <p:txBody>
          <a:bodyPr/>
          <a:lstStyle/>
          <a:p>
            <a:fld id="{C6BFCF34-C002-9C44-A5E0-24815B80F56E}" type="datetime2">
              <a:rPr lang="nl-NL" smtClean="0"/>
              <a:t>vrijdag 10 juli 2020</a:t>
            </a:fld>
            <a:endParaRPr lang="nl-NL"/>
          </a:p>
        </p:txBody>
      </p:sp>
      <p:sp>
        <p:nvSpPr>
          <p:cNvPr id="7" name="Tijdelijke aanduiding voor dianummer 6"/>
          <p:cNvSpPr>
            <a:spLocks noGrp="1"/>
          </p:cNvSpPr>
          <p:nvPr>
            <p:ph type="sldNum" sz="quarter" idx="12"/>
          </p:nvPr>
        </p:nvSpPr>
        <p:spPr/>
        <p:txBody>
          <a:bodyPr/>
          <a:lstStyle/>
          <a:p>
            <a:fld id="{4B57AF38-2338-4DE2-A75A-26B96539EA38}" type="slidenum">
              <a:rPr lang="nl-NL" smtClean="0"/>
              <a:t>1</a:t>
            </a:fld>
            <a:endParaRPr lang="nl-NL"/>
          </a:p>
        </p:txBody>
      </p:sp>
    </p:spTree>
    <p:extLst>
      <p:ext uri="{BB962C8B-B14F-4D97-AF65-F5344CB8AC3E}">
        <p14:creationId xmlns:p14="http://schemas.microsoft.com/office/powerpoint/2010/main" val="655474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1846A8-B40D-4906-90B8-1435021ACF1A}"/>
              </a:ext>
            </a:extLst>
          </p:cNvPr>
          <p:cNvSpPr>
            <a:spLocks noGrp="1"/>
          </p:cNvSpPr>
          <p:nvPr>
            <p:ph type="title"/>
          </p:nvPr>
        </p:nvSpPr>
        <p:spPr/>
        <p:txBody>
          <a:bodyPr/>
          <a:lstStyle/>
          <a:p>
            <a:r>
              <a:rPr lang="nl-NL" dirty="0"/>
              <a:t>4. Welzijn op recept</a:t>
            </a:r>
          </a:p>
        </p:txBody>
      </p:sp>
      <p:sp>
        <p:nvSpPr>
          <p:cNvPr id="3" name="Tijdelijke aanduiding voor inhoud 2">
            <a:extLst>
              <a:ext uri="{FF2B5EF4-FFF2-40B4-BE49-F238E27FC236}">
                <a16:creationId xmlns:a16="http://schemas.microsoft.com/office/drawing/2014/main" id="{201332B3-ACB6-4BE5-9C4B-682A47DDC4E8}"/>
              </a:ext>
            </a:extLst>
          </p:cNvPr>
          <p:cNvSpPr>
            <a:spLocks noGrp="1"/>
          </p:cNvSpPr>
          <p:nvPr>
            <p:ph idx="1"/>
          </p:nvPr>
        </p:nvSpPr>
        <p:spPr/>
        <p:txBody>
          <a:bodyPr>
            <a:normAutofit lnSpcReduction="10000"/>
          </a:bodyPr>
          <a:lstStyle/>
          <a:p>
            <a:r>
              <a:rPr lang="nl-NL" dirty="0"/>
              <a:t>Organisatie: landelijk kennisnetwerk welzijn op recept (2019)</a:t>
            </a:r>
          </a:p>
          <a:p>
            <a:r>
              <a:rPr lang="nl-NL" dirty="0"/>
              <a:t>Het idee: </a:t>
            </a:r>
          </a:p>
          <a:p>
            <a:pPr lvl="1"/>
            <a:r>
              <a:rPr lang="nl-NL" dirty="0"/>
              <a:t>Mensen die klachten hebben waarvoor de huisarts geen medische oplossing heeft kunnen een recept krijgen voor welzijn via de huisarts, met hulp van de welzijnscoach</a:t>
            </a:r>
          </a:p>
          <a:p>
            <a:r>
              <a:rPr lang="nl-NL" dirty="0"/>
              <a:t>Financieel effect: </a:t>
            </a:r>
          </a:p>
          <a:p>
            <a:pPr lvl="1"/>
            <a:r>
              <a:rPr lang="nl-NL" dirty="0"/>
              <a:t>Er wordt een maatschappelijke kosten-baten analyse uitgevoerd en een waardebepaling voor welzijn op recept (nog geen cijfers beschikbaar)</a:t>
            </a:r>
          </a:p>
        </p:txBody>
      </p:sp>
      <p:sp>
        <p:nvSpPr>
          <p:cNvPr id="4" name="Tijdelijke aanduiding voor datum 3">
            <a:extLst>
              <a:ext uri="{FF2B5EF4-FFF2-40B4-BE49-F238E27FC236}">
                <a16:creationId xmlns:a16="http://schemas.microsoft.com/office/drawing/2014/main" id="{2A55F7A2-D14A-4761-BE33-C8D51CF451A0}"/>
              </a:ext>
            </a:extLst>
          </p:cNvPr>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dianummer 4">
            <a:extLst>
              <a:ext uri="{FF2B5EF4-FFF2-40B4-BE49-F238E27FC236}">
                <a16:creationId xmlns:a16="http://schemas.microsoft.com/office/drawing/2014/main" id="{E989FE3A-986E-4CC7-91F8-91C8DAF955EE}"/>
              </a:ext>
            </a:extLst>
          </p:cNvPr>
          <p:cNvSpPr>
            <a:spLocks noGrp="1"/>
          </p:cNvSpPr>
          <p:nvPr>
            <p:ph type="sldNum" sz="quarter" idx="12"/>
          </p:nvPr>
        </p:nvSpPr>
        <p:spPr/>
        <p:txBody>
          <a:bodyPr/>
          <a:lstStyle/>
          <a:p>
            <a:fld id="{4B57AF38-2338-4DE2-A75A-26B96539EA38}" type="slidenum">
              <a:rPr lang="nl-NL" smtClean="0"/>
              <a:t>10</a:t>
            </a:fld>
            <a:endParaRPr lang="nl-NL"/>
          </a:p>
        </p:txBody>
      </p:sp>
      <p:sp>
        <p:nvSpPr>
          <p:cNvPr id="6" name="Tekstvak 5">
            <a:extLst>
              <a:ext uri="{FF2B5EF4-FFF2-40B4-BE49-F238E27FC236}">
                <a16:creationId xmlns:a16="http://schemas.microsoft.com/office/drawing/2014/main" id="{AE896F27-CD1E-48D8-B88F-FC598F96AC6F}"/>
              </a:ext>
            </a:extLst>
          </p:cNvPr>
          <p:cNvSpPr txBox="1"/>
          <p:nvPr/>
        </p:nvSpPr>
        <p:spPr>
          <a:xfrm>
            <a:off x="1018064" y="6079351"/>
            <a:ext cx="1986057" cy="646331"/>
          </a:xfrm>
          <a:prstGeom prst="rect">
            <a:avLst/>
          </a:prstGeom>
          <a:noFill/>
        </p:spPr>
        <p:txBody>
          <a:bodyPr wrap="none" rtlCol="0">
            <a:spAutoFit/>
          </a:bodyPr>
          <a:lstStyle/>
          <a:p>
            <a:r>
              <a:rPr lang="nl-NL" sz="1200" dirty="0">
                <a:hlinkClick r:id="rId3"/>
              </a:rPr>
              <a:t>https://welzijnoprecept.nl/</a:t>
            </a:r>
            <a:endParaRPr lang="nl-NL" sz="1200" dirty="0"/>
          </a:p>
          <a:p>
            <a:endParaRPr lang="nl-NL" sz="1200" dirty="0"/>
          </a:p>
          <a:p>
            <a:endParaRPr lang="nl-NL" sz="1200" dirty="0"/>
          </a:p>
        </p:txBody>
      </p:sp>
    </p:spTree>
    <p:extLst>
      <p:ext uri="{BB962C8B-B14F-4D97-AF65-F5344CB8AC3E}">
        <p14:creationId xmlns:p14="http://schemas.microsoft.com/office/powerpoint/2010/main" val="2233770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F432B8-A299-4448-8B31-19AD0FE953EB}"/>
              </a:ext>
            </a:extLst>
          </p:cNvPr>
          <p:cNvSpPr>
            <a:spLocks noGrp="1"/>
          </p:cNvSpPr>
          <p:nvPr>
            <p:ph type="title"/>
          </p:nvPr>
        </p:nvSpPr>
        <p:spPr/>
        <p:txBody>
          <a:bodyPr/>
          <a:lstStyle/>
          <a:p>
            <a:r>
              <a:rPr lang="nl-NL" dirty="0"/>
              <a:t>Welzijn op recept</a:t>
            </a:r>
          </a:p>
        </p:txBody>
      </p:sp>
      <p:sp>
        <p:nvSpPr>
          <p:cNvPr id="3" name="Tijdelijke aanduiding voor inhoud 2">
            <a:extLst>
              <a:ext uri="{FF2B5EF4-FFF2-40B4-BE49-F238E27FC236}">
                <a16:creationId xmlns:a16="http://schemas.microsoft.com/office/drawing/2014/main" id="{16F77D4E-5A4B-4692-95BF-3EF49C1D92C7}"/>
              </a:ext>
            </a:extLst>
          </p:cNvPr>
          <p:cNvSpPr>
            <a:spLocks noGrp="1"/>
          </p:cNvSpPr>
          <p:nvPr>
            <p:ph idx="1"/>
          </p:nvPr>
        </p:nvSpPr>
        <p:spPr/>
        <p:txBody>
          <a:bodyPr/>
          <a:lstStyle/>
          <a:p>
            <a:r>
              <a:rPr lang="nl-NL" dirty="0"/>
              <a:t>De methode houdt in dat de weg naar welzijn via de huisarts laagdrempeliger wordt en meer gericht op de behoeften van patiënten.</a:t>
            </a:r>
          </a:p>
          <a:p>
            <a:pPr lvl="1"/>
            <a:r>
              <a:rPr lang="nl-NL" dirty="0"/>
              <a:t>De insteek is om mensen met problemen (zoals bijvoorbeeld, somberheid, eenzaamheid, isolement e helpen via sociaal werk</a:t>
            </a:r>
          </a:p>
        </p:txBody>
      </p:sp>
      <p:sp>
        <p:nvSpPr>
          <p:cNvPr id="4" name="Tijdelijke aanduiding voor datum 3">
            <a:extLst>
              <a:ext uri="{FF2B5EF4-FFF2-40B4-BE49-F238E27FC236}">
                <a16:creationId xmlns:a16="http://schemas.microsoft.com/office/drawing/2014/main" id="{6A808A99-CB3A-4E8C-9BA8-D4150B4A4B0B}"/>
              </a:ext>
            </a:extLst>
          </p:cNvPr>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dianummer 4">
            <a:extLst>
              <a:ext uri="{FF2B5EF4-FFF2-40B4-BE49-F238E27FC236}">
                <a16:creationId xmlns:a16="http://schemas.microsoft.com/office/drawing/2014/main" id="{375D03C3-C743-46CA-B95D-C3E663065FDB}"/>
              </a:ext>
            </a:extLst>
          </p:cNvPr>
          <p:cNvSpPr>
            <a:spLocks noGrp="1"/>
          </p:cNvSpPr>
          <p:nvPr>
            <p:ph type="sldNum" sz="quarter" idx="12"/>
          </p:nvPr>
        </p:nvSpPr>
        <p:spPr/>
        <p:txBody>
          <a:bodyPr/>
          <a:lstStyle/>
          <a:p>
            <a:fld id="{4B57AF38-2338-4DE2-A75A-26B96539EA38}" type="slidenum">
              <a:rPr lang="nl-NL" smtClean="0"/>
              <a:t>11</a:t>
            </a:fld>
            <a:endParaRPr lang="nl-NL"/>
          </a:p>
        </p:txBody>
      </p:sp>
    </p:spTree>
    <p:extLst>
      <p:ext uri="{BB962C8B-B14F-4D97-AF65-F5344CB8AC3E}">
        <p14:creationId xmlns:p14="http://schemas.microsoft.com/office/powerpoint/2010/main" val="1180952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084474-4D36-4A8C-A914-B49EE580F0BD}"/>
              </a:ext>
            </a:extLst>
          </p:cNvPr>
          <p:cNvSpPr>
            <a:spLocks noGrp="1"/>
          </p:cNvSpPr>
          <p:nvPr>
            <p:ph type="title"/>
          </p:nvPr>
        </p:nvSpPr>
        <p:spPr/>
        <p:txBody>
          <a:bodyPr/>
          <a:lstStyle/>
          <a:p>
            <a:r>
              <a:rPr lang="nl-NL" dirty="0"/>
              <a:t>5. Kansrijke start</a:t>
            </a:r>
          </a:p>
        </p:txBody>
      </p:sp>
      <p:sp>
        <p:nvSpPr>
          <p:cNvPr id="3" name="Tijdelijke aanduiding voor inhoud 2">
            <a:extLst>
              <a:ext uri="{FF2B5EF4-FFF2-40B4-BE49-F238E27FC236}">
                <a16:creationId xmlns:a16="http://schemas.microsoft.com/office/drawing/2014/main" id="{109411DB-5D6A-4320-BC15-0DB2B0FB7460}"/>
              </a:ext>
            </a:extLst>
          </p:cNvPr>
          <p:cNvSpPr>
            <a:spLocks noGrp="1"/>
          </p:cNvSpPr>
          <p:nvPr>
            <p:ph idx="1"/>
          </p:nvPr>
        </p:nvSpPr>
        <p:spPr/>
        <p:txBody>
          <a:bodyPr>
            <a:normAutofit/>
          </a:bodyPr>
          <a:lstStyle/>
          <a:p>
            <a:r>
              <a:rPr lang="nl-NL" dirty="0"/>
              <a:t>Organisatie: ministerie VWS met UVA en ketenpartners in sociaal werk (2018)</a:t>
            </a:r>
          </a:p>
          <a:p>
            <a:r>
              <a:rPr lang="nl-NL" dirty="0"/>
              <a:t>Het idee:</a:t>
            </a:r>
          </a:p>
          <a:p>
            <a:pPr lvl="1"/>
            <a:r>
              <a:rPr lang="nl-NL" dirty="0"/>
              <a:t>Ervoor zorgen dat kinderen uit de 14% (zeer) zwakke gezinnen in Nederland een goede start krijgen, primair gericht op de eerste 1.000 dagen</a:t>
            </a:r>
          </a:p>
          <a:p>
            <a:r>
              <a:rPr lang="nl-NL" dirty="0"/>
              <a:t>Financieel effect: </a:t>
            </a:r>
          </a:p>
          <a:p>
            <a:pPr lvl="1"/>
            <a:r>
              <a:rPr lang="nl-NL" dirty="0"/>
              <a:t>Niet bekend, maatschappelijk effect staat bovenaan</a:t>
            </a:r>
          </a:p>
        </p:txBody>
      </p:sp>
      <p:sp>
        <p:nvSpPr>
          <p:cNvPr id="4" name="Tijdelijke aanduiding voor datum 3">
            <a:extLst>
              <a:ext uri="{FF2B5EF4-FFF2-40B4-BE49-F238E27FC236}">
                <a16:creationId xmlns:a16="http://schemas.microsoft.com/office/drawing/2014/main" id="{AA2027F1-004D-4D72-94FD-3C3C147B8AE0}"/>
              </a:ext>
            </a:extLst>
          </p:cNvPr>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dianummer 4">
            <a:extLst>
              <a:ext uri="{FF2B5EF4-FFF2-40B4-BE49-F238E27FC236}">
                <a16:creationId xmlns:a16="http://schemas.microsoft.com/office/drawing/2014/main" id="{70AA325F-19FB-467C-B440-9035C1AB89BF}"/>
              </a:ext>
            </a:extLst>
          </p:cNvPr>
          <p:cNvSpPr>
            <a:spLocks noGrp="1"/>
          </p:cNvSpPr>
          <p:nvPr>
            <p:ph type="sldNum" sz="quarter" idx="12"/>
          </p:nvPr>
        </p:nvSpPr>
        <p:spPr/>
        <p:txBody>
          <a:bodyPr/>
          <a:lstStyle/>
          <a:p>
            <a:fld id="{4B57AF38-2338-4DE2-A75A-26B96539EA38}" type="slidenum">
              <a:rPr lang="nl-NL" smtClean="0"/>
              <a:t>12</a:t>
            </a:fld>
            <a:endParaRPr lang="nl-NL"/>
          </a:p>
        </p:txBody>
      </p:sp>
      <p:sp>
        <p:nvSpPr>
          <p:cNvPr id="6" name="Tekstvak 5">
            <a:extLst>
              <a:ext uri="{FF2B5EF4-FFF2-40B4-BE49-F238E27FC236}">
                <a16:creationId xmlns:a16="http://schemas.microsoft.com/office/drawing/2014/main" id="{20AAADF5-6098-477F-9F08-CD97B07BF9DF}"/>
              </a:ext>
            </a:extLst>
          </p:cNvPr>
          <p:cNvSpPr txBox="1"/>
          <p:nvPr/>
        </p:nvSpPr>
        <p:spPr>
          <a:xfrm>
            <a:off x="251520" y="5847060"/>
            <a:ext cx="10936712" cy="461665"/>
          </a:xfrm>
          <a:prstGeom prst="rect">
            <a:avLst/>
          </a:prstGeom>
          <a:noFill/>
        </p:spPr>
        <p:txBody>
          <a:bodyPr wrap="none" rtlCol="0">
            <a:spAutoFit/>
          </a:bodyPr>
          <a:lstStyle/>
          <a:p>
            <a:r>
              <a:rPr lang="nl-NL" sz="1200" dirty="0">
                <a:hlinkClick r:id="rId2"/>
              </a:rPr>
              <a:t>https://www.rijksoverheid.nl/binaries/rijksoverheid/documenten/publicaties/2018/09/12/actieprogramma-kansrijke-start/Actieprogramma+Kansrijke+Start.pdf</a:t>
            </a:r>
            <a:endParaRPr lang="nl-NL" sz="1200" dirty="0"/>
          </a:p>
          <a:p>
            <a:r>
              <a:rPr lang="nl-NL" sz="1200" dirty="0"/>
              <a:t>https://kansrijkestart.nl/</a:t>
            </a:r>
          </a:p>
        </p:txBody>
      </p:sp>
    </p:spTree>
    <p:extLst>
      <p:ext uri="{BB962C8B-B14F-4D97-AF65-F5344CB8AC3E}">
        <p14:creationId xmlns:p14="http://schemas.microsoft.com/office/powerpoint/2010/main" val="1400546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44A1AE-E4D1-4D47-A626-2EACF488DBAB}"/>
              </a:ext>
            </a:extLst>
          </p:cNvPr>
          <p:cNvSpPr>
            <a:spLocks noGrp="1"/>
          </p:cNvSpPr>
          <p:nvPr>
            <p:ph type="title"/>
          </p:nvPr>
        </p:nvSpPr>
        <p:spPr/>
        <p:txBody>
          <a:bodyPr/>
          <a:lstStyle/>
          <a:p>
            <a:r>
              <a:rPr lang="nl-NL" dirty="0"/>
              <a:t>Kansrijke start</a:t>
            </a:r>
          </a:p>
        </p:txBody>
      </p:sp>
      <p:sp>
        <p:nvSpPr>
          <p:cNvPr id="3" name="Tijdelijke aanduiding voor inhoud 2">
            <a:extLst>
              <a:ext uri="{FF2B5EF4-FFF2-40B4-BE49-F238E27FC236}">
                <a16:creationId xmlns:a16="http://schemas.microsoft.com/office/drawing/2014/main" id="{853D5FFE-ED65-45C1-901A-F9BE16DCD5DB}"/>
              </a:ext>
            </a:extLst>
          </p:cNvPr>
          <p:cNvSpPr>
            <a:spLocks noGrp="1"/>
          </p:cNvSpPr>
          <p:nvPr>
            <p:ph idx="1"/>
          </p:nvPr>
        </p:nvSpPr>
        <p:spPr/>
        <p:txBody>
          <a:bodyPr/>
          <a:lstStyle/>
          <a:p>
            <a:r>
              <a:rPr lang="nl-NL" dirty="0"/>
              <a:t>De aanpak houdt in dat kennis rond een goede start voor kinderen wordt verzameld en ontsloten zodat gemeenten en sociaal domein hiervan optimaal gebruik kunnen maken.</a:t>
            </a:r>
          </a:p>
          <a:p>
            <a:pPr lvl="1"/>
            <a:r>
              <a:rPr lang="nl-NL" dirty="0"/>
              <a:t>De aanpak is gericht op drie signaleringsmomenten: voor, tijdens en na de zwangerschap (ofwel de eerste 1.000 dagen).</a:t>
            </a:r>
          </a:p>
          <a:p>
            <a:pPr lvl="1"/>
            <a:r>
              <a:rPr lang="nl-NL" dirty="0"/>
              <a:t>Het doel is om zoveel mogelijk kinderen in (zeer) zwakke gezinnen gezond en zonder problemen te laten opgroeien.</a:t>
            </a:r>
          </a:p>
        </p:txBody>
      </p:sp>
      <p:sp>
        <p:nvSpPr>
          <p:cNvPr id="4" name="Tijdelijke aanduiding voor datum 3">
            <a:extLst>
              <a:ext uri="{FF2B5EF4-FFF2-40B4-BE49-F238E27FC236}">
                <a16:creationId xmlns:a16="http://schemas.microsoft.com/office/drawing/2014/main" id="{455A57EF-85D3-4149-A17B-56571AEF787F}"/>
              </a:ext>
            </a:extLst>
          </p:cNvPr>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dianummer 4">
            <a:extLst>
              <a:ext uri="{FF2B5EF4-FFF2-40B4-BE49-F238E27FC236}">
                <a16:creationId xmlns:a16="http://schemas.microsoft.com/office/drawing/2014/main" id="{16DDA2E7-9506-417C-A3C2-5981BB9B477E}"/>
              </a:ext>
            </a:extLst>
          </p:cNvPr>
          <p:cNvSpPr>
            <a:spLocks noGrp="1"/>
          </p:cNvSpPr>
          <p:nvPr>
            <p:ph type="sldNum" sz="quarter" idx="12"/>
          </p:nvPr>
        </p:nvSpPr>
        <p:spPr/>
        <p:txBody>
          <a:bodyPr/>
          <a:lstStyle/>
          <a:p>
            <a:fld id="{4B57AF38-2338-4DE2-A75A-26B96539EA38}" type="slidenum">
              <a:rPr lang="nl-NL" smtClean="0"/>
              <a:t>13</a:t>
            </a:fld>
            <a:endParaRPr lang="nl-NL"/>
          </a:p>
        </p:txBody>
      </p:sp>
    </p:spTree>
    <p:extLst>
      <p:ext uri="{BB962C8B-B14F-4D97-AF65-F5344CB8AC3E}">
        <p14:creationId xmlns:p14="http://schemas.microsoft.com/office/powerpoint/2010/main" val="2014700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615E84-0BA0-4162-B0FC-4923586BE6E4}"/>
              </a:ext>
            </a:extLst>
          </p:cNvPr>
          <p:cNvSpPr>
            <a:spLocks noGrp="1"/>
          </p:cNvSpPr>
          <p:nvPr>
            <p:ph type="title"/>
          </p:nvPr>
        </p:nvSpPr>
        <p:spPr/>
        <p:txBody>
          <a:bodyPr/>
          <a:lstStyle/>
          <a:p>
            <a:r>
              <a:rPr lang="nl-NL" dirty="0"/>
              <a:t>6. Schoolmaatschappelijk werk</a:t>
            </a:r>
          </a:p>
        </p:txBody>
      </p:sp>
      <p:sp>
        <p:nvSpPr>
          <p:cNvPr id="3" name="Tijdelijke aanduiding voor inhoud 2">
            <a:extLst>
              <a:ext uri="{FF2B5EF4-FFF2-40B4-BE49-F238E27FC236}">
                <a16:creationId xmlns:a16="http://schemas.microsoft.com/office/drawing/2014/main" id="{E92EA99E-04F3-4ED0-AC01-914D272F0ECA}"/>
              </a:ext>
            </a:extLst>
          </p:cNvPr>
          <p:cNvSpPr>
            <a:spLocks noGrp="1"/>
          </p:cNvSpPr>
          <p:nvPr>
            <p:ph idx="1"/>
          </p:nvPr>
        </p:nvSpPr>
        <p:spPr/>
        <p:txBody>
          <a:bodyPr>
            <a:normAutofit lnSpcReduction="10000"/>
          </a:bodyPr>
          <a:lstStyle/>
          <a:p>
            <a:r>
              <a:rPr lang="nl-NL" dirty="0"/>
              <a:t>Organisatie: KBA Nijmegen (2018)</a:t>
            </a:r>
          </a:p>
          <a:p>
            <a:r>
              <a:rPr lang="nl-NL" dirty="0"/>
              <a:t>Het idee:</a:t>
            </a:r>
          </a:p>
          <a:p>
            <a:pPr lvl="1"/>
            <a:r>
              <a:rPr lang="nl-NL" dirty="0"/>
              <a:t>Een evaluatie van het schoolmaatschappelijk werk in opdracht van OCW</a:t>
            </a:r>
          </a:p>
          <a:p>
            <a:r>
              <a:rPr lang="nl-NL" dirty="0"/>
              <a:t>Financieel effect: </a:t>
            </a:r>
          </a:p>
          <a:p>
            <a:pPr lvl="1"/>
            <a:r>
              <a:rPr lang="nl-NL" dirty="0"/>
              <a:t>Door vroeg signalering en preventie kan zwaardere problematiek en daarmee zwaardere hulpverlening worden voorkomen. </a:t>
            </a:r>
          </a:p>
          <a:p>
            <a:r>
              <a:rPr lang="nl-NL" dirty="0"/>
              <a:t>Effect arbeidsmarkt: </a:t>
            </a:r>
          </a:p>
          <a:p>
            <a:pPr lvl="1"/>
            <a:r>
              <a:rPr lang="nl-NL" dirty="0"/>
              <a:t>SMW voorkomt uitval studenten, waardoor meer gediplomeerden mbo.</a:t>
            </a:r>
          </a:p>
        </p:txBody>
      </p:sp>
      <p:sp>
        <p:nvSpPr>
          <p:cNvPr id="4" name="Tijdelijke aanduiding voor datum 3">
            <a:extLst>
              <a:ext uri="{FF2B5EF4-FFF2-40B4-BE49-F238E27FC236}">
                <a16:creationId xmlns:a16="http://schemas.microsoft.com/office/drawing/2014/main" id="{2852115E-CEF2-4FE8-846D-29DF3F17BBF7}"/>
              </a:ext>
            </a:extLst>
          </p:cNvPr>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dianummer 4">
            <a:extLst>
              <a:ext uri="{FF2B5EF4-FFF2-40B4-BE49-F238E27FC236}">
                <a16:creationId xmlns:a16="http://schemas.microsoft.com/office/drawing/2014/main" id="{4DE618E7-FE54-4454-A8C7-6256FFB2D919}"/>
              </a:ext>
            </a:extLst>
          </p:cNvPr>
          <p:cNvSpPr>
            <a:spLocks noGrp="1"/>
          </p:cNvSpPr>
          <p:nvPr>
            <p:ph type="sldNum" sz="quarter" idx="12"/>
          </p:nvPr>
        </p:nvSpPr>
        <p:spPr/>
        <p:txBody>
          <a:bodyPr/>
          <a:lstStyle/>
          <a:p>
            <a:fld id="{4B57AF38-2338-4DE2-A75A-26B96539EA38}" type="slidenum">
              <a:rPr lang="nl-NL" smtClean="0"/>
              <a:t>14</a:t>
            </a:fld>
            <a:endParaRPr lang="nl-NL"/>
          </a:p>
        </p:txBody>
      </p:sp>
      <p:sp>
        <p:nvSpPr>
          <p:cNvPr id="6" name="Tekstvak 5">
            <a:extLst>
              <a:ext uri="{FF2B5EF4-FFF2-40B4-BE49-F238E27FC236}">
                <a16:creationId xmlns:a16="http://schemas.microsoft.com/office/drawing/2014/main" id="{183A42C5-6810-4EF0-AAF8-404200F68759}"/>
              </a:ext>
            </a:extLst>
          </p:cNvPr>
          <p:cNvSpPr txBox="1"/>
          <p:nvPr/>
        </p:nvSpPr>
        <p:spPr>
          <a:xfrm>
            <a:off x="1018064" y="6079351"/>
            <a:ext cx="184731" cy="276999"/>
          </a:xfrm>
          <a:prstGeom prst="rect">
            <a:avLst/>
          </a:prstGeom>
          <a:noFill/>
        </p:spPr>
        <p:txBody>
          <a:bodyPr wrap="none" rtlCol="0">
            <a:spAutoFit/>
          </a:bodyPr>
          <a:lstStyle/>
          <a:p>
            <a:endParaRPr lang="nl-NL" sz="1200" dirty="0"/>
          </a:p>
        </p:txBody>
      </p:sp>
      <p:sp>
        <p:nvSpPr>
          <p:cNvPr id="7" name="Tekstvak 6">
            <a:extLst>
              <a:ext uri="{FF2B5EF4-FFF2-40B4-BE49-F238E27FC236}">
                <a16:creationId xmlns:a16="http://schemas.microsoft.com/office/drawing/2014/main" id="{5663AB9E-A464-4D54-B9C4-F992EB006DF4}"/>
              </a:ext>
            </a:extLst>
          </p:cNvPr>
          <p:cNvSpPr txBox="1"/>
          <p:nvPr/>
        </p:nvSpPr>
        <p:spPr>
          <a:xfrm>
            <a:off x="1018064" y="6079351"/>
            <a:ext cx="5732660" cy="276999"/>
          </a:xfrm>
          <a:prstGeom prst="rect">
            <a:avLst/>
          </a:prstGeom>
          <a:noFill/>
        </p:spPr>
        <p:txBody>
          <a:bodyPr wrap="none" rtlCol="0">
            <a:spAutoFit/>
          </a:bodyPr>
          <a:lstStyle/>
          <a:p>
            <a:r>
              <a:rPr lang="nl-NL" sz="1200" dirty="0">
                <a:hlinkClick r:id="rId2"/>
              </a:rPr>
              <a:t>https://www.kbanijmegen.nl/doc/pdf/Schoolmaatschappelijk-werk-in-het-mbo.pdf</a:t>
            </a:r>
            <a:r>
              <a:rPr lang="nl-NL" sz="1200" dirty="0"/>
              <a:t> </a:t>
            </a:r>
          </a:p>
        </p:txBody>
      </p:sp>
    </p:spTree>
    <p:extLst>
      <p:ext uri="{BB962C8B-B14F-4D97-AF65-F5344CB8AC3E}">
        <p14:creationId xmlns:p14="http://schemas.microsoft.com/office/powerpoint/2010/main" val="690944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615E84-0BA0-4162-B0FC-4923586BE6E4}"/>
              </a:ext>
            </a:extLst>
          </p:cNvPr>
          <p:cNvSpPr>
            <a:spLocks noGrp="1"/>
          </p:cNvSpPr>
          <p:nvPr>
            <p:ph type="title"/>
          </p:nvPr>
        </p:nvSpPr>
        <p:spPr/>
        <p:txBody>
          <a:bodyPr/>
          <a:lstStyle/>
          <a:p>
            <a:r>
              <a:rPr lang="nl-NL" dirty="0"/>
              <a:t>Schoolmaatschappelijk werk</a:t>
            </a:r>
          </a:p>
        </p:txBody>
      </p:sp>
      <p:sp>
        <p:nvSpPr>
          <p:cNvPr id="3" name="Tijdelijke aanduiding voor inhoud 2">
            <a:extLst>
              <a:ext uri="{FF2B5EF4-FFF2-40B4-BE49-F238E27FC236}">
                <a16:creationId xmlns:a16="http://schemas.microsoft.com/office/drawing/2014/main" id="{E92EA99E-04F3-4ED0-AC01-914D272F0ECA}"/>
              </a:ext>
            </a:extLst>
          </p:cNvPr>
          <p:cNvSpPr>
            <a:spLocks noGrp="1"/>
          </p:cNvSpPr>
          <p:nvPr>
            <p:ph idx="1"/>
          </p:nvPr>
        </p:nvSpPr>
        <p:spPr/>
        <p:txBody>
          <a:bodyPr>
            <a:normAutofit lnSpcReduction="10000"/>
          </a:bodyPr>
          <a:lstStyle/>
          <a:p>
            <a:r>
              <a:rPr lang="nl-NL" dirty="0"/>
              <a:t>Het is niet zozeer een aanpak als wel een evaluatie van het schoolmaatschappelijk werk in Nederland. Het schoolmaatschappelijk werk:</a:t>
            </a:r>
          </a:p>
          <a:p>
            <a:pPr lvl="1"/>
            <a:r>
              <a:rPr lang="nl-NL" dirty="0"/>
              <a:t>Ondersteunt jaarlijks zo’n 32.000 studenten</a:t>
            </a:r>
          </a:p>
          <a:p>
            <a:pPr lvl="1"/>
            <a:r>
              <a:rPr lang="nl-NL" dirty="0"/>
              <a:t>Voorkomt uitval van studenten en vergroot welzijn</a:t>
            </a:r>
          </a:p>
          <a:p>
            <a:pPr lvl="1"/>
            <a:r>
              <a:rPr lang="nl-NL" dirty="0"/>
              <a:t>Door vroeg signalering en preventie worden zwaardere problemen (vooral gedragsproblemen en GGZ problematiek) en zwaardere hulp voorkomen </a:t>
            </a:r>
          </a:p>
          <a:p>
            <a:pPr lvl="1"/>
            <a:r>
              <a:rPr lang="nl-NL" dirty="0"/>
              <a:t>Heeft een brugfunctie tussen student, ROC mbo-instelling en externe hulpverlening </a:t>
            </a:r>
          </a:p>
          <a:p>
            <a:pPr lvl="1"/>
            <a:r>
              <a:rPr lang="nl-NL" dirty="0"/>
              <a:t>Wordt hoog beoordeeld door studenten (cijfer 8)</a:t>
            </a:r>
          </a:p>
        </p:txBody>
      </p:sp>
      <p:sp>
        <p:nvSpPr>
          <p:cNvPr id="4" name="Tijdelijke aanduiding voor datum 3">
            <a:extLst>
              <a:ext uri="{FF2B5EF4-FFF2-40B4-BE49-F238E27FC236}">
                <a16:creationId xmlns:a16="http://schemas.microsoft.com/office/drawing/2014/main" id="{2852115E-CEF2-4FE8-846D-29DF3F17BBF7}"/>
              </a:ext>
            </a:extLst>
          </p:cNvPr>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dianummer 4">
            <a:extLst>
              <a:ext uri="{FF2B5EF4-FFF2-40B4-BE49-F238E27FC236}">
                <a16:creationId xmlns:a16="http://schemas.microsoft.com/office/drawing/2014/main" id="{4DE618E7-FE54-4454-A8C7-6256FFB2D919}"/>
              </a:ext>
            </a:extLst>
          </p:cNvPr>
          <p:cNvSpPr>
            <a:spLocks noGrp="1"/>
          </p:cNvSpPr>
          <p:nvPr>
            <p:ph type="sldNum" sz="quarter" idx="12"/>
          </p:nvPr>
        </p:nvSpPr>
        <p:spPr/>
        <p:txBody>
          <a:bodyPr/>
          <a:lstStyle/>
          <a:p>
            <a:fld id="{4B57AF38-2338-4DE2-A75A-26B96539EA38}" type="slidenum">
              <a:rPr lang="nl-NL" smtClean="0"/>
              <a:t>15</a:t>
            </a:fld>
            <a:endParaRPr lang="nl-NL"/>
          </a:p>
        </p:txBody>
      </p:sp>
      <p:sp>
        <p:nvSpPr>
          <p:cNvPr id="6" name="Tekstvak 5">
            <a:extLst>
              <a:ext uri="{FF2B5EF4-FFF2-40B4-BE49-F238E27FC236}">
                <a16:creationId xmlns:a16="http://schemas.microsoft.com/office/drawing/2014/main" id="{183A42C5-6810-4EF0-AAF8-404200F68759}"/>
              </a:ext>
            </a:extLst>
          </p:cNvPr>
          <p:cNvSpPr txBox="1"/>
          <p:nvPr/>
        </p:nvSpPr>
        <p:spPr>
          <a:xfrm>
            <a:off x="1018064" y="6079351"/>
            <a:ext cx="184731" cy="276999"/>
          </a:xfrm>
          <a:prstGeom prst="rect">
            <a:avLst/>
          </a:prstGeom>
          <a:noFill/>
        </p:spPr>
        <p:txBody>
          <a:bodyPr wrap="none" rtlCol="0">
            <a:spAutoFit/>
          </a:bodyPr>
          <a:lstStyle/>
          <a:p>
            <a:endParaRPr lang="nl-NL" sz="1200" dirty="0"/>
          </a:p>
        </p:txBody>
      </p:sp>
    </p:spTree>
    <p:extLst>
      <p:ext uri="{BB962C8B-B14F-4D97-AF65-F5344CB8AC3E}">
        <p14:creationId xmlns:p14="http://schemas.microsoft.com/office/powerpoint/2010/main" val="3552507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615E84-0BA0-4162-B0FC-4923586BE6E4}"/>
              </a:ext>
            </a:extLst>
          </p:cNvPr>
          <p:cNvSpPr>
            <a:spLocks noGrp="1"/>
          </p:cNvSpPr>
          <p:nvPr>
            <p:ph type="title"/>
          </p:nvPr>
        </p:nvSpPr>
        <p:spPr/>
        <p:txBody>
          <a:bodyPr/>
          <a:lstStyle/>
          <a:p>
            <a:r>
              <a:rPr lang="nl-NL" dirty="0"/>
              <a:t>7. Slim samenwerken in de wijk</a:t>
            </a:r>
          </a:p>
        </p:txBody>
      </p:sp>
      <p:sp>
        <p:nvSpPr>
          <p:cNvPr id="3" name="Tijdelijke aanduiding voor inhoud 2">
            <a:extLst>
              <a:ext uri="{FF2B5EF4-FFF2-40B4-BE49-F238E27FC236}">
                <a16:creationId xmlns:a16="http://schemas.microsoft.com/office/drawing/2014/main" id="{E92EA99E-04F3-4ED0-AC01-914D272F0ECA}"/>
              </a:ext>
            </a:extLst>
          </p:cNvPr>
          <p:cNvSpPr>
            <a:spLocks noGrp="1"/>
          </p:cNvSpPr>
          <p:nvPr>
            <p:ph idx="1"/>
          </p:nvPr>
        </p:nvSpPr>
        <p:spPr/>
        <p:txBody>
          <a:bodyPr>
            <a:normAutofit/>
          </a:bodyPr>
          <a:lstStyle/>
          <a:p>
            <a:r>
              <a:rPr lang="nl-NL" dirty="0"/>
              <a:t>Organisatie: Stade in opdracht van Sociaal Werk Nederland (toen: </a:t>
            </a:r>
            <a:r>
              <a:rPr lang="nl-NL" dirty="0" err="1"/>
              <a:t>MOGroep</a:t>
            </a:r>
            <a:r>
              <a:rPr lang="nl-NL" dirty="0"/>
              <a:t>) (2013)</a:t>
            </a:r>
          </a:p>
          <a:p>
            <a:r>
              <a:rPr lang="nl-NL" dirty="0"/>
              <a:t>Het idee:</a:t>
            </a:r>
          </a:p>
          <a:p>
            <a:pPr lvl="1"/>
            <a:r>
              <a:rPr lang="nl-NL" dirty="0"/>
              <a:t>Slim samenwerken in de wijk verhoogt welzijn en bespaart zorgkosten</a:t>
            </a:r>
          </a:p>
          <a:p>
            <a:r>
              <a:rPr lang="nl-NL" dirty="0"/>
              <a:t>Financieel effect: </a:t>
            </a:r>
          </a:p>
          <a:p>
            <a:pPr lvl="1"/>
            <a:r>
              <a:rPr lang="nl-NL" dirty="0"/>
              <a:t>Elke bestede euro levert 1,64 tot 2,97 op aan besparing in de zorg.</a:t>
            </a:r>
          </a:p>
        </p:txBody>
      </p:sp>
      <p:sp>
        <p:nvSpPr>
          <p:cNvPr id="4" name="Tijdelijke aanduiding voor datum 3">
            <a:extLst>
              <a:ext uri="{FF2B5EF4-FFF2-40B4-BE49-F238E27FC236}">
                <a16:creationId xmlns:a16="http://schemas.microsoft.com/office/drawing/2014/main" id="{2852115E-CEF2-4FE8-846D-29DF3F17BBF7}"/>
              </a:ext>
            </a:extLst>
          </p:cNvPr>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dianummer 4">
            <a:extLst>
              <a:ext uri="{FF2B5EF4-FFF2-40B4-BE49-F238E27FC236}">
                <a16:creationId xmlns:a16="http://schemas.microsoft.com/office/drawing/2014/main" id="{4DE618E7-FE54-4454-A8C7-6256FFB2D919}"/>
              </a:ext>
            </a:extLst>
          </p:cNvPr>
          <p:cNvSpPr>
            <a:spLocks noGrp="1"/>
          </p:cNvSpPr>
          <p:nvPr>
            <p:ph type="sldNum" sz="quarter" idx="12"/>
          </p:nvPr>
        </p:nvSpPr>
        <p:spPr/>
        <p:txBody>
          <a:bodyPr/>
          <a:lstStyle/>
          <a:p>
            <a:fld id="{4B57AF38-2338-4DE2-A75A-26B96539EA38}" type="slidenum">
              <a:rPr lang="nl-NL" smtClean="0"/>
              <a:t>16</a:t>
            </a:fld>
            <a:endParaRPr lang="nl-NL"/>
          </a:p>
        </p:txBody>
      </p:sp>
      <p:sp>
        <p:nvSpPr>
          <p:cNvPr id="6" name="Tekstvak 5">
            <a:extLst>
              <a:ext uri="{FF2B5EF4-FFF2-40B4-BE49-F238E27FC236}">
                <a16:creationId xmlns:a16="http://schemas.microsoft.com/office/drawing/2014/main" id="{183A42C5-6810-4EF0-AAF8-404200F68759}"/>
              </a:ext>
            </a:extLst>
          </p:cNvPr>
          <p:cNvSpPr txBox="1"/>
          <p:nvPr/>
        </p:nvSpPr>
        <p:spPr>
          <a:xfrm>
            <a:off x="1018064" y="6079351"/>
            <a:ext cx="184731" cy="276999"/>
          </a:xfrm>
          <a:prstGeom prst="rect">
            <a:avLst/>
          </a:prstGeom>
          <a:noFill/>
        </p:spPr>
        <p:txBody>
          <a:bodyPr wrap="none" rtlCol="0">
            <a:spAutoFit/>
          </a:bodyPr>
          <a:lstStyle/>
          <a:p>
            <a:endParaRPr lang="nl-NL" sz="1200" dirty="0"/>
          </a:p>
        </p:txBody>
      </p:sp>
      <p:sp>
        <p:nvSpPr>
          <p:cNvPr id="7" name="Tekstvak 6">
            <a:extLst>
              <a:ext uri="{FF2B5EF4-FFF2-40B4-BE49-F238E27FC236}">
                <a16:creationId xmlns:a16="http://schemas.microsoft.com/office/drawing/2014/main" id="{5663AB9E-A464-4D54-B9C4-F992EB006DF4}"/>
              </a:ext>
            </a:extLst>
          </p:cNvPr>
          <p:cNvSpPr txBox="1"/>
          <p:nvPr/>
        </p:nvSpPr>
        <p:spPr>
          <a:xfrm>
            <a:off x="683568" y="5949280"/>
            <a:ext cx="8203592" cy="646331"/>
          </a:xfrm>
          <a:prstGeom prst="rect">
            <a:avLst/>
          </a:prstGeom>
          <a:noFill/>
        </p:spPr>
        <p:txBody>
          <a:bodyPr wrap="none" rtlCol="0">
            <a:spAutoFit/>
          </a:bodyPr>
          <a:lstStyle/>
          <a:p>
            <a:r>
              <a:rPr lang="nl-NL" sz="1200" dirty="0">
                <a:hlinkClick r:id="rId3"/>
              </a:rPr>
              <a:t>https://www.sociaalwerknederland.nl/actueel/nieuws/2376-miljoenen-besparen-met-zorg-verzekeraars-en-gemeenten</a:t>
            </a:r>
            <a:endParaRPr lang="nl-NL" sz="1200" dirty="0"/>
          </a:p>
          <a:p>
            <a:r>
              <a:rPr lang="nl-NL" sz="1200" dirty="0">
                <a:hlinkClick r:id="rId4"/>
              </a:rPr>
              <a:t>https://www.sociaalwerknederland.nl/?file=7915&amp;m=1373026521&amp;action=file.download</a:t>
            </a:r>
            <a:endParaRPr lang="nl-NL" sz="1200" dirty="0"/>
          </a:p>
          <a:p>
            <a:endParaRPr lang="nl-NL" sz="1200" dirty="0"/>
          </a:p>
        </p:txBody>
      </p:sp>
    </p:spTree>
    <p:extLst>
      <p:ext uri="{BB962C8B-B14F-4D97-AF65-F5344CB8AC3E}">
        <p14:creationId xmlns:p14="http://schemas.microsoft.com/office/powerpoint/2010/main" val="2397179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615E84-0BA0-4162-B0FC-4923586BE6E4}"/>
              </a:ext>
            </a:extLst>
          </p:cNvPr>
          <p:cNvSpPr>
            <a:spLocks noGrp="1"/>
          </p:cNvSpPr>
          <p:nvPr>
            <p:ph type="title"/>
          </p:nvPr>
        </p:nvSpPr>
        <p:spPr/>
        <p:txBody>
          <a:bodyPr/>
          <a:lstStyle/>
          <a:p>
            <a:r>
              <a:rPr lang="nl-NL" dirty="0"/>
              <a:t>Slim samenwerken in de wijk</a:t>
            </a:r>
          </a:p>
        </p:txBody>
      </p:sp>
      <p:sp>
        <p:nvSpPr>
          <p:cNvPr id="3" name="Tijdelijke aanduiding voor inhoud 2">
            <a:extLst>
              <a:ext uri="{FF2B5EF4-FFF2-40B4-BE49-F238E27FC236}">
                <a16:creationId xmlns:a16="http://schemas.microsoft.com/office/drawing/2014/main" id="{E92EA99E-04F3-4ED0-AC01-914D272F0ECA}"/>
              </a:ext>
            </a:extLst>
          </p:cNvPr>
          <p:cNvSpPr>
            <a:spLocks noGrp="1"/>
          </p:cNvSpPr>
          <p:nvPr>
            <p:ph idx="1"/>
          </p:nvPr>
        </p:nvSpPr>
        <p:spPr/>
        <p:txBody>
          <a:bodyPr>
            <a:normAutofit lnSpcReduction="10000"/>
          </a:bodyPr>
          <a:lstStyle/>
          <a:p>
            <a:r>
              <a:rPr lang="nl-NL" dirty="0"/>
              <a:t>Aanpak: analyse </a:t>
            </a:r>
            <a:r>
              <a:rPr lang="nl-NL" dirty="0" err="1"/>
              <a:t>social</a:t>
            </a:r>
            <a:r>
              <a:rPr lang="nl-NL" dirty="0"/>
              <a:t> return on investment (SROI) op vier verschillende arrangementen (mentor project dak- en thuislozen, </a:t>
            </a:r>
            <a:r>
              <a:rPr lang="nl-NL" dirty="0" err="1"/>
              <a:t>SamenOud</a:t>
            </a:r>
            <a:r>
              <a:rPr lang="nl-NL" dirty="0"/>
              <a:t>, Meer Kracht, Minder Zorg, Thuisbegeleiding door Stagiaires)</a:t>
            </a:r>
          </a:p>
          <a:p>
            <a:pPr lvl="1"/>
            <a:r>
              <a:rPr lang="nl-NL" dirty="0"/>
              <a:t>Arrangementen leveren een besparing op zorgkosten, vooral ten goede van zorgverzekeraars</a:t>
            </a:r>
          </a:p>
          <a:p>
            <a:pPr lvl="1"/>
            <a:r>
              <a:rPr lang="nl-NL" dirty="0"/>
              <a:t>SROI verscherpt inzichten</a:t>
            </a:r>
          </a:p>
          <a:p>
            <a:pPr lvl="1"/>
            <a:r>
              <a:rPr lang="nl-NL" dirty="0"/>
              <a:t>Arrangementen verbeteren samenwerking, zijn gericht op versterking eigen regie en kracht en verbeteren koppeling formele en informele zorg</a:t>
            </a:r>
          </a:p>
        </p:txBody>
      </p:sp>
      <p:sp>
        <p:nvSpPr>
          <p:cNvPr id="4" name="Tijdelijke aanduiding voor datum 3">
            <a:extLst>
              <a:ext uri="{FF2B5EF4-FFF2-40B4-BE49-F238E27FC236}">
                <a16:creationId xmlns:a16="http://schemas.microsoft.com/office/drawing/2014/main" id="{2852115E-CEF2-4FE8-846D-29DF3F17BBF7}"/>
              </a:ext>
            </a:extLst>
          </p:cNvPr>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dianummer 4">
            <a:extLst>
              <a:ext uri="{FF2B5EF4-FFF2-40B4-BE49-F238E27FC236}">
                <a16:creationId xmlns:a16="http://schemas.microsoft.com/office/drawing/2014/main" id="{4DE618E7-FE54-4454-A8C7-6256FFB2D919}"/>
              </a:ext>
            </a:extLst>
          </p:cNvPr>
          <p:cNvSpPr>
            <a:spLocks noGrp="1"/>
          </p:cNvSpPr>
          <p:nvPr>
            <p:ph type="sldNum" sz="quarter" idx="12"/>
          </p:nvPr>
        </p:nvSpPr>
        <p:spPr/>
        <p:txBody>
          <a:bodyPr/>
          <a:lstStyle/>
          <a:p>
            <a:fld id="{4B57AF38-2338-4DE2-A75A-26B96539EA38}" type="slidenum">
              <a:rPr lang="nl-NL" smtClean="0"/>
              <a:t>17</a:t>
            </a:fld>
            <a:endParaRPr lang="nl-NL"/>
          </a:p>
        </p:txBody>
      </p:sp>
      <p:sp>
        <p:nvSpPr>
          <p:cNvPr id="6" name="Tekstvak 5">
            <a:extLst>
              <a:ext uri="{FF2B5EF4-FFF2-40B4-BE49-F238E27FC236}">
                <a16:creationId xmlns:a16="http://schemas.microsoft.com/office/drawing/2014/main" id="{183A42C5-6810-4EF0-AAF8-404200F68759}"/>
              </a:ext>
            </a:extLst>
          </p:cNvPr>
          <p:cNvSpPr txBox="1"/>
          <p:nvPr/>
        </p:nvSpPr>
        <p:spPr>
          <a:xfrm>
            <a:off x="1018064" y="6079351"/>
            <a:ext cx="184731" cy="276999"/>
          </a:xfrm>
          <a:prstGeom prst="rect">
            <a:avLst/>
          </a:prstGeom>
          <a:noFill/>
        </p:spPr>
        <p:txBody>
          <a:bodyPr wrap="none" rtlCol="0">
            <a:spAutoFit/>
          </a:bodyPr>
          <a:lstStyle/>
          <a:p>
            <a:endParaRPr lang="nl-NL" sz="1200" dirty="0"/>
          </a:p>
        </p:txBody>
      </p:sp>
      <p:sp>
        <p:nvSpPr>
          <p:cNvPr id="7" name="Tekstvak 6">
            <a:extLst>
              <a:ext uri="{FF2B5EF4-FFF2-40B4-BE49-F238E27FC236}">
                <a16:creationId xmlns:a16="http://schemas.microsoft.com/office/drawing/2014/main" id="{5663AB9E-A464-4D54-B9C4-F992EB006DF4}"/>
              </a:ext>
            </a:extLst>
          </p:cNvPr>
          <p:cNvSpPr txBox="1"/>
          <p:nvPr/>
        </p:nvSpPr>
        <p:spPr>
          <a:xfrm>
            <a:off x="683568" y="5949280"/>
            <a:ext cx="8203592" cy="461665"/>
          </a:xfrm>
          <a:prstGeom prst="rect">
            <a:avLst/>
          </a:prstGeom>
          <a:noFill/>
        </p:spPr>
        <p:txBody>
          <a:bodyPr wrap="none" rtlCol="0">
            <a:spAutoFit/>
          </a:bodyPr>
          <a:lstStyle/>
          <a:p>
            <a:r>
              <a:rPr lang="nl-NL" sz="1200" dirty="0">
                <a:hlinkClick r:id="rId3"/>
              </a:rPr>
              <a:t>https://www.sociaalwerknederland.nl/actueel/nieuws/2376-miljoenen-besparen-met-zorg-verzekeraars-en-gemeenten</a:t>
            </a:r>
            <a:endParaRPr lang="nl-NL" sz="1200" dirty="0"/>
          </a:p>
          <a:p>
            <a:r>
              <a:rPr lang="nl-NL" sz="1200" dirty="0"/>
              <a:t>https://www.sociaalwerknederland.nl/?file=7915&amp;m=1373026521&amp;action=file.download</a:t>
            </a:r>
          </a:p>
        </p:txBody>
      </p:sp>
    </p:spTree>
    <p:extLst>
      <p:ext uri="{BB962C8B-B14F-4D97-AF65-F5344CB8AC3E}">
        <p14:creationId xmlns:p14="http://schemas.microsoft.com/office/powerpoint/2010/main" val="2139939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615E84-0BA0-4162-B0FC-4923586BE6E4}"/>
              </a:ext>
            </a:extLst>
          </p:cNvPr>
          <p:cNvSpPr>
            <a:spLocks noGrp="1"/>
          </p:cNvSpPr>
          <p:nvPr>
            <p:ph type="title"/>
          </p:nvPr>
        </p:nvSpPr>
        <p:spPr/>
        <p:txBody>
          <a:bodyPr/>
          <a:lstStyle/>
          <a:p>
            <a:r>
              <a:rPr lang="nl-NL" dirty="0"/>
              <a:t>8. Sociaal raadslieden</a:t>
            </a:r>
          </a:p>
        </p:txBody>
      </p:sp>
      <p:sp>
        <p:nvSpPr>
          <p:cNvPr id="3" name="Tijdelijke aanduiding voor inhoud 2">
            <a:extLst>
              <a:ext uri="{FF2B5EF4-FFF2-40B4-BE49-F238E27FC236}">
                <a16:creationId xmlns:a16="http://schemas.microsoft.com/office/drawing/2014/main" id="{E92EA99E-04F3-4ED0-AC01-914D272F0ECA}"/>
              </a:ext>
            </a:extLst>
          </p:cNvPr>
          <p:cNvSpPr>
            <a:spLocks noGrp="1"/>
          </p:cNvSpPr>
          <p:nvPr>
            <p:ph idx="1"/>
          </p:nvPr>
        </p:nvSpPr>
        <p:spPr/>
        <p:txBody>
          <a:bodyPr>
            <a:normAutofit/>
          </a:bodyPr>
          <a:lstStyle/>
          <a:p>
            <a:r>
              <a:rPr lang="nl-NL" dirty="0"/>
              <a:t>Organisatie: studie naar toegevoegde waarde van raadslieden in Beverwijk (2011)</a:t>
            </a:r>
          </a:p>
          <a:p>
            <a:r>
              <a:rPr lang="nl-NL" dirty="0"/>
              <a:t>Het idee:</a:t>
            </a:r>
          </a:p>
          <a:p>
            <a:pPr lvl="1"/>
            <a:r>
              <a:rPr lang="nl-NL" dirty="0"/>
              <a:t>De inzet van sociaal raadslieden betaalt zich meer dan terug in positieve opbrengsten voor cliënten en maatschappij</a:t>
            </a:r>
          </a:p>
          <a:p>
            <a:r>
              <a:rPr lang="nl-NL" dirty="0"/>
              <a:t>Financieel effect: </a:t>
            </a:r>
          </a:p>
          <a:p>
            <a:pPr lvl="1"/>
            <a:r>
              <a:rPr lang="nl-NL" dirty="0"/>
              <a:t>Elke euro besteed aan sociaal raadslieden levert 1,5 euro op voor cliënten van sociaal raadslieden</a:t>
            </a:r>
          </a:p>
        </p:txBody>
      </p:sp>
      <p:sp>
        <p:nvSpPr>
          <p:cNvPr id="4" name="Tijdelijke aanduiding voor datum 3">
            <a:extLst>
              <a:ext uri="{FF2B5EF4-FFF2-40B4-BE49-F238E27FC236}">
                <a16:creationId xmlns:a16="http://schemas.microsoft.com/office/drawing/2014/main" id="{2852115E-CEF2-4FE8-846D-29DF3F17BBF7}"/>
              </a:ext>
            </a:extLst>
          </p:cNvPr>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dianummer 4">
            <a:extLst>
              <a:ext uri="{FF2B5EF4-FFF2-40B4-BE49-F238E27FC236}">
                <a16:creationId xmlns:a16="http://schemas.microsoft.com/office/drawing/2014/main" id="{4DE618E7-FE54-4454-A8C7-6256FFB2D919}"/>
              </a:ext>
            </a:extLst>
          </p:cNvPr>
          <p:cNvSpPr>
            <a:spLocks noGrp="1"/>
          </p:cNvSpPr>
          <p:nvPr>
            <p:ph type="sldNum" sz="quarter" idx="12"/>
          </p:nvPr>
        </p:nvSpPr>
        <p:spPr/>
        <p:txBody>
          <a:bodyPr/>
          <a:lstStyle/>
          <a:p>
            <a:fld id="{4B57AF38-2338-4DE2-A75A-26B96539EA38}" type="slidenum">
              <a:rPr lang="nl-NL" smtClean="0"/>
              <a:t>18</a:t>
            </a:fld>
            <a:endParaRPr lang="nl-NL"/>
          </a:p>
        </p:txBody>
      </p:sp>
      <p:sp>
        <p:nvSpPr>
          <p:cNvPr id="6" name="Tekstvak 5">
            <a:extLst>
              <a:ext uri="{FF2B5EF4-FFF2-40B4-BE49-F238E27FC236}">
                <a16:creationId xmlns:a16="http://schemas.microsoft.com/office/drawing/2014/main" id="{183A42C5-6810-4EF0-AAF8-404200F68759}"/>
              </a:ext>
            </a:extLst>
          </p:cNvPr>
          <p:cNvSpPr txBox="1"/>
          <p:nvPr/>
        </p:nvSpPr>
        <p:spPr>
          <a:xfrm>
            <a:off x="1018064" y="6079351"/>
            <a:ext cx="184731" cy="276999"/>
          </a:xfrm>
          <a:prstGeom prst="rect">
            <a:avLst/>
          </a:prstGeom>
          <a:noFill/>
        </p:spPr>
        <p:txBody>
          <a:bodyPr wrap="none" rtlCol="0">
            <a:spAutoFit/>
          </a:bodyPr>
          <a:lstStyle/>
          <a:p>
            <a:endParaRPr lang="nl-NL" sz="1200" dirty="0"/>
          </a:p>
        </p:txBody>
      </p:sp>
      <p:sp>
        <p:nvSpPr>
          <p:cNvPr id="7" name="Tekstvak 6">
            <a:extLst>
              <a:ext uri="{FF2B5EF4-FFF2-40B4-BE49-F238E27FC236}">
                <a16:creationId xmlns:a16="http://schemas.microsoft.com/office/drawing/2014/main" id="{5663AB9E-A464-4D54-B9C4-F992EB006DF4}"/>
              </a:ext>
            </a:extLst>
          </p:cNvPr>
          <p:cNvSpPr txBox="1"/>
          <p:nvPr/>
        </p:nvSpPr>
        <p:spPr>
          <a:xfrm>
            <a:off x="683568" y="6032321"/>
            <a:ext cx="6194645" cy="276999"/>
          </a:xfrm>
          <a:prstGeom prst="rect">
            <a:avLst/>
          </a:prstGeom>
          <a:noFill/>
        </p:spPr>
        <p:txBody>
          <a:bodyPr wrap="none" rtlCol="0">
            <a:spAutoFit/>
          </a:bodyPr>
          <a:lstStyle/>
          <a:p>
            <a:r>
              <a:rPr lang="nl-NL" sz="1200" dirty="0">
                <a:hlinkClick r:id="rId3"/>
              </a:rPr>
              <a:t>https://www.sociaalwerknederland.nl/?file=4313&amp;m=1322148511&amp;action=file.download</a:t>
            </a:r>
            <a:r>
              <a:rPr lang="nl-NL" sz="1200" dirty="0"/>
              <a:t> </a:t>
            </a:r>
          </a:p>
        </p:txBody>
      </p:sp>
    </p:spTree>
    <p:extLst>
      <p:ext uri="{BB962C8B-B14F-4D97-AF65-F5344CB8AC3E}">
        <p14:creationId xmlns:p14="http://schemas.microsoft.com/office/powerpoint/2010/main" val="4139145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615E84-0BA0-4162-B0FC-4923586BE6E4}"/>
              </a:ext>
            </a:extLst>
          </p:cNvPr>
          <p:cNvSpPr>
            <a:spLocks noGrp="1"/>
          </p:cNvSpPr>
          <p:nvPr>
            <p:ph type="title"/>
          </p:nvPr>
        </p:nvSpPr>
        <p:spPr/>
        <p:txBody>
          <a:bodyPr/>
          <a:lstStyle/>
          <a:p>
            <a:r>
              <a:rPr lang="nl-NL" dirty="0"/>
              <a:t>Sociaal raadslieden</a:t>
            </a:r>
          </a:p>
        </p:txBody>
      </p:sp>
      <p:sp>
        <p:nvSpPr>
          <p:cNvPr id="3" name="Tijdelijke aanduiding voor inhoud 2">
            <a:extLst>
              <a:ext uri="{FF2B5EF4-FFF2-40B4-BE49-F238E27FC236}">
                <a16:creationId xmlns:a16="http://schemas.microsoft.com/office/drawing/2014/main" id="{E92EA99E-04F3-4ED0-AC01-914D272F0ECA}"/>
              </a:ext>
            </a:extLst>
          </p:cNvPr>
          <p:cNvSpPr>
            <a:spLocks noGrp="1"/>
          </p:cNvSpPr>
          <p:nvPr>
            <p:ph idx="1"/>
          </p:nvPr>
        </p:nvSpPr>
        <p:spPr/>
        <p:txBody>
          <a:bodyPr>
            <a:normAutofit/>
          </a:bodyPr>
          <a:lstStyle/>
          <a:p>
            <a:r>
              <a:rPr lang="nl-NL" dirty="0"/>
              <a:t>Aanpak: in een pilotstudie is gekeken naar de maatschappelijke kosten en opbrengsten van sociaal raadslieden:</a:t>
            </a:r>
          </a:p>
          <a:p>
            <a:pPr lvl="1"/>
            <a:r>
              <a:rPr lang="nl-NL" dirty="0"/>
              <a:t>De maatschappelijke waarde is positief</a:t>
            </a:r>
          </a:p>
          <a:p>
            <a:pPr lvl="1"/>
            <a:r>
              <a:rPr lang="nl-NL" dirty="0"/>
              <a:t>Inkomenseffecten hebben de grootste invloed</a:t>
            </a:r>
          </a:p>
          <a:p>
            <a:pPr lvl="1"/>
            <a:r>
              <a:rPr lang="nl-NL" dirty="0"/>
              <a:t>Iedere euro levert 1,5 euro op aan welvaartsstijging</a:t>
            </a:r>
          </a:p>
          <a:p>
            <a:pPr lvl="1"/>
            <a:r>
              <a:rPr lang="nl-NL" dirty="0"/>
              <a:t>Niet alle baten zijn in geld uit te drukken, maar wel relevant (vermeden criminaliteit, zorgkosten, verhoogd welzijn, zelfredzaamheid en vertrouwen in overheid)</a:t>
            </a:r>
          </a:p>
          <a:p>
            <a:pPr marL="457200" lvl="1" indent="0">
              <a:buNone/>
            </a:pPr>
            <a:endParaRPr lang="nl-NL" dirty="0"/>
          </a:p>
        </p:txBody>
      </p:sp>
      <p:sp>
        <p:nvSpPr>
          <p:cNvPr id="4" name="Tijdelijke aanduiding voor datum 3">
            <a:extLst>
              <a:ext uri="{FF2B5EF4-FFF2-40B4-BE49-F238E27FC236}">
                <a16:creationId xmlns:a16="http://schemas.microsoft.com/office/drawing/2014/main" id="{2852115E-CEF2-4FE8-846D-29DF3F17BBF7}"/>
              </a:ext>
            </a:extLst>
          </p:cNvPr>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dianummer 4">
            <a:extLst>
              <a:ext uri="{FF2B5EF4-FFF2-40B4-BE49-F238E27FC236}">
                <a16:creationId xmlns:a16="http://schemas.microsoft.com/office/drawing/2014/main" id="{4DE618E7-FE54-4454-A8C7-6256FFB2D919}"/>
              </a:ext>
            </a:extLst>
          </p:cNvPr>
          <p:cNvSpPr>
            <a:spLocks noGrp="1"/>
          </p:cNvSpPr>
          <p:nvPr>
            <p:ph type="sldNum" sz="quarter" idx="12"/>
          </p:nvPr>
        </p:nvSpPr>
        <p:spPr/>
        <p:txBody>
          <a:bodyPr/>
          <a:lstStyle/>
          <a:p>
            <a:fld id="{4B57AF38-2338-4DE2-A75A-26B96539EA38}" type="slidenum">
              <a:rPr lang="nl-NL" smtClean="0"/>
              <a:t>19</a:t>
            </a:fld>
            <a:endParaRPr lang="nl-NL"/>
          </a:p>
        </p:txBody>
      </p:sp>
      <p:sp>
        <p:nvSpPr>
          <p:cNvPr id="6" name="Tekstvak 5">
            <a:extLst>
              <a:ext uri="{FF2B5EF4-FFF2-40B4-BE49-F238E27FC236}">
                <a16:creationId xmlns:a16="http://schemas.microsoft.com/office/drawing/2014/main" id="{183A42C5-6810-4EF0-AAF8-404200F68759}"/>
              </a:ext>
            </a:extLst>
          </p:cNvPr>
          <p:cNvSpPr txBox="1"/>
          <p:nvPr/>
        </p:nvSpPr>
        <p:spPr>
          <a:xfrm>
            <a:off x="1018064" y="6079351"/>
            <a:ext cx="184731" cy="276999"/>
          </a:xfrm>
          <a:prstGeom prst="rect">
            <a:avLst/>
          </a:prstGeom>
          <a:noFill/>
        </p:spPr>
        <p:txBody>
          <a:bodyPr wrap="none" rtlCol="0">
            <a:spAutoFit/>
          </a:bodyPr>
          <a:lstStyle/>
          <a:p>
            <a:endParaRPr lang="nl-NL" sz="1200" dirty="0"/>
          </a:p>
        </p:txBody>
      </p:sp>
      <p:sp>
        <p:nvSpPr>
          <p:cNvPr id="7" name="Tekstvak 6">
            <a:extLst>
              <a:ext uri="{FF2B5EF4-FFF2-40B4-BE49-F238E27FC236}">
                <a16:creationId xmlns:a16="http://schemas.microsoft.com/office/drawing/2014/main" id="{5663AB9E-A464-4D54-B9C4-F992EB006DF4}"/>
              </a:ext>
            </a:extLst>
          </p:cNvPr>
          <p:cNvSpPr txBox="1"/>
          <p:nvPr/>
        </p:nvSpPr>
        <p:spPr>
          <a:xfrm>
            <a:off x="683568" y="6032321"/>
            <a:ext cx="6194645" cy="276999"/>
          </a:xfrm>
          <a:prstGeom prst="rect">
            <a:avLst/>
          </a:prstGeom>
          <a:noFill/>
        </p:spPr>
        <p:txBody>
          <a:bodyPr wrap="none" rtlCol="0">
            <a:spAutoFit/>
          </a:bodyPr>
          <a:lstStyle/>
          <a:p>
            <a:r>
              <a:rPr lang="nl-NL" sz="1200" dirty="0">
                <a:hlinkClick r:id="rId3"/>
              </a:rPr>
              <a:t>https://www.sociaalwerknederland.nl/?file=4313&amp;m=1322148511&amp;action=file.download</a:t>
            </a:r>
            <a:r>
              <a:rPr lang="nl-NL" sz="1200" dirty="0"/>
              <a:t> </a:t>
            </a:r>
          </a:p>
        </p:txBody>
      </p:sp>
    </p:spTree>
    <p:extLst>
      <p:ext uri="{BB962C8B-B14F-4D97-AF65-F5344CB8AC3E}">
        <p14:creationId xmlns:p14="http://schemas.microsoft.com/office/powerpoint/2010/main" val="1812835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1410F7-AAC6-4BF1-AE94-6060CECF4F80}"/>
              </a:ext>
            </a:extLst>
          </p:cNvPr>
          <p:cNvSpPr>
            <a:spLocks noGrp="1"/>
          </p:cNvSpPr>
          <p:nvPr>
            <p:ph type="title"/>
          </p:nvPr>
        </p:nvSpPr>
        <p:spPr/>
        <p:txBody>
          <a:bodyPr>
            <a:normAutofit fontScale="90000"/>
          </a:bodyPr>
          <a:lstStyle/>
          <a:p>
            <a:r>
              <a:rPr lang="nl-NL" dirty="0"/>
              <a:t>Sociaal werk breed op meer leefgebieden: 1 euro levert 2 euro op</a:t>
            </a:r>
          </a:p>
        </p:txBody>
      </p:sp>
      <p:sp>
        <p:nvSpPr>
          <p:cNvPr id="3" name="Tijdelijke aanduiding voor inhoud 2">
            <a:extLst>
              <a:ext uri="{FF2B5EF4-FFF2-40B4-BE49-F238E27FC236}">
                <a16:creationId xmlns:a16="http://schemas.microsoft.com/office/drawing/2014/main" id="{EDFC193C-1650-47F5-853D-720092D51419}"/>
              </a:ext>
            </a:extLst>
          </p:cNvPr>
          <p:cNvSpPr>
            <a:spLocks noGrp="1"/>
          </p:cNvSpPr>
          <p:nvPr>
            <p:ph idx="1"/>
          </p:nvPr>
        </p:nvSpPr>
        <p:spPr/>
        <p:txBody>
          <a:bodyPr>
            <a:normAutofit fontScale="62500" lnSpcReduction="20000"/>
          </a:bodyPr>
          <a:lstStyle/>
          <a:p>
            <a:pPr marL="0" indent="0">
              <a:buNone/>
            </a:pPr>
            <a:endParaRPr lang="nl-NL" dirty="0">
              <a:hlinkClick r:id="rId2"/>
            </a:endParaRPr>
          </a:p>
          <a:p>
            <a:r>
              <a:rPr lang="nl-NL" dirty="0"/>
              <a:t>Organisatie: </a:t>
            </a:r>
            <a:r>
              <a:rPr lang="nl-NL" dirty="0" err="1"/>
              <a:t>LEVgroep</a:t>
            </a:r>
            <a:r>
              <a:rPr lang="nl-NL" dirty="0"/>
              <a:t> (juli2020)</a:t>
            </a:r>
          </a:p>
          <a:p>
            <a:r>
              <a:rPr lang="nl-NL" dirty="0"/>
              <a:t>Het welzijnswerk bewijst zijn waarde, ook puur financieel. De </a:t>
            </a:r>
            <a:r>
              <a:rPr lang="nl-NL" dirty="0" err="1"/>
              <a:t>LEVgroep</a:t>
            </a:r>
            <a:r>
              <a:rPr lang="nl-NL" dirty="0"/>
              <a:t> heeft onderzoek laten doen in drie gemeenten, waaronder Helmond. </a:t>
            </a:r>
          </a:p>
          <a:p>
            <a:r>
              <a:rPr lang="nl-NL" dirty="0"/>
              <a:t>Uitkomst: sociaal-maatschappelijke problemen aanpakken door in te zetten op preventie, welzijnswerk dus, spaart ruim twee keer zo veel andere kosten uit. </a:t>
            </a:r>
          </a:p>
          <a:p>
            <a:r>
              <a:rPr lang="nl-NL" dirty="0"/>
              <a:t>Op maandag 6 juli werd het rapport van Good2Consult aangeboden aan de gemeente Helmond.</a:t>
            </a:r>
            <a:endParaRPr lang="nl-NL" dirty="0">
              <a:hlinkClick r:id="rId2"/>
            </a:endParaRPr>
          </a:p>
          <a:p>
            <a:pPr marL="0" indent="0">
              <a:buNone/>
            </a:pPr>
            <a:endParaRPr lang="nl-NL" dirty="0">
              <a:hlinkClick r:id="rId2"/>
            </a:endParaRPr>
          </a:p>
          <a:p>
            <a:pPr marL="0" indent="0">
              <a:buNone/>
            </a:pPr>
            <a:endParaRPr lang="nl-NL" dirty="0">
              <a:hlinkClick r:id="rId2"/>
            </a:endParaRPr>
          </a:p>
          <a:p>
            <a:pPr marL="0" indent="0">
              <a:buNone/>
            </a:pPr>
            <a:endParaRPr lang="nl-NL" dirty="0">
              <a:hlinkClick r:id="rId2"/>
            </a:endParaRPr>
          </a:p>
          <a:p>
            <a:pPr marL="0" indent="0">
              <a:buNone/>
            </a:pPr>
            <a:endParaRPr lang="nl-NL" dirty="0">
              <a:hlinkClick r:id="rId2"/>
            </a:endParaRPr>
          </a:p>
          <a:p>
            <a:pPr marL="0" indent="0">
              <a:buNone/>
            </a:pPr>
            <a:r>
              <a:rPr lang="nl-NL" dirty="0">
                <a:hlinkClick r:id="rId2"/>
              </a:rPr>
              <a:t>https://www.sociaalwerknederland.nl/actueel/nieuws/8615-elke-euro-betaalt-zich-dubbel-uit-levgroep-mkbas</a:t>
            </a:r>
            <a:endParaRPr lang="nl-NL" dirty="0"/>
          </a:p>
        </p:txBody>
      </p:sp>
      <p:sp>
        <p:nvSpPr>
          <p:cNvPr id="4" name="Tijdelijke aanduiding voor datum 3">
            <a:extLst>
              <a:ext uri="{FF2B5EF4-FFF2-40B4-BE49-F238E27FC236}">
                <a16:creationId xmlns:a16="http://schemas.microsoft.com/office/drawing/2014/main" id="{636BC3F3-F42A-48C1-A5F1-7311B20335A1}"/>
              </a:ext>
            </a:extLst>
          </p:cNvPr>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dianummer 4">
            <a:extLst>
              <a:ext uri="{FF2B5EF4-FFF2-40B4-BE49-F238E27FC236}">
                <a16:creationId xmlns:a16="http://schemas.microsoft.com/office/drawing/2014/main" id="{D1D5DFB0-C4CF-463C-9888-F6CF57AC2B7E}"/>
              </a:ext>
            </a:extLst>
          </p:cNvPr>
          <p:cNvSpPr>
            <a:spLocks noGrp="1"/>
          </p:cNvSpPr>
          <p:nvPr>
            <p:ph type="sldNum" sz="quarter" idx="12"/>
          </p:nvPr>
        </p:nvSpPr>
        <p:spPr/>
        <p:txBody>
          <a:bodyPr/>
          <a:lstStyle/>
          <a:p>
            <a:fld id="{4B57AF38-2338-4DE2-A75A-26B96539EA38}" type="slidenum">
              <a:rPr lang="nl-NL" smtClean="0"/>
              <a:t>2</a:t>
            </a:fld>
            <a:endParaRPr lang="nl-NL"/>
          </a:p>
        </p:txBody>
      </p:sp>
    </p:spTree>
    <p:extLst>
      <p:ext uri="{BB962C8B-B14F-4D97-AF65-F5344CB8AC3E}">
        <p14:creationId xmlns:p14="http://schemas.microsoft.com/office/powerpoint/2010/main" val="41483407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615E84-0BA0-4162-B0FC-4923586BE6E4}"/>
              </a:ext>
            </a:extLst>
          </p:cNvPr>
          <p:cNvSpPr>
            <a:spLocks noGrp="1"/>
          </p:cNvSpPr>
          <p:nvPr>
            <p:ph type="title"/>
          </p:nvPr>
        </p:nvSpPr>
        <p:spPr/>
        <p:txBody>
          <a:bodyPr/>
          <a:lstStyle/>
          <a:p>
            <a:r>
              <a:rPr lang="nl-NL" dirty="0"/>
              <a:t>8. Frontlijn teams Leeuwarden</a:t>
            </a:r>
          </a:p>
        </p:txBody>
      </p:sp>
      <p:sp>
        <p:nvSpPr>
          <p:cNvPr id="3" name="Tijdelijke aanduiding voor inhoud 2">
            <a:extLst>
              <a:ext uri="{FF2B5EF4-FFF2-40B4-BE49-F238E27FC236}">
                <a16:creationId xmlns:a16="http://schemas.microsoft.com/office/drawing/2014/main" id="{E92EA99E-04F3-4ED0-AC01-914D272F0ECA}"/>
              </a:ext>
            </a:extLst>
          </p:cNvPr>
          <p:cNvSpPr>
            <a:spLocks noGrp="1"/>
          </p:cNvSpPr>
          <p:nvPr>
            <p:ph idx="1"/>
          </p:nvPr>
        </p:nvSpPr>
        <p:spPr/>
        <p:txBody>
          <a:bodyPr>
            <a:normAutofit/>
          </a:bodyPr>
          <a:lstStyle/>
          <a:p>
            <a:r>
              <a:rPr lang="nl-NL" dirty="0"/>
              <a:t>Organisatie: LPBL in opdracht van de gemeente Leeuwarden (2012)</a:t>
            </a:r>
          </a:p>
          <a:p>
            <a:r>
              <a:rPr lang="nl-NL" dirty="0"/>
              <a:t>Het idee:</a:t>
            </a:r>
          </a:p>
          <a:p>
            <a:pPr lvl="1"/>
            <a:r>
              <a:rPr lang="nl-NL" dirty="0"/>
              <a:t>De inzet van frontlijn teams zorgt voor een daling in het aantal escalaties en dure interventies </a:t>
            </a:r>
          </a:p>
          <a:p>
            <a:r>
              <a:rPr lang="nl-NL" dirty="0"/>
              <a:t>Financieel effect: </a:t>
            </a:r>
          </a:p>
          <a:p>
            <a:pPr lvl="1"/>
            <a:r>
              <a:rPr lang="nl-NL" dirty="0"/>
              <a:t>Vier jaar frontlijnteams heeft 2 een positief maatschappelijk saldo van 2 miljoen opgeleverd</a:t>
            </a:r>
          </a:p>
          <a:p>
            <a:pPr lvl="1"/>
            <a:r>
              <a:rPr lang="nl-NL" dirty="0"/>
              <a:t>Elke per jaar uitgegeven euro levert 1,60 op</a:t>
            </a:r>
          </a:p>
          <a:p>
            <a:pPr lvl="1"/>
            <a:r>
              <a:rPr lang="nl-NL" dirty="0"/>
              <a:t>Zonder immateriële effecten is dit 1,30 euro</a:t>
            </a:r>
          </a:p>
        </p:txBody>
      </p:sp>
      <p:sp>
        <p:nvSpPr>
          <p:cNvPr id="4" name="Tijdelijke aanduiding voor datum 3">
            <a:extLst>
              <a:ext uri="{FF2B5EF4-FFF2-40B4-BE49-F238E27FC236}">
                <a16:creationId xmlns:a16="http://schemas.microsoft.com/office/drawing/2014/main" id="{2852115E-CEF2-4FE8-846D-29DF3F17BBF7}"/>
              </a:ext>
            </a:extLst>
          </p:cNvPr>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dianummer 4">
            <a:extLst>
              <a:ext uri="{FF2B5EF4-FFF2-40B4-BE49-F238E27FC236}">
                <a16:creationId xmlns:a16="http://schemas.microsoft.com/office/drawing/2014/main" id="{4DE618E7-FE54-4454-A8C7-6256FFB2D919}"/>
              </a:ext>
            </a:extLst>
          </p:cNvPr>
          <p:cNvSpPr>
            <a:spLocks noGrp="1"/>
          </p:cNvSpPr>
          <p:nvPr>
            <p:ph type="sldNum" sz="quarter" idx="12"/>
          </p:nvPr>
        </p:nvSpPr>
        <p:spPr/>
        <p:txBody>
          <a:bodyPr/>
          <a:lstStyle/>
          <a:p>
            <a:fld id="{4B57AF38-2338-4DE2-A75A-26B96539EA38}" type="slidenum">
              <a:rPr lang="nl-NL" smtClean="0"/>
              <a:t>20</a:t>
            </a:fld>
            <a:endParaRPr lang="nl-NL"/>
          </a:p>
        </p:txBody>
      </p:sp>
      <p:sp>
        <p:nvSpPr>
          <p:cNvPr id="6" name="Tekstvak 5">
            <a:extLst>
              <a:ext uri="{FF2B5EF4-FFF2-40B4-BE49-F238E27FC236}">
                <a16:creationId xmlns:a16="http://schemas.microsoft.com/office/drawing/2014/main" id="{183A42C5-6810-4EF0-AAF8-404200F68759}"/>
              </a:ext>
            </a:extLst>
          </p:cNvPr>
          <p:cNvSpPr txBox="1"/>
          <p:nvPr/>
        </p:nvSpPr>
        <p:spPr>
          <a:xfrm>
            <a:off x="1018064" y="6079351"/>
            <a:ext cx="184731" cy="276999"/>
          </a:xfrm>
          <a:prstGeom prst="rect">
            <a:avLst/>
          </a:prstGeom>
          <a:noFill/>
        </p:spPr>
        <p:txBody>
          <a:bodyPr wrap="none" rtlCol="0">
            <a:spAutoFit/>
          </a:bodyPr>
          <a:lstStyle/>
          <a:p>
            <a:endParaRPr lang="nl-NL" sz="1200" dirty="0"/>
          </a:p>
        </p:txBody>
      </p:sp>
      <p:sp>
        <p:nvSpPr>
          <p:cNvPr id="7" name="Tekstvak 6">
            <a:extLst>
              <a:ext uri="{FF2B5EF4-FFF2-40B4-BE49-F238E27FC236}">
                <a16:creationId xmlns:a16="http://schemas.microsoft.com/office/drawing/2014/main" id="{5663AB9E-A464-4D54-B9C4-F992EB006DF4}"/>
              </a:ext>
            </a:extLst>
          </p:cNvPr>
          <p:cNvSpPr txBox="1"/>
          <p:nvPr/>
        </p:nvSpPr>
        <p:spPr>
          <a:xfrm>
            <a:off x="683568" y="6032321"/>
            <a:ext cx="5826275" cy="276999"/>
          </a:xfrm>
          <a:prstGeom prst="rect">
            <a:avLst/>
          </a:prstGeom>
          <a:noFill/>
        </p:spPr>
        <p:txBody>
          <a:bodyPr wrap="none" rtlCol="0">
            <a:spAutoFit/>
          </a:bodyPr>
          <a:lstStyle/>
          <a:p>
            <a:r>
              <a:rPr lang="nl-NL" sz="1200" dirty="0">
                <a:hlinkClick r:id="rId3"/>
              </a:rPr>
              <a:t>https://www.binnenlandsbestuur.nl/Uploads/2012/12/LPBL-MKBA-Frontlijnteam.pdf</a:t>
            </a:r>
            <a:r>
              <a:rPr lang="nl-NL" sz="1200" dirty="0"/>
              <a:t> </a:t>
            </a:r>
          </a:p>
        </p:txBody>
      </p:sp>
    </p:spTree>
    <p:extLst>
      <p:ext uri="{BB962C8B-B14F-4D97-AF65-F5344CB8AC3E}">
        <p14:creationId xmlns:p14="http://schemas.microsoft.com/office/powerpoint/2010/main" val="4162676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615E84-0BA0-4162-B0FC-4923586BE6E4}"/>
              </a:ext>
            </a:extLst>
          </p:cNvPr>
          <p:cNvSpPr>
            <a:spLocks noGrp="1"/>
          </p:cNvSpPr>
          <p:nvPr>
            <p:ph type="title"/>
          </p:nvPr>
        </p:nvSpPr>
        <p:spPr/>
        <p:txBody>
          <a:bodyPr/>
          <a:lstStyle/>
          <a:p>
            <a:r>
              <a:rPr lang="nl-NL" dirty="0"/>
              <a:t>Frontlijn teams Leeuwarden</a:t>
            </a:r>
          </a:p>
        </p:txBody>
      </p:sp>
      <p:sp>
        <p:nvSpPr>
          <p:cNvPr id="3" name="Tijdelijke aanduiding voor inhoud 2">
            <a:extLst>
              <a:ext uri="{FF2B5EF4-FFF2-40B4-BE49-F238E27FC236}">
                <a16:creationId xmlns:a16="http://schemas.microsoft.com/office/drawing/2014/main" id="{E92EA99E-04F3-4ED0-AC01-914D272F0ECA}"/>
              </a:ext>
            </a:extLst>
          </p:cNvPr>
          <p:cNvSpPr>
            <a:spLocks noGrp="1"/>
          </p:cNvSpPr>
          <p:nvPr>
            <p:ph idx="1"/>
          </p:nvPr>
        </p:nvSpPr>
        <p:spPr/>
        <p:txBody>
          <a:bodyPr>
            <a:normAutofit/>
          </a:bodyPr>
          <a:lstStyle/>
          <a:p>
            <a:r>
              <a:rPr lang="nl-NL" dirty="0"/>
              <a:t>Aanpak: de inzet van frontlijn teams voorkomt escalaties binnen gezinnen en in wijken:</a:t>
            </a:r>
          </a:p>
          <a:p>
            <a:pPr lvl="1"/>
            <a:r>
              <a:rPr lang="nl-NL" dirty="0"/>
              <a:t>minder escalaties (40% minder jeugdbeschermingsmaatregelen)</a:t>
            </a:r>
          </a:p>
          <a:p>
            <a:pPr lvl="1"/>
            <a:r>
              <a:rPr lang="nl-NL" dirty="0"/>
              <a:t>eigen kracht beter benut</a:t>
            </a:r>
          </a:p>
          <a:p>
            <a:pPr lvl="1"/>
            <a:r>
              <a:rPr lang="nl-NL" dirty="0"/>
              <a:t>zinvolle dagbesteding voor meer mensen</a:t>
            </a:r>
          </a:p>
          <a:p>
            <a:pPr lvl="1"/>
            <a:r>
              <a:rPr lang="nl-NL" dirty="0"/>
              <a:t>Huisbezoek is cruciaal voor succes</a:t>
            </a:r>
          </a:p>
          <a:p>
            <a:endParaRPr lang="nl-NL" dirty="0"/>
          </a:p>
        </p:txBody>
      </p:sp>
      <p:sp>
        <p:nvSpPr>
          <p:cNvPr id="4" name="Tijdelijke aanduiding voor datum 3">
            <a:extLst>
              <a:ext uri="{FF2B5EF4-FFF2-40B4-BE49-F238E27FC236}">
                <a16:creationId xmlns:a16="http://schemas.microsoft.com/office/drawing/2014/main" id="{2852115E-CEF2-4FE8-846D-29DF3F17BBF7}"/>
              </a:ext>
            </a:extLst>
          </p:cNvPr>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dianummer 4">
            <a:extLst>
              <a:ext uri="{FF2B5EF4-FFF2-40B4-BE49-F238E27FC236}">
                <a16:creationId xmlns:a16="http://schemas.microsoft.com/office/drawing/2014/main" id="{4DE618E7-FE54-4454-A8C7-6256FFB2D919}"/>
              </a:ext>
            </a:extLst>
          </p:cNvPr>
          <p:cNvSpPr>
            <a:spLocks noGrp="1"/>
          </p:cNvSpPr>
          <p:nvPr>
            <p:ph type="sldNum" sz="quarter" idx="12"/>
          </p:nvPr>
        </p:nvSpPr>
        <p:spPr/>
        <p:txBody>
          <a:bodyPr/>
          <a:lstStyle/>
          <a:p>
            <a:fld id="{4B57AF38-2338-4DE2-A75A-26B96539EA38}" type="slidenum">
              <a:rPr lang="nl-NL" smtClean="0"/>
              <a:t>21</a:t>
            </a:fld>
            <a:endParaRPr lang="nl-NL"/>
          </a:p>
        </p:txBody>
      </p:sp>
      <p:sp>
        <p:nvSpPr>
          <p:cNvPr id="6" name="Tekstvak 5">
            <a:extLst>
              <a:ext uri="{FF2B5EF4-FFF2-40B4-BE49-F238E27FC236}">
                <a16:creationId xmlns:a16="http://schemas.microsoft.com/office/drawing/2014/main" id="{183A42C5-6810-4EF0-AAF8-404200F68759}"/>
              </a:ext>
            </a:extLst>
          </p:cNvPr>
          <p:cNvSpPr txBox="1"/>
          <p:nvPr/>
        </p:nvSpPr>
        <p:spPr>
          <a:xfrm>
            <a:off x="1018064" y="6079351"/>
            <a:ext cx="184731" cy="276999"/>
          </a:xfrm>
          <a:prstGeom prst="rect">
            <a:avLst/>
          </a:prstGeom>
          <a:noFill/>
        </p:spPr>
        <p:txBody>
          <a:bodyPr wrap="none" rtlCol="0">
            <a:spAutoFit/>
          </a:bodyPr>
          <a:lstStyle/>
          <a:p>
            <a:endParaRPr lang="nl-NL" sz="1200" dirty="0"/>
          </a:p>
        </p:txBody>
      </p:sp>
      <p:sp>
        <p:nvSpPr>
          <p:cNvPr id="7" name="Tekstvak 6">
            <a:extLst>
              <a:ext uri="{FF2B5EF4-FFF2-40B4-BE49-F238E27FC236}">
                <a16:creationId xmlns:a16="http://schemas.microsoft.com/office/drawing/2014/main" id="{5663AB9E-A464-4D54-B9C4-F992EB006DF4}"/>
              </a:ext>
            </a:extLst>
          </p:cNvPr>
          <p:cNvSpPr txBox="1"/>
          <p:nvPr/>
        </p:nvSpPr>
        <p:spPr>
          <a:xfrm>
            <a:off x="683568" y="6032321"/>
            <a:ext cx="5826275" cy="276999"/>
          </a:xfrm>
          <a:prstGeom prst="rect">
            <a:avLst/>
          </a:prstGeom>
          <a:noFill/>
        </p:spPr>
        <p:txBody>
          <a:bodyPr wrap="none" rtlCol="0">
            <a:spAutoFit/>
          </a:bodyPr>
          <a:lstStyle/>
          <a:p>
            <a:r>
              <a:rPr lang="nl-NL" sz="1200" dirty="0">
                <a:hlinkClick r:id="rId3"/>
              </a:rPr>
              <a:t>https://www.binnenlandsbestuur.nl/Uploads/2012/12/LPBL-MKBA-Frontlijnteam.pdf</a:t>
            </a:r>
            <a:r>
              <a:rPr lang="nl-NL" sz="1200" dirty="0"/>
              <a:t> </a:t>
            </a:r>
          </a:p>
        </p:txBody>
      </p:sp>
    </p:spTree>
    <p:extLst>
      <p:ext uri="{BB962C8B-B14F-4D97-AF65-F5344CB8AC3E}">
        <p14:creationId xmlns:p14="http://schemas.microsoft.com/office/powerpoint/2010/main" val="1791826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dirty="0"/>
              <a:t>1. Jongerenwerk voor gemeenten</a:t>
            </a:r>
          </a:p>
        </p:txBody>
      </p:sp>
      <p:sp>
        <p:nvSpPr>
          <p:cNvPr id="9" name="Tijdelijke aanduiding voor inhoud 8"/>
          <p:cNvSpPr>
            <a:spLocks noGrp="1"/>
          </p:cNvSpPr>
          <p:nvPr>
            <p:ph idx="1"/>
          </p:nvPr>
        </p:nvSpPr>
        <p:spPr/>
        <p:txBody>
          <a:bodyPr/>
          <a:lstStyle/>
          <a:p>
            <a:r>
              <a:rPr lang="nl-NL" dirty="0"/>
              <a:t>Organisatie: </a:t>
            </a:r>
            <a:r>
              <a:rPr lang="nl-NL" dirty="0" err="1"/>
              <a:t>Participe</a:t>
            </a:r>
            <a:r>
              <a:rPr lang="nl-NL" dirty="0"/>
              <a:t> advies (2018)</a:t>
            </a:r>
          </a:p>
          <a:p>
            <a:r>
              <a:rPr lang="nl-NL" dirty="0"/>
              <a:t>Het idee:</a:t>
            </a:r>
          </a:p>
          <a:p>
            <a:pPr lvl="1"/>
            <a:r>
              <a:rPr lang="nl-NL" dirty="0"/>
              <a:t>Jongerenwerk voorkomt zorg</a:t>
            </a:r>
          </a:p>
          <a:p>
            <a:pPr lvl="1"/>
            <a:r>
              <a:rPr lang="nl-NL" dirty="0"/>
              <a:t>Jongerenwerk vergroot sociale cohesie</a:t>
            </a:r>
          </a:p>
          <a:p>
            <a:r>
              <a:rPr lang="nl-NL" dirty="0"/>
              <a:t>Financieel effect: </a:t>
            </a:r>
          </a:p>
          <a:p>
            <a:pPr lvl="1"/>
            <a:r>
              <a:rPr lang="nl-NL" dirty="0"/>
              <a:t>Opbrengsten geschat op 45 miljoen op niveau van Nederland</a:t>
            </a:r>
          </a:p>
        </p:txBody>
      </p:sp>
      <p:sp>
        <p:nvSpPr>
          <p:cNvPr id="4" name="Tijdelijke aanduiding voor datum 3"/>
          <p:cNvSpPr>
            <a:spLocks noGrp="1"/>
          </p:cNvSpPr>
          <p:nvPr>
            <p:ph type="dt" sz="half" idx="10"/>
          </p:nvPr>
        </p:nvSpPr>
        <p:spPr/>
        <p:txBody>
          <a:bodyPr/>
          <a:lstStyle/>
          <a:p>
            <a:fld id="{F13D59A0-3ABA-654E-B709-030D9F642F99}" type="datetime2">
              <a:rPr lang="nl-NL" smtClean="0"/>
              <a:t>vrijdag 10 juli 2020</a:t>
            </a:fld>
            <a:endParaRPr lang="nl-NL" dirty="0"/>
          </a:p>
        </p:txBody>
      </p:sp>
      <p:sp>
        <p:nvSpPr>
          <p:cNvPr id="5" name="Tijdelijke aanduiding voor dianummer 4"/>
          <p:cNvSpPr>
            <a:spLocks noGrp="1"/>
          </p:cNvSpPr>
          <p:nvPr>
            <p:ph type="sldNum" sz="quarter" idx="12"/>
          </p:nvPr>
        </p:nvSpPr>
        <p:spPr/>
        <p:txBody>
          <a:bodyPr/>
          <a:lstStyle/>
          <a:p>
            <a:fld id="{83BF4F9B-F4E4-41E8-8965-76BCA7F932D2}" type="slidenum">
              <a:rPr lang="nl-NL" smtClean="0"/>
              <a:t>3</a:t>
            </a:fld>
            <a:endParaRPr lang="nl-NL" dirty="0"/>
          </a:p>
        </p:txBody>
      </p:sp>
      <p:sp>
        <p:nvSpPr>
          <p:cNvPr id="6" name="Tekstvak 5">
            <a:extLst>
              <a:ext uri="{FF2B5EF4-FFF2-40B4-BE49-F238E27FC236}">
                <a16:creationId xmlns:a16="http://schemas.microsoft.com/office/drawing/2014/main" id="{FF3819BB-5829-477E-B224-9D344362DB86}"/>
              </a:ext>
            </a:extLst>
          </p:cNvPr>
          <p:cNvSpPr txBox="1"/>
          <p:nvPr/>
        </p:nvSpPr>
        <p:spPr>
          <a:xfrm>
            <a:off x="254494" y="5825758"/>
            <a:ext cx="8919558" cy="830997"/>
          </a:xfrm>
          <a:prstGeom prst="rect">
            <a:avLst/>
          </a:prstGeom>
          <a:noFill/>
        </p:spPr>
        <p:txBody>
          <a:bodyPr wrap="none" rtlCol="0">
            <a:spAutoFit/>
          </a:bodyPr>
          <a:lstStyle/>
          <a:p>
            <a:r>
              <a:rPr lang="nl-NL" sz="1200" dirty="0">
                <a:hlinkClick r:id="rId3"/>
              </a:rPr>
              <a:t>https://www.participeadvies.nl/actueel/mbc-jongerenwerk</a:t>
            </a:r>
            <a:endParaRPr lang="nl-NL" sz="1200" dirty="0"/>
          </a:p>
          <a:p>
            <a:r>
              <a:rPr lang="nl-NL" sz="1200" u="sng" dirty="0">
                <a:hlinkClick r:id="rId4"/>
              </a:rPr>
              <a:t>https://www.qconsultzorg.nl/static/upload/raw/f397357a-46ca-469c-8a37-8580a14403c4/mBC+jongerenwerk+voor+gemeenten</a:t>
            </a:r>
            <a:endParaRPr lang="nl-NL" sz="1200" dirty="0"/>
          </a:p>
          <a:p>
            <a:endParaRPr lang="nl-NL" sz="1200" dirty="0"/>
          </a:p>
          <a:p>
            <a:endParaRPr lang="nl-NL" sz="1200" dirty="0"/>
          </a:p>
        </p:txBody>
      </p:sp>
    </p:spTree>
    <p:extLst>
      <p:ext uri="{BB962C8B-B14F-4D97-AF65-F5344CB8AC3E}">
        <p14:creationId xmlns:p14="http://schemas.microsoft.com/office/powerpoint/2010/main" val="2769858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10CE4D-12D3-4F7B-BEF0-2CE997AE97A7}"/>
              </a:ext>
            </a:extLst>
          </p:cNvPr>
          <p:cNvSpPr>
            <a:spLocks noGrp="1"/>
          </p:cNvSpPr>
          <p:nvPr>
            <p:ph type="title"/>
          </p:nvPr>
        </p:nvSpPr>
        <p:spPr/>
        <p:txBody>
          <a:bodyPr/>
          <a:lstStyle/>
          <a:p>
            <a:r>
              <a:rPr lang="nl-NL" dirty="0"/>
              <a:t>Jongerenwerk voorkomt zorg</a:t>
            </a:r>
          </a:p>
        </p:txBody>
      </p:sp>
      <p:sp>
        <p:nvSpPr>
          <p:cNvPr id="3" name="Tijdelijke aanduiding voor inhoud 2">
            <a:extLst>
              <a:ext uri="{FF2B5EF4-FFF2-40B4-BE49-F238E27FC236}">
                <a16:creationId xmlns:a16="http://schemas.microsoft.com/office/drawing/2014/main" id="{6840884A-7F47-4933-84FC-F3E5589948D6}"/>
              </a:ext>
            </a:extLst>
          </p:cNvPr>
          <p:cNvSpPr>
            <a:spLocks noGrp="1"/>
          </p:cNvSpPr>
          <p:nvPr>
            <p:ph idx="1"/>
          </p:nvPr>
        </p:nvSpPr>
        <p:spPr/>
        <p:txBody>
          <a:bodyPr>
            <a:normAutofit fontScale="92500" lnSpcReduction="20000"/>
          </a:bodyPr>
          <a:lstStyle/>
          <a:p>
            <a:r>
              <a:rPr lang="nl-NL" dirty="0"/>
              <a:t>Het jongerenwerk levert een belangrijke bijdrage aan het beheersen van de kosten van zorg en welzijn door het voorkomen of het verkleinen van de inzet van zorg. Dit levert de volgende maatschappelijke effecten op:</a:t>
            </a:r>
          </a:p>
          <a:p>
            <a:pPr lvl="1"/>
            <a:r>
              <a:rPr lang="nl-NL" dirty="0"/>
              <a:t>Door preventieve inzet van het jongerenwerk is zorg niet (meteen) nodig.</a:t>
            </a:r>
          </a:p>
          <a:p>
            <a:pPr lvl="1"/>
            <a:r>
              <a:rPr lang="nl-NL" dirty="0"/>
              <a:t>Jongerenwerk biedt mogelijkheid tot afschalen en normaliseren.</a:t>
            </a:r>
          </a:p>
          <a:p>
            <a:pPr lvl="1"/>
            <a:r>
              <a:rPr lang="nl-NL" dirty="0"/>
              <a:t>Het combineren van jongerenwerk met zorg versterkt het effect van hulpverlening.</a:t>
            </a:r>
          </a:p>
          <a:p>
            <a:pPr lvl="1"/>
            <a:r>
              <a:rPr lang="nl-NL" dirty="0"/>
              <a:t>Het besparingspotentieel door de inzet van het jongerenwerk zit bij de groep die gebruikmaakt van lichte hulpverlening en/of zorg wordt geschat op €45 miljoen.</a:t>
            </a:r>
          </a:p>
          <a:p>
            <a:endParaRPr lang="nl-NL" dirty="0"/>
          </a:p>
        </p:txBody>
      </p:sp>
      <p:sp>
        <p:nvSpPr>
          <p:cNvPr id="4" name="Tijdelijke aanduiding voor datum 3">
            <a:extLst>
              <a:ext uri="{FF2B5EF4-FFF2-40B4-BE49-F238E27FC236}">
                <a16:creationId xmlns:a16="http://schemas.microsoft.com/office/drawing/2014/main" id="{F512A04E-01EC-470F-A222-34DF46DB9BDB}"/>
              </a:ext>
            </a:extLst>
          </p:cNvPr>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dianummer 4">
            <a:extLst>
              <a:ext uri="{FF2B5EF4-FFF2-40B4-BE49-F238E27FC236}">
                <a16:creationId xmlns:a16="http://schemas.microsoft.com/office/drawing/2014/main" id="{13BA2B56-1BE6-4CD7-8B20-88C675A7D3F7}"/>
              </a:ext>
            </a:extLst>
          </p:cNvPr>
          <p:cNvSpPr>
            <a:spLocks noGrp="1"/>
          </p:cNvSpPr>
          <p:nvPr>
            <p:ph type="sldNum" sz="quarter" idx="12"/>
          </p:nvPr>
        </p:nvSpPr>
        <p:spPr/>
        <p:txBody>
          <a:bodyPr/>
          <a:lstStyle/>
          <a:p>
            <a:fld id="{4B57AF38-2338-4DE2-A75A-26B96539EA38}" type="slidenum">
              <a:rPr lang="nl-NL" smtClean="0"/>
              <a:t>4</a:t>
            </a:fld>
            <a:endParaRPr lang="nl-NL"/>
          </a:p>
        </p:txBody>
      </p:sp>
    </p:spTree>
    <p:extLst>
      <p:ext uri="{BB962C8B-B14F-4D97-AF65-F5344CB8AC3E}">
        <p14:creationId xmlns:p14="http://schemas.microsoft.com/office/powerpoint/2010/main" val="3480721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2D307B-5430-4905-A630-7617FD77D1C7}"/>
              </a:ext>
            </a:extLst>
          </p:cNvPr>
          <p:cNvSpPr>
            <a:spLocks noGrp="1"/>
          </p:cNvSpPr>
          <p:nvPr>
            <p:ph type="title"/>
          </p:nvPr>
        </p:nvSpPr>
        <p:spPr/>
        <p:txBody>
          <a:bodyPr/>
          <a:lstStyle/>
          <a:p>
            <a:r>
              <a:rPr lang="nl-NL" dirty="0"/>
              <a:t>Jongerenwerk vergroot cohesie</a:t>
            </a:r>
          </a:p>
        </p:txBody>
      </p:sp>
      <p:sp>
        <p:nvSpPr>
          <p:cNvPr id="3" name="Tijdelijke aanduiding voor inhoud 2">
            <a:extLst>
              <a:ext uri="{FF2B5EF4-FFF2-40B4-BE49-F238E27FC236}">
                <a16:creationId xmlns:a16="http://schemas.microsoft.com/office/drawing/2014/main" id="{1D67A7D6-A701-4870-B3AD-E5BB85108C86}"/>
              </a:ext>
            </a:extLst>
          </p:cNvPr>
          <p:cNvSpPr>
            <a:spLocks noGrp="1"/>
          </p:cNvSpPr>
          <p:nvPr>
            <p:ph idx="1"/>
          </p:nvPr>
        </p:nvSpPr>
        <p:spPr/>
        <p:txBody>
          <a:bodyPr>
            <a:normAutofit fontScale="92500" lnSpcReduction="10000"/>
          </a:bodyPr>
          <a:lstStyle/>
          <a:p>
            <a:r>
              <a:rPr lang="nl-NL" dirty="0"/>
              <a:t>De sociale cohesie in de wijk is versterkt doordat het de aandacht heeft van het jongerenwerk, waar de volgende (deel)effecten uit voortvloeien:</a:t>
            </a:r>
          </a:p>
          <a:p>
            <a:pPr lvl="1"/>
            <a:r>
              <a:rPr lang="nl-NL" dirty="0"/>
              <a:t>Jongeren en buurtbewoners voelen zich sterker verbonden met hun buurt en met elkaar.</a:t>
            </a:r>
          </a:p>
          <a:p>
            <a:pPr lvl="1"/>
            <a:r>
              <a:rPr lang="nl-NL" dirty="0"/>
              <a:t>Jongeren staan in een positief daglicht bij de buurtbewoners die aansluiten bij activiteiten die zij hebben georganiseerd.</a:t>
            </a:r>
          </a:p>
          <a:p>
            <a:pPr lvl="1"/>
            <a:r>
              <a:rPr lang="nl-NL" dirty="0"/>
              <a:t>Door actief te zijn als vrijwilliger ontwikkelen jongeren vaardigheden en zelfvertrouwen.</a:t>
            </a:r>
          </a:p>
          <a:p>
            <a:pPr lvl="1"/>
            <a:r>
              <a:rPr lang="nl-NL" dirty="0"/>
              <a:t>Het plezier dat jongeren beleven aan hun actieve bijdrage zorgt er voor dat de kans toeneemt dat zij zich ook in de toekomst (blijven) inzetten voor hun omgeving.</a:t>
            </a:r>
          </a:p>
          <a:p>
            <a:endParaRPr lang="nl-NL" dirty="0"/>
          </a:p>
        </p:txBody>
      </p:sp>
      <p:sp>
        <p:nvSpPr>
          <p:cNvPr id="4" name="Tijdelijke aanduiding voor datum 3">
            <a:extLst>
              <a:ext uri="{FF2B5EF4-FFF2-40B4-BE49-F238E27FC236}">
                <a16:creationId xmlns:a16="http://schemas.microsoft.com/office/drawing/2014/main" id="{BCF80345-6B5C-4B36-A8E3-2695191DF202}"/>
              </a:ext>
            </a:extLst>
          </p:cNvPr>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dianummer 4">
            <a:extLst>
              <a:ext uri="{FF2B5EF4-FFF2-40B4-BE49-F238E27FC236}">
                <a16:creationId xmlns:a16="http://schemas.microsoft.com/office/drawing/2014/main" id="{D230C247-74BE-4E3B-A49C-74976120356A}"/>
              </a:ext>
            </a:extLst>
          </p:cNvPr>
          <p:cNvSpPr>
            <a:spLocks noGrp="1"/>
          </p:cNvSpPr>
          <p:nvPr>
            <p:ph type="sldNum" sz="quarter" idx="12"/>
          </p:nvPr>
        </p:nvSpPr>
        <p:spPr/>
        <p:txBody>
          <a:bodyPr/>
          <a:lstStyle/>
          <a:p>
            <a:fld id="{4B57AF38-2338-4DE2-A75A-26B96539EA38}" type="slidenum">
              <a:rPr lang="nl-NL" smtClean="0"/>
              <a:t>5</a:t>
            </a:fld>
            <a:endParaRPr lang="nl-NL"/>
          </a:p>
        </p:txBody>
      </p:sp>
    </p:spTree>
    <p:extLst>
      <p:ext uri="{BB962C8B-B14F-4D97-AF65-F5344CB8AC3E}">
        <p14:creationId xmlns:p14="http://schemas.microsoft.com/office/powerpoint/2010/main" val="556016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312B2D-5373-4FF9-B223-0392C7109157}"/>
              </a:ext>
            </a:extLst>
          </p:cNvPr>
          <p:cNvSpPr>
            <a:spLocks noGrp="1"/>
          </p:cNvSpPr>
          <p:nvPr>
            <p:ph type="title"/>
          </p:nvPr>
        </p:nvSpPr>
        <p:spPr/>
        <p:txBody>
          <a:bodyPr/>
          <a:lstStyle/>
          <a:p>
            <a:r>
              <a:rPr lang="nl-NL" dirty="0"/>
              <a:t>2. Sociaal makelaars</a:t>
            </a:r>
          </a:p>
        </p:txBody>
      </p:sp>
      <p:sp>
        <p:nvSpPr>
          <p:cNvPr id="3" name="Tijdelijke aanduiding voor inhoud 2">
            <a:extLst>
              <a:ext uri="{FF2B5EF4-FFF2-40B4-BE49-F238E27FC236}">
                <a16:creationId xmlns:a16="http://schemas.microsoft.com/office/drawing/2014/main" id="{3A97C3BB-6699-4257-B971-93C53D4AB2BC}"/>
              </a:ext>
            </a:extLst>
          </p:cNvPr>
          <p:cNvSpPr>
            <a:spLocks noGrp="1"/>
          </p:cNvSpPr>
          <p:nvPr>
            <p:ph idx="1"/>
          </p:nvPr>
        </p:nvSpPr>
        <p:spPr/>
        <p:txBody>
          <a:bodyPr>
            <a:normAutofit/>
          </a:bodyPr>
          <a:lstStyle/>
          <a:p>
            <a:r>
              <a:rPr lang="nl-NL" dirty="0"/>
              <a:t>Organisatie: Meerwaarde Welzijn (2017)</a:t>
            </a:r>
          </a:p>
          <a:p>
            <a:r>
              <a:rPr lang="nl-NL" dirty="0"/>
              <a:t>Het idee:</a:t>
            </a:r>
          </a:p>
          <a:p>
            <a:pPr lvl="1"/>
            <a:r>
              <a:rPr lang="nl-NL" dirty="0"/>
              <a:t>Sociaal Makelaars brengen mensen en organisaties in de wijk bij elkaar</a:t>
            </a:r>
          </a:p>
          <a:p>
            <a:r>
              <a:rPr lang="nl-NL" dirty="0"/>
              <a:t>Financieel effect: </a:t>
            </a:r>
          </a:p>
          <a:p>
            <a:pPr lvl="1"/>
            <a:r>
              <a:rPr lang="nl-NL" dirty="0"/>
              <a:t>Vermindering gezondheidsrisico’s, minder aandoeningen, minder behandelingen, minder medicijngebruik. 1 geïnvesteerde euro wordt 3,00 tot 5,50 euro in opbrengsten.</a:t>
            </a:r>
          </a:p>
        </p:txBody>
      </p:sp>
      <p:sp>
        <p:nvSpPr>
          <p:cNvPr id="4" name="Tijdelijke aanduiding voor datum 3">
            <a:extLst>
              <a:ext uri="{FF2B5EF4-FFF2-40B4-BE49-F238E27FC236}">
                <a16:creationId xmlns:a16="http://schemas.microsoft.com/office/drawing/2014/main" id="{9859CC8F-B617-4EC9-81D2-E4EF3C492C86}"/>
              </a:ext>
            </a:extLst>
          </p:cNvPr>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dianummer 4">
            <a:extLst>
              <a:ext uri="{FF2B5EF4-FFF2-40B4-BE49-F238E27FC236}">
                <a16:creationId xmlns:a16="http://schemas.microsoft.com/office/drawing/2014/main" id="{03052FFC-CBD5-47F9-AA66-E7A3F59390BA}"/>
              </a:ext>
            </a:extLst>
          </p:cNvPr>
          <p:cNvSpPr>
            <a:spLocks noGrp="1"/>
          </p:cNvSpPr>
          <p:nvPr>
            <p:ph type="sldNum" sz="quarter" idx="12"/>
          </p:nvPr>
        </p:nvSpPr>
        <p:spPr/>
        <p:txBody>
          <a:bodyPr/>
          <a:lstStyle/>
          <a:p>
            <a:fld id="{4B57AF38-2338-4DE2-A75A-26B96539EA38}" type="slidenum">
              <a:rPr lang="nl-NL" smtClean="0"/>
              <a:t>6</a:t>
            </a:fld>
            <a:endParaRPr lang="nl-NL"/>
          </a:p>
        </p:txBody>
      </p:sp>
      <p:sp>
        <p:nvSpPr>
          <p:cNvPr id="6" name="Tekstvak 5">
            <a:extLst>
              <a:ext uri="{FF2B5EF4-FFF2-40B4-BE49-F238E27FC236}">
                <a16:creationId xmlns:a16="http://schemas.microsoft.com/office/drawing/2014/main" id="{A635D79E-4E67-48B5-9152-E08E352C4AC5}"/>
              </a:ext>
            </a:extLst>
          </p:cNvPr>
          <p:cNvSpPr txBox="1"/>
          <p:nvPr/>
        </p:nvSpPr>
        <p:spPr>
          <a:xfrm>
            <a:off x="457200" y="5919663"/>
            <a:ext cx="8360302" cy="461665"/>
          </a:xfrm>
          <a:prstGeom prst="rect">
            <a:avLst/>
          </a:prstGeom>
          <a:noFill/>
        </p:spPr>
        <p:txBody>
          <a:bodyPr wrap="none" rtlCol="0">
            <a:spAutoFit/>
          </a:bodyPr>
          <a:lstStyle/>
          <a:p>
            <a:r>
              <a:rPr lang="nl-NL" sz="1200" dirty="0">
                <a:hlinkClick r:id="rId3"/>
              </a:rPr>
              <a:t>https://www.meerwaarde.nl/thema/sociale-contacten-vrije-tijd/verbinding/sociaal-makelaars-1</a:t>
            </a:r>
            <a:endParaRPr lang="nl-NL" sz="1200" dirty="0"/>
          </a:p>
          <a:p>
            <a:r>
              <a:rPr lang="nl-NL" sz="1200" dirty="0"/>
              <a:t>https://www.meerwaarde.nl/doc/nieuws/PubliekssamenvattingmaatschappelijkeBusinessCasesociaalmakelen2019def.pdf</a:t>
            </a:r>
          </a:p>
        </p:txBody>
      </p:sp>
    </p:spTree>
    <p:extLst>
      <p:ext uri="{BB962C8B-B14F-4D97-AF65-F5344CB8AC3E}">
        <p14:creationId xmlns:p14="http://schemas.microsoft.com/office/powerpoint/2010/main" val="3127963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10CE4D-12D3-4F7B-BEF0-2CE997AE97A7}"/>
              </a:ext>
            </a:extLst>
          </p:cNvPr>
          <p:cNvSpPr>
            <a:spLocks noGrp="1"/>
          </p:cNvSpPr>
          <p:nvPr>
            <p:ph type="title"/>
          </p:nvPr>
        </p:nvSpPr>
        <p:spPr/>
        <p:txBody>
          <a:bodyPr/>
          <a:lstStyle/>
          <a:p>
            <a:r>
              <a:rPr lang="nl-NL" dirty="0"/>
              <a:t>Sociaal makelaars verbinden</a:t>
            </a:r>
          </a:p>
        </p:txBody>
      </p:sp>
      <p:sp>
        <p:nvSpPr>
          <p:cNvPr id="3" name="Tijdelijke aanduiding voor inhoud 2">
            <a:extLst>
              <a:ext uri="{FF2B5EF4-FFF2-40B4-BE49-F238E27FC236}">
                <a16:creationId xmlns:a16="http://schemas.microsoft.com/office/drawing/2014/main" id="{6840884A-7F47-4933-84FC-F3E5589948D6}"/>
              </a:ext>
            </a:extLst>
          </p:cNvPr>
          <p:cNvSpPr>
            <a:spLocks noGrp="1"/>
          </p:cNvSpPr>
          <p:nvPr>
            <p:ph idx="1"/>
          </p:nvPr>
        </p:nvSpPr>
        <p:spPr/>
        <p:txBody>
          <a:bodyPr>
            <a:normAutofit/>
          </a:bodyPr>
          <a:lstStyle/>
          <a:p>
            <a:r>
              <a:rPr lang="nl-NL" dirty="0"/>
              <a:t>Sociaal makelaars brengen mensen bij elkaar door te luisteren naar verhalen, behoeften en mogelijkheden van mensen:</a:t>
            </a:r>
          </a:p>
          <a:p>
            <a:pPr lvl="1"/>
            <a:r>
              <a:rPr lang="nl-NL" dirty="0"/>
              <a:t>Bewoners komen uit een isolement, leggen nieuwe contacten en maken vriendschappen.</a:t>
            </a:r>
          </a:p>
          <a:p>
            <a:pPr lvl="1"/>
            <a:r>
              <a:rPr lang="nl-NL" dirty="0"/>
              <a:t>Dat vergroot het welzijn van bewoners en leidt tot cohesie.</a:t>
            </a:r>
          </a:p>
          <a:p>
            <a:pPr lvl="1"/>
            <a:r>
              <a:rPr lang="nl-NL" dirty="0"/>
              <a:t>Er ontstaat ondersteuning door vrijwilligerswerk, waarmee zorg en ondersteuning wordt voorkomen/vervangen. </a:t>
            </a:r>
          </a:p>
          <a:p>
            <a:endParaRPr lang="nl-NL" dirty="0"/>
          </a:p>
        </p:txBody>
      </p:sp>
      <p:sp>
        <p:nvSpPr>
          <p:cNvPr id="4" name="Tijdelijke aanduiding voor datum 3">
            <a:extLst>
              <a:ext uri="{FF2B5EF4-FFF2-40B4-BE49-F238E27FC236}">
                <a16:creationId xmlns:a16="http://schemas.microsoft.com/office/drawing/2014/main" id="{F512A04E-01EC-470F-A222-34DF46DB9BDB}"/>
              </a:ext>
            </a:extLst>
          </p:cNvPr>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dianummer 4">
            <a:extLst>
              <a:ext uri="{FF2B5EF4-FFF2-40B4-BE49-F238E27FC236}">
                <a16:creationId xmlns:a16="http://schemas.microsoft.com/office/drawing/2014/main" id="{13BA2B56-1BE6-4CD7-8B20-88C675A7D3F7}"/>
              </a:ext>
            </a:extLst>
          </p:cNvPr>
          <p:cNvSpPr>
            <a:spLocks noGrp="1"/>
          </p:cNvSpPr>
          <p:nvPr>
            <p:ph type="sldNum" sz="quarter" idx="12"/>
          </p:nvPr>
        </p:nvSpPr>
        <p:spPr/>
        <p:txBody>
          <a:bodyPr/>
          <a:lstStyle/>
          <a:p>
            <a:fld id="{4B57AF38-2338-4DE2-A75A-26B96539EA38}" type="slidenum">
              <a:rPr lang="nl-NL" smtClean="0"/>
              <a:t>7</a:t>
            </a:fld>
            <a:endParaRPr lang="nl-NL"/>
          </a:p>
        </p:txBody>
      </p:sp>
    </p:spTree>
    <p:extLst>
      <p:ext uri="{BB962C8B-B14F-4D97-AF65-F5344CB8AC3E}">
        <p14:creationId xmlns:p14="http://schemas.microsoft.com/office/powerpoint/2010/main" val="2788104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79513D-2C91-4AC9-8D8F-FBFA98C5DCAE}"/>
              </a:ext>
            </a:extLst>
          </p:cNvPr>
          <p:cNvSpPr>
            <a:spLocks noGrp="1"/>
          </p:cNvSpPr>
          <p:nvPr>
            <p:ph type="title"/>
          </p:nvPr>
        </p:nvSpPr>
        <p:spPr/>
        <p:txBody>
          <a:bodyPr/>
          <a:lstStyle/>
          <a:p>
            <a:r>
              <a:rPr lang="nl-NL" dirty="0"/>
              <a:t>3. </a:t>
            </a:r>
            <a:r>
              <a:rPr lang="nl-NL" dirty="0" err="1"/>
              <a:t>Housing</a:t>
            </a:r>
            <a:r>
              <a:rPr lang="nl-NL" dirty="0"/>
              <a:t> first</a:t>
            </a:r>
          </a:p>
        </p:txBody>
      </p:sp>
      <p:sp>
        <p:nvSpPr>
          <p:cNvPr id="3" name="Tijdelijke aanduiding voor inhoud 2">
            <a:extLst>
              <a:ext uri="{FF2B5EF4-FFF2-40B4-BE49-F238E27FC236}">
                <a16:creationId xmlns:a16="http://schemas.microsoft.com/office/drawing/2014/main" id="{2E848D4D-D66F-4E42-B333-3E0DCEF865F6}"/>
              </a:ext>
            </a:extLst>
          </p:cNvPr>
          <p:cNvSpPr>
            <a:spLocks noGrp="1"/>
          </p:cNvSpPr>
          <p:nvPr>
            <p:ph idx="1"/>
          </p:nvPr>
        </p:nvSpPr>
        <p:spPr>
          <a:xfrm>
            <a:off x="457200" y="1417638"/>
            <a:ext cx="8229600" cy="4708525"/>
          </a:xfrm>
        </p:spPr>
        <p:txBody>
          <a:bodyPr>
            <a:normAutofit fontScale="92500" lnSpcReduction="10000"/>
          </a:bodyPr>
          <a:lstStyle/>
          <a:p>
            <a:r>
              <a:rPr lang="nl-NL" dirty="0"/>
              <a:t>Organisatie: </a:t>
            </a:r>
            <a:r>
              <a:rPr lang="nl-NL" dirty="0" err="1"/>
              <a:t>Housing</a:t>
            </a:r>
            <a:r>
              <a:rPr lang="nl-NL" dirty="0"/>
              <a:t> first Nederland (2019)</a:t>
            </a:r>
          </a:p>
          <a:p>
            <a:r>
              <a:rPr lang="nl-NL" dirty="0"/>
              <a:t>Het idee: </a:t>
            </a:r>
          </a:p>
          <a:p>
            <a:pPr lvl="1"/>
            <a:r>
              <a:rPr lang="nl-NL" dirty="0"/>
              <a:t>Dak- en thuislozen krijgen zonder verdere voorwaarden een woonruimte toegewezen met intensieve, integrale begeleiding.</a:t>
            </a:r>
          </a:p>
          <a:p>
            <a:r>
              <a:rPr lang="nl-NL" dirty="0"/>
              <a:t>Financieel effect: </a:t>
            </a:r>
          </a:p>
          <a:p>
            <a:pPr lvl="1"/>
            <a:r>
              <a:rPr lang="nl-NL" dirty="0"/>
              <a:t>Uit onderzoek in de VS komt naar voren dat er veel minder gebruik wordt gemaakt van zorg en welzijn door deze groep, nadat zij huisvesting hebben</a:t>
            </a:r>
          </a:p>
          <a:p>
            <a:pPr lvl="1"/>
            <a:r>
              <a:rPr lang="nl-NL" dirty="0"/>
              <a:t>Volgens wethouder van Ooijen uit Utrecht is </a:t>
            </a:r>
            <a:r>
              <a:rPr lang="nl-NL" dirty="0" err="1"/>
              <a:t>housing</a:t>
            </a:r>
            <a:r>
              <a:rPr lang="nl-NL" dirty="0"/>
              <a:t> first in een voorbeeldcasus (moeder met dochter minderjarig) zo’n 36.000 euro goedkoper dan dakloosheid (besparing van 72% van kosten), los van het voorkomen van leed</a:t>
            </a:r>
          </a:p>
        </p:txBody>
      </p:sp>
      <p:sp>
        <p:nvSpPr>
          <p:cNvPr id="4" name="Tijdelijke aanduiding voor datum 3">
            <a:extLst>
              <a:ext uri="{FF2B5EF4-FFF2-40B4-BE49-F238E27FC236}">
                <a16:creationId xmlns:a16="http://schemas.microsoft.com/office/drawing/2014/main" id="{5CF1D6DC-13FD-4FE6-B0CF-36C339BD1128}"/>
              </a:ext>
            </a:extLst>
          </p:cNvPr>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dianummer 4">
            <a:extLst>
              <a:ext uri="{FF2B5EF4-FFF2-40B4-BE49-F238E27FC236}">
                <a16:creationId xmlns:a16="http://schemas.microsoft.com/office/drawing/2014/main" id="{D57C16F1-E769-4684-9AED-3C0A0F4B3C29}"/>
              </a:ext>
            </a:extLst>
          </p:cNvPr>
          <p:cNvSpPr>
            <a:spLocks noGrp="1"/>
          </p:cNvSpPr>
          <p:nvPr>
            <p:ph type="sldNum" sz="quarter" idx="12"/>
          </p:nvPr>
        </p:nvSpPr>
        <p:spPr/>
        <p:txBody>
          <a:bodyPr/>
          <a:lstStyle/>
          <a:p>
            <a:fld id="{4B57AF38-2338-4DE2-A75A-26B96539EA38}" type="slidenum">
              <a:rPr lang="nl-NL" smtClean="0"/>
              <a:t>8</a:t>
            </a:fld>
            <a:endParaRPr lang="nl-NL"/>
          </a:p>
        </p:txBody>
      </p:sp>
      <p:sp>
        <p:nvSpPr>
          <p:cNvPr id="6" name="Tekstvak 5">
            <a:extLst>
              <a:ext uri="{FF2B5EF4-FFF2-40B4-BE49-F238E27FC236}">
                <a16:creationId xmlns:a16="http://schemas.microsoft.com/office/drawing/2014/main" id="{F005DBE4-9596-499F-B702-83FF0C762C55}"/>
              </a:ext>
            </a:extLst>
          </p:cNvPr>
          <p:cNvSpPr txBox="1"/>
          <p:nvPr/>
        </p:nvSpPr>
        <p:spPr>
          <a:xfrm>
            <a:off x="1018064" y="5949280"/>
            <a:ext cx="6685485" cy="461665"/>
          </a:xfrm>
          <a:prstGeom prst="rect">
            <a:avLst/>
          </a:prstGeom>
          <a:noFill/>
        </p:spPr>
        <p:txBody>
          <a:bodyPr wrap="none" rtlCol="0">
            <a:spAutoFit/>
          </a:bodyPr>
          <a:lstStyle/>
          <a:p>
            <a:r>
              <a:rPr lang="nl-NL" sz="1200" dirty="0">
                <a:hlinkClick r:id="rId3"/>
              </a:rPr>
              <a:t>https://housingfirstnederland.nl/</a:t>
            </a:r>
            <a:endParaRPr lang="nl-NL" sz="1200" dirty="0"/>
          </a:p>
          <a:p>
            <a:r>
              <a:rPr lang="nl-NL" sz="1200" dirty="0"/>
              <a:t>https://housingfirstnederland.nl/wp-content/uploads/2019/11/Housing-First-Gids-Nederland.pdf</a:t>
            </a:r>
          </a:p>
        </p:txBody>
      </p:sp>
    </p:spTree>
    <p:extLst>
      <p:ext uri="{BB962C8B-B14F-4D97-AF65-F5344CB8AC3E}">
        <p14:creationId xmlns:p14="http://schemas.microsoft.com/office/powerpoint/2010/main" val="2179829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E59A21-229E-40B9-9AD4-E0053061E42B}"/>
              </a:ext>
            </a:extLst>
          </p:cNvPr>
          <p:cNvSpPr>
            <a:spLocks noGrp="1"/>
          </p:cNvSpPr>
          <p:nvPr>
            <p:ph type="title"/>
          </p:nvPr>
        </p:nvSpPr>
        <p:spPr/>
        <p:txBody>
          <a:bodyPr/>
          <a:lstStyle/>
          <a:p>
            <a:r>
              <a:rPr lang="nl-NL" dirty="0" err="1"/>
              <a:t>Housing</a:t>
            </a:r>
            <a:r>
              <a:rPr lang="nl-NL" dirty="0"/>
              <a:t> first tegen dakloosheid</a:t>
            </a:r>
          </a:p>
        </p:txBody>
      </p:sp>
      <p:sp>
        <p:nvSpPr>
          <p:cNvPr id="3" name="Tijdelijke aanduiding voor inhoud 2">
            <a:extLst>
              <a:ext uri="{FF2B5EF4-FFF2-40B4-BE49-F238E27FC236}">
                <a16:creationId xmlns:a16="http://schemas.microsoft.com/office/drawing/2014/main" id="{727AEBB1-65DB-4FB9-B820-FB38D52263B9}"/>
              </a:ext>
            </a:extLst>
          </p:cNvPr>
          <p:cNvSpPr>
            <a:spLocks noGrp="1"/>
          </p:cNvSpPr>
          <p:nvPr>
            <p:ph idx="1"/>
          </p:nvPr>
        </p:nvSpPr>
        <p:spPr/>
        <p:txBody>
          <a:bodyPr/>
          <a:lstStyle/>
          <a:p>
            <a:r>
              <a:rPr lang="nl-NL" dirty="0"/>
              <a:t>De methode </a:t>
            </a:r>
            <a:r>
              <a:rPr lang="nl-NL" dirty="0" err="1"/>
              <a:t>Housing</a:t>
            </a:r>
            <a:r>
              <a:rPr lang="nl-NL" dirty="0"/>
              <a:t> first komt uit onderzoek naar voren als de beste methode voor het bestrijden van dak- en thuisloosheid:</a:t>
            </a:r>
          </a:p>
          <a:p>
            <a:pPr lvl="1"/>
            <a:r>
              <a:rPr lang="nl-NL" dirty="0"/>
              <a:t>Mensen komen vanuit een veilige omgeving tot ontwikkeling.</a:t>
            </a:r>
          </a:p>
          <a:p>
            <a:pPr lvl="1"/>
            <a:r>
              <a:rPr lang="nl-NL" dirty="0"/>
              <a:t>Er is intensieve, integrale ondersteuning bij hun verdere herstel.</a:t>
            </a:r>
          </a:p>
          <a:p>
            <a:pPr lvl="1"/>
            <a:r>
              <a:rPr lang="nl-NL" dirty="0"/>
              <a:t>Woningen zijn niet geconcentreerd, maar verspreid over wijken vanuit de gedachte dat die spreiding het herstel- en re-integratieproces bespoedigt. In de Verenigde Staten is deze aanpak zeer succesvol.</a:t>
            </a:r>
          </a:p>
        </p:txBody>
      </p:sp>
      <p:sp>
        <p:nvSpPr>
          <p:cNvPr id="4" name="Tijdelijke aanduiding voor datum 3">
            <a:extLst>
              <a:ext uri="{FF2B5EF4-FFF2-40B4-BE49-F238E27FC236}">
                <a16:creationId xmlns:a16="http://schemas.microsoft.com/office/drawing/2014/main" id="{D0EAAF39-E7B0-4049-A4C4-B668D4A3A09C}"/>
              </a:ext>
            </a:extLst>
          </p:cNvPr>
          <p:cNvSpPr>
            <a:spLocks noGrp="1"/>
          </p:cNvSpPr>
          <p:nvPr>
            <p:ph type="dt" sz="half" idx="10"/>
          </p:nvPr>
        </p:nvSpPr>
        <p:spPr/>
        <p:txBody>
          <a:bodyPr/>
          <a:lstStyle/>
          <a:p>
            <a:fld id="{CAE679C3-ED26-B442-8C74-F591FE3AC6B7}" type="datetime2">
              <a:rPr lang="nl-NL" smtClean="0"/>
              <a:t>vrijdag 10 juli 2020</a:t>
            </a:fld>
            <a:endParaRPr lang="nl-NL"/>
          </a:p>
        </p:txBody>
      </p:sp>
      <p:sp>
        <p:nvSpPr>
          <p:cNvPr id="5" name="Tijdelijke aanduiding voor dianummer 4">
            <a:extLst>
              <a:ext uri="{FF2B5EF4-FFF2-40B4-BE49-F238E27FC236}">
                <a16:creationId xmlns:a16="http://schemas.microsoft.com/office/drawing/2014/main" id="{824F3D26-DEDF-4FD4-AA89-58A3A9FC33BA}"/>
              </a:ext>
            </a:extLst>
          </p:cNvPr>
          <p:cNvSpPr>
            <a:spLocks noGrp="1"/>
          </p:cNvSpPr>
          <p:nvPr>
            <p:ph type="sldNum" sz="quarter" idx="12"/>
          </p:nvPr>
        </p:nvSpPr>
        <p:spPr/>
        <p:txBody>
          <a:bodyPr/>
          <a:lstStyle/>
          <a:p>
            <a:fld id="{4B57AF38-2338-4DE2-A75A-26B96539EA38}" type="slidenum">
              <a:rPr lang="nl-NL" smtClean="0"/>
              <a:t>9</a:t>
            </a:fld>
            <a:endParaRPr lang="nl-NL"/>
          </a:p>
        </p:txBody>
      </p:sp>
    </p:spTree>
    <p:extLst>
      <p:ext uri="{BB962C8B-B14F-4D97-AF65-F5344CB8AC3E}">
        <p14:creationId xmlns:p14="http://schemas.microsoft.com/office/powerpoint/2010/main" val="1026820772"/>
      </p:ext>
    </p:extLst>
  </p:cSld>
  <p:clrMapOvr>
    <a:masterClrMapping/>
  </p:clrMapOvr>
</p:sld>
</file>

<file path=ppt/theme/theme1.xml><?xml version="1.0" encoding="utf-8"?>
<a:theme xmlns:a="http://schemas.openxmlformats.org/drawingml/2006/main" name="FCB powerpoint Platform Sociaal Werk">
  <a:themeElements>
    <a:clrScheme name="FCB kleurenpallet">
      <a:dk1>
        <a:sysClr val="windowText" lastClr="000000"/>
      </a:dk1>
      <a:lt1>
        <a:sysClr val="window" lastClr="FFFFFF"/>
      </a:lt1>
      <a:dk2>
        <a:srgbClr val="1F497D"/>
      </a:dk2>
      <a:lt2>
        <a:srgbClr val="EEECE1"/>
      </a:lt2>
      <a:accent1>
        <a:srgbClr val="1E9DDF"/>
      </a:accent1>
      <a:accent2>
        <a:srgbClr val="D20019"/>
      </a:accent2>
      <a:accent3>
        <a:srgbClr val="B1181C"/>
      </a:accent3>
      <a:accent4>
        <a:srgbClr val="4BAD31"/>
      </a:accent4>
      <a:accent5>
        <a:srgbClr val="464749"/>
      </a:accent5>
      <a:accent6>
        <a:srgbClr val="FBB500"/>
      </a:accent6>
      <a:hlink>
        <a:srgbClr val="D20019"/>
      </a:hlink>
      <a:folHlink>
        <a:srgbClr val="D20019"/>
      </a:folHlink>
    </a:clrScheme>
    <a:fontScheme name="FCB lettertype Tahoma">
      <a:majorFont>
        <a:latin typeface="Tahoma"/>
        <a:ea typeface=""/>
        <a:cs typeface=""/>
      </a:majorFont>
      <a:minorFont>
        <a:latin typeface="Tahom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FCB powerpoint Platform Sociaal Werk</Template>
  <TotalTime>7</TotalTime>
  <Words>1855</Words>
  <Application>Microsoft Office PowerPoint</Application>
  <PresentationFormat>Diavoorstelling (4:3)</PresentationFormat>
  <Paragraphs>216</Paragraphs>
  <Slides>21</Slides>
  <Notes>11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21</vt:i4>
      </vt:variant>
    </vt:vector>
  </HeadingPairs>
  <TitlesOfParts>
    <vt:vector size="25" baseType="lpstr">
      <vt:lpstr>Arial</vt:lpstr>
      <vt:lpstr>Calibri</vt:lpstr>
      <vt:lpstr>Tahoma</vt:lpstr>
      <vt:lpstr>FCB powerpoint Platform Sociaal Werk</vt:lpstr>
      <vt:lpstr>Business cases sociaal werk</vt:lpstr>
      <vt:lpstr>Sociaal werk breed op meer leefgebieden: 1 euro levert 2 euro op</vt:lpstr>
      <vt:lpstr>1. Jongerenwerk voor gemeenten</vt:lpstr>
      <vt:lpstr>Jongerenwerk voorkomt zorg</vt:lpstr>
      <vt:lpstr>Jongerenwerk vergroot cohesie</vt:lpstr>
      <vt:lpstr>2. Sociaal makelaars</vt:lpstr>
      <vt:lpstr>Sociaal makelaars verbinden</vt:lpstr>
      <vt:lpstr>3. Housing first</vt:lpstr>
      <vt:lpstr>Housing first tegen dakloosheid</vt:lpstr>
      <vt:lpstr>4. Welzijn op recept</vt:lpstr>
      <vt:lpstr>Welzijn op recept</vt:lpstr>
      <vt:lpstr>5. Kansrijke start</vt:lpstr>
      <vt:lpstr>Kansrijke start</vt:lpstr>
      <vt:lpstr>6. Schoolmaatschappelijk werk</vt:lpstr>
      <vt:lpstr>Schoolmaatschappelijk werk</vt:lpstr>
      <vt:lpstr>7. Slim samenwerken in de wijk</vt:lpstr>
      <vt:lpstr>Slim samenwerken in de wijk</vt:lpstr>
      <vt:lpstr>8. Sociaal raadslieden</vt:lpstr>
      <vt:lpstr>Sociaal raadslieden</vt:lpstr>
      <vt:lpstr>8. Frontlijn teams Leeuwarden</vt:lpstr>
      <vt:lpstr>Frontlijn teams Leeuwarden</vt:lpstr>
    </vt:vector>
  </TitlesOfParts>
  <Company>FCB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Joris de Rooij</dc:creator>
  <cp:lastModifiedBy>Jennifer Elich</cp:lastModifiedBy>
  <cp:revision>64</cp:revision>
  <cp:lastPrinted>2020-01-09T08:41:33Z</cp:lastPrinted>
  <dcterms:created xsi:type="dcterms:W3CDTF">2019-12-18T09:36:58Z</dcterms:created>
  <dcterms:modified xsi:type="dcterms:W3CDTF">2020-07-10T08:15:27Z</dcterms:modified>
</cp:coreProperties>
</file>