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15"/>
  </p:notesMasterIdLst>
  <p:sldIdLst>
    <p:sldId id="319" r:id="rId5"/>
    <p:sldId id="328" r:id="rId6"/>
    <p:sldId id="330" r:id="rId7"/>
    <p:sldId id="329" r:id="rId8"/>
    <p:sldId id="333" r:id="rId9"/>
    <p:sldId id="334" r:id="rId10"/>
    <p:sldId id="335" r:id="rId11"/>
    <p:sldId id="331" r:id="rId12"/>
    <p:sldId id="327" r:id="rId13"/>
    <p:sldId id="336" r:id="rId1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enke Kuyvenhoven" initials="NK" lastIdx="1" clrIdx="0">
    <p:extLst>
      <p:ext uri="{19B8F6BF-5375-455C-9EA6-DF929625EA0E}">
        <p15:presenceInfo xmlns:p15="http://schemas.microsoft.com/office/powerpoint/2012/main" userId="S::kuyvenhoven@sociaalwerk.nl::4463298b-6e6d-4af0-bda1-a1b30ad9fbf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C474AF-CF51-49BA-A28C-B3683F860617}" v="92" dt="2023-05-22T13:23:54.3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be Korf" userId="6382fc62-cc8e-4ca0-8977-72b6274606e7" providerId="ADAL" clId="{69C474AF-CF51-49BA-A28C-B3683F860617}"/>
    <pc:docChg chg="custSel addSld delSld modSld sldOrd">
      <pc:chgData name="Wiebe Korf" userId="6382fc62-cc8e-4ca0-8977-72b6274606e7" providerId="ADAL" clId="{69C474AF-CF51-49BA-A28C-B3683F860617}" dt="2023-05-22T13:23:54.310" v="239" actId="20577"/>
      <pc:docMkLst>
        <pc:docMk/>
      </pc:docMkLst>
      <pc:sldChg chg="del">
        <pc:chgData name="Wiebe Korf" userId="6382fc62-cc8e-4ca0-8977-72b6274606e7" providerId="ADAL" clId="{69C474AF-CF51-49BA-A28C-B3683F860617}" dt="2023-05-22T11:15:20.478" v="2" actId="2696"/>
        <pc:sldMkLst>
          <pc:docMk/>
          <pc:sldMk cId="4239274263" sldId="317"/>
        </pc:sldMkLst>
      </pc:sldChg>
      <pc:sldChg chg="addSp delSp modSp mod">
        <pc:chgData name="Wiebe Korf" userId="6382fc62-cc8e-4ca0-8977-72b6274606e7" providerId="ADAL" clId="{69C474AF-CF51-49BA-A28C-B3683F860617}" dt="2023-05-22T13:18:34.600" v="218" actId="1076"/>
        <pc:sldMkLst>
          <pc:docMk/>
          <pc:sldMk cId="2421444076" sldId="319"/>
        </pc:sldMkLst>
        <pc:spChg chg="mod">
          <ac:chgData name="Wiebe Korf" userId="6382fc62-cc8e-4ca0-8977-72b6274606e7" providerId="ADAL" clId="{69C474AF-CF51-49BA-A28C-B3683F860617}" dt="2023-05-22T12:09:05.512" v="155" actId="20577"/>
          <ac:spMkLst>
            <pc:docMk/>
            <pc:sldMk cId="2421444076" sldId="319"/>
            <ac:spMk id="3" creationId="{44D37EAE-CE76-4988-9DB4-B78C0E5FCF4A}"/>
          </ac:spMkLst>
        </pc:spChg>
        <pc:spChg chg="add mod">
          <ac:chgData name="Wiebe Korf" userId="6382fc62-cc8e-4ca0-8977-72b6274606e7" providerId="ADAL" clId="{69C474AF-CF51-49BA-A28C-B3683F860617}" dt="2023-05-22T11:39:44.012" v="94" actId="1076"/>
          <ac:spMkLst>
            <pc:docMk/>
            <pc:sldMk cId="2421444076" sldId="319"/>
            <ac:spMk id="6" creationId="{8E40A7A6-2378-09F6-5EA8-94AF4F3E6428}"/>
          </ac:spMkLst>
        </pc:spChg>
        <pc:spChg chg="add del mod">
          <ac:chgData name="Wiebe Korf" userId="6382fc62-cc8e-4ca0-8977-72b6274606e7" providerId="ADAL" clId="{69C474AF-CF51-49BA-A28C-B3683F860617}" dt="2023-05-22T11:39:49.381" v="97" actId="478"/>
          <ac:spMkLst>
            <pc:docMk/>
            <pc:sldMk cId="2421444076" sldId="319"/>
            <ac:spMk id="7" creationId="{A873CDD3-8E8D-E0AF-30EE-09C760E453E8}"/>
          </ac:spMkLst>
        </pc:spChg>
        <pc:picChg chg="add mod">
          <ac:chgData name="Wiebe Korf" userId="6382fc62-cc8e-4ca0-8977-72b6274606e7" providerId="ADAL" clId="{69C474AF-CF51-49BA-A28C-B3683F860617}" dt="2023-05-22T13:18:34.600" v="218" actId="1076"/>
          <ac:picMkLst>
            <pc:docMk/>
            <pc:sldMk cId="2421444076" sldId="319"/>
            <ac:picMk id="9" creationId="{7AC51FF9-5192-238A-5C2A-60C9D5491A83}"/>
          </ac:picMkLst>
        </pc:picChg>
      </pc:sldChg>
      <pc:sldChg chg="del">
        <pc:chgData name="Wiebe Korf" userId="6382fc62-cc8e-4ca0-8977-72b6274606e7" providerId="ADAL" clId="{69C474AF-CF51-49BA-A28C-B3683F860617}" dt="2023-05-22T11:15:22.980" v="3" actId="2696"/>
        <pc:sldMkLst>
          <pc:docMk/>
          <pc:sldMk cId="4253932972" sldId="320"/>
        </pc:sldMkLst>
      </pc:sldChg>
      <pc:sldChg chg="del">
        <pc:chgData name="Wiebe Korf" userId="6382fc62-cc8e-4ca0-8977-72b6274606e7" providerId="ADAL" clId="{69C474AF-CF51-49BA-A28C-B3683F860617}" dt="2023-05-22T11:15:25.123" v="4" actId="2696"/>
        <pc:sldMkLst>
          <pc:docMk/>
          <pc:sldMk cId="4217915331" sldId="321"/>
        </pc:sldMkLst>
      </pc:sldChg>
      <pc:sldChg chg="del">
        <pc:chgData name="Wiebe Korf" userId="6382fc62-cc8e-4ca0-8977-72b6274606e7" providerId="ADAL" clId="{69C474AF-CF51-49BA-A28C-B3683F860617}" dt="2023-05-22T11:15:26.574" v="5" actId="2696"/>
        <pc:sldMkLst>
          <pc:docMk/>
          <pc:sldMk cId="13470765" sldId="322"/>
        </pc:sldMkLst>
      </pc:sldChg>
      <pc:sldChg chg="del">
        <pc:chgData name="Wiebe Korf" userId="6382fc62-cc8e-4ca0-8977-72b6274606e7" providerId="ADAL" clId="{69C474AF-CF51-49BA-A28C-B3683F860617}" dt="2023-05-22T11:15:28.401" v="6" actId="2696"/>
        <pc:sldMkLst>
          <pc:docMk/>
          <pc:sldMk cId="3334263671" sldId="323"/>
        </pc:sldMkLst>
      </pc:sldChg>
      <pc:sldChg chg="del">
        <pc:chgData name="Wiebe Korf" userId="6382fc62-cc8e-4ca0-8977-72b6274606e7" providerId="ADAL" clId="{69C474AF-CF51-49BA-A28C-B3683F860617}" dt="2023-05-22T11:15:30.106" v="7" actId="2696"/>
        <pc:sldMkLst>
          <pc:docMk/>
          <pc:sldMk cId="2969966222" sldId="324"/>
        </pc:sldMkLst>
      </pc:sldChg>
      <pc:sldChg chg="del">
        <pc:chgData name="Wiebe Korf" userId="6382fc62-cc8e-4ca0-8977-72b6274606e7" providerId="ADAL" clId="{69C474AF-CF51-49BA-A28C-B3683F860617}" dt="2023-05-22T11:15:32.520" v="8" actId="2696"/>
        <pc:sldMkLst>
          <pc:docMk/>
          <pc:sldMk cId="3837307616" sldId="325"/>
        </pc:sldMkLst>
      </pc:sldChg>
      <pc:sldChg chg="del">
        <pc:chgData name="Wiebe Korf" userId="6382fc62-cc8e-4ca0-8977-72b6274606e7" providerId="ADAL" clId="{69C474AF-CF51-49BA-A28C-B3683F860617}" dt="2023-05-22T11:15:34.469" v="9" actId="2696"/>
        <pc:sldMkLst>
          <pc:docMk/>
          <pc:sldMk cId="2241715086" sldId="326"/>
        </pc:sldMkLst>
      </pc:sldChg>
      <pc:sldChg chg="modSp mod">
        <pc:chgData name="Wiebe Korf" userId="6382fc62-cc8e-4ca0-8977-72b6274606e7" providerId="ADAL" clId="{69C474AF-CF51-49BA-A28C-B3683F860617}" dt="2023-05-22T13:18:02.740" v="215" actId="20577"/>
        <pc:sldMkLst>
          <pc:docMk/>
          <pc:sldMk cId="2736134343" sldId="327"/>
        </pc:sldMkLst>
        <pc:spChg chg="mod">
          <ac:chgData name="Wiebe Korf" userId="6382fc62-cc8e-4ca0-8977-72b6274606e7" providerId="ADAL" clId="{69C474AF-CF51-49BA-A28C-B3683F860617}" dt="2023-05-22T13:17:10.691" v="191" actId="20577"/>
          <ac:spMkLst>
            <pc:docMk/>
            <pc:sldMk cId="2736134343" sldId="327"/>
            <ac:spMk id="2" creationId="{93D73BCB-8047-7CF7-8429-31BDFBA21186}"/>
          </ac:spMkLst>
        </pc:spChg>
        <pc:spChg chg="mod">
          <ac:chgData name="Wiebe Korf" userId="6382fc62-cc8e-4ca0-8977-72b6274606e7" providerId="ADAL" clId="{69C474AF-CF51-49BA-A28C-B3683F860617}" dt="2023-05-22T13:18:02.740" v="215" actId="20577"/>
          <ac:spMkLst>
            <pc:docMk/>
            <pc:sldMk cId="2736134343" sldId="327"/>
            <ac:spMk id="3" creationId="{8B162E9A-5DA6-2A40-A25A-73D0602E3262}"/>
          </ac:spMkLst>
        </pc:spChg>
      </pc:sldChg>
      <pc:sldChg chg="modSp">
        <pc:chgData name="Wiebe Korf" userId="6382fc62-cc8e-4ca0-8977-72b6274606e7" providerId="ADAL" clId="{69C474AF-CF51-49BA-A28C-B3683F860617}" dt="2023-05-22T13:02:50.787" v="167" actId="14100"/>
        <pc:sldMkLst>
          <pc:docMk/>
          <pc:sldMk cId="1035369203" sldId="329"/>
        </pc:sldMkLst>
        <pc:picChg chg="mod">
          <ac:chgData name="Wiebe Korf" userId="6382fc62-cc8e-4ca0-8977-72b6274606e7" providerId="ADAL" clId="{69C474AF-CF51-49BA-A28C-B3683F860617}" dt="2023-05-22T13:02:50.787" v="167" actId="14100"/>
          <ac:picMkLst>
            <pc:docMk/>
            <pc:sldMk cId="1035369203" sldId="329"/>
            <ac:picMk id="1030" creationId="{57DB1F50-06B5-2F9B-F0AE-195BC6DB7BC6}"/>
          </ac:picMkLst>
        </pc:picChg>
      </pc:sldChg>
      <pc:sldChg chg="addSp delSp modSp new mod ord">
        <pc:chgData name="Wiebe Korf" userId="6382fc62-cc8e-4ca0-8977-72b6274606e7" providerId="ADAL" clId="{69C474AF-CF51-49BA-A28C-B3683F860617}" dt="2023-05-22T13:02:36.210" v="166"/>
        <pc:sldMkLst>
          <pc:docMk/>
          <pc:sldMk cId="3169807184" sldId="335"/>
        </pc:sldMkLst>
        <pc:spChg chg="del mod">
          <ac:chgData name="Wiebe Korf" userId="6382fc62-cc8e-4ca0-8977-72b6274606e7" providerId="ADAL" clId="{69C474AF-CF51-49BA-A28C-B3683F860617}" dt="2023-05-22T13:02:18.771" v="161" actId="478"/>
          <ac:spMkLst>
            <pc:docMk/>
            <pc:sldMk cId="3169807184" sldId="335"/>
            <ac:spMk id="2" creationId="{5DD04D37-7946-395C-D8A4-9276211681E3}"/>
          </ac:spMkLst>
        </pc:spChg>
        <pc:spChg chg="del">
          <ac:chgData name="Wiebe Korf" userId="6382fc62-cc8e-4ca0-8977-72b6274606e7" providerId="ADAL" clId="{69C474AF-CF51-49BA-A28C-B3683F860617}" dt="2023-05-22T13:02:17.219" v="160" actId="478"/>
          <ac:spMkLst>
            <pc:docMk/>
            <pc:sldMk cId="3169807184" sldId="335"/>
            <ac:spMk id="3" creationId="{23403F5B-78C6-30E7-1E54-B33CA7B048E7}"/>
          </ac:spMkLst>
        </pc:spChg>
        <pc:picChg chg="add mod">
          <ac:chgData name="Wiebe Korf" userId="6382fc62-cc8e-4ca0-8977-72b6274606e7" providerId="ADAL" clId="{69C474AF-CF51-49BA-A28C-B3683F860617}" dt="2023-05-22T13:02:27.547" v="164" actId="1076"/>
          <ac:picMkLst>
            <pc:docMk/>
            <pc:sldMk cId="3169807184" sldId="335"/>
            <ac:picMk id="5" creationId="{B9B70524-DA93-A88D-5F66-4534D1ECEC98}"/>
          </ac:picMkLst>
        </pc:picChg>
      </pc:sldChg>
      <pc:sldChg chg="modSp add mod">
        <pc:chgData name="Wiebe Korf" userId="6382fc62-cc8e-4ca0-8977-72b6274606e7" providerId="ADAL" clId="{69C474AF-CF51-49BA-A28C-B3683F860617}" dt="2023-05-22T13:23:54.310" v="239" actId="20577"/>
        <pc:sldMkLst>
          <pc:docMk/>
          <pc:sldMk cId="1649903756" sldId="336"/>
        </pc:sldMkLst>
        <pc:spChg chg="mod">
          <ac:chgData name="Wiebe Korf" userId="6382fc62-cc8e-4ca0-8977-72b6274606e7" providerId="ADAL" clId="{69C474AF-CF51-49BA-A28C-B3683F860617}" dt="2023-05-22T13:23:50.547" v="238" actId="20577"/>
          <ac:spMkLst>
            <pc:docMk/>
            <pc:sldMk cId="1649903756" sldId="336"/>
            <ac:spMk id="2" creationId="{93D73BCB-8047-7CF7-8429-31BDFBA21186}"/>
          </ac:spMkLst>
        </pc:spChg>
        <pc:spChg chg="mod">
          <ac:chgData name="Wiebe Korf" userId="6382fc62-cc8e-4ca0-8977-72b6274606e7" providerId="ADAL" clId="{69C474AF-CF51-49BA-A28C-B3683F860617}" dt="2023-05-22T13:23:54.310" v="239" actId="20577"/>
          <ac:spMkLst>
            <pc:docMk/>
            <pc:sldMk cId="1649903756" sldId="336"/>
            <ac:spMk id="3" creationId="{8B162E9A-5DA6-2A40-A25A-73D0602E326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rencbeleid.sharepoint.com/sites/projecten/20180/Gedeelde%20%20documenten/Rapport/figuren%20Venra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54-43A7-BF2C-7CC133905F6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54-43A7-BF2C-7CC133905F6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F54-43A7-BF2C-7CC133905F6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F54-43A7-BF2C-7CC133905F6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F54-43A7-BF2C-7CC133905F6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F54-43A7-BF2C-7CC133905F6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F54-43A7-BF2C-7CC133905F6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F54-43A7-BF2C-7CC133905F6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F54-43A7-BF2C-7CC133905F6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F54-43A7-BF2C-7CC133905F6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F54-43A7-BF2C-7CC133905F6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Blad1!$A$113:$A$123</c:f>
              <c:strCache>
                <c:ptCount val="11"/>
                <c:pt idx="0">
                  <c:v>Eerder geweest</c:v>
                </c:pt>
                <c:pt idx="1">
                  <c:v>Synthese Venray</c:v>
                </c:pt>
                <c:pt idx="2">
                  <c:v>Binnenlopen</c:v>
                </c:pt>
                <c:pt idx="3">
                  <c:v>Gemeente Venray</c:v>
                </c:pt>
                <c:pt idx="4">
                  <c:v>Mond-tot-mond</c:v>
                </c:pt>
                <c:pt idx="5">
                  <c:v>Bibliotheek</c:v>
                </c:pt>
                <c:pt idx="6">
                  <c:v>Persbericht</c:v>
                </c:pt>
                <c:pt idx="7">
                  <c:v>Flyer spreekuur</c:v>
                </c:pt>
                <c:pt idx="8">
                  <c:v>Ervaringsdeskundige</c:v>
                </c:pt>
                <c:pt idx="9">
                  <c:v>Anders*</c:v>
                </c:pt>
                <c:pt idx="10">
                  <c:v>Onbekend</c:v>
                </c:pt>
              </c:strCache>
            </c:strRef>
          </c:cat>
          <c:val>
            <c:numRef>
              <c:f>Blad1!$B$113:$B$123</c:f>
              <c:numCache>
                <c:formatCode>0%</c:formatCode>
                <c:ptCount val="11"/>
                <c:pt idx="0">
                  <c:v>0.33</c:v>
                </c:pt>
                <c:pt idx="1">
                  <c:v>0.23</c:v>
                </c:pt>
                <c:pt idx="2">
                  <c:v>0.1</c:v>
                </c:pt>
                <c:pt idx="3">
                  <c:v>0.04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0.02</c:v>
                </c:pt>
                <c:pt idx="8">
                  <c:v>0.02</c:v>
                </c:pt>
                <c:pt idx="9">
                  <c:v>0.06</c:v>
                </c:pt>
                <c:pt idx="1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F54-43A7-BF2C-7CC133905F6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39315-AE11-4813-9353-3126A3E09067}" type="datetimeFigureOut">
              <a:rPr lang="nl-NL" smtClean="0"/>
              <a:t>22-5-2023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D652-8EEC-423B-8914-46287F79EB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0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>
            <a:extLst>
              <a:ext uri="{FF2B5EF4-FFF2-40B4-BE49-F238E27FC236}">
                <a16:creationId xmlns:a16="http://schemas.microsoft.com/office/drawing/2014/main" id="{1D2B34E6-B9B1-4541-AAA8-55C10C525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4" t="75111"/>
          <a:stretch>
            <a:fillRect/>
          </a:stretch>
        </p:blipFill>
        <p:spPr bwMode="auto">
          <a:xfrm>
            <a:off x="8466667" y="5435600"/>
            <a:ext cx="3725333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2996953"/>
            <a:ext cx="12191999" cy="396081"/>
          </a:xfrm>
        </p:spPr>
        <p:txBody>
          <a:bodyPr>
            <a:noAutofit/>
          </a:bodyPr>
          <a:lstStyle>
            <a:lvl1pPr marL="0" indent="0" algn="ctr">
              <a:buNone/>
              <a:defRPr sz="2300" b="0" baseline="0">
                <a:solidFill>
                  <a:srgbClr val="7F7F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FB2652EB-CCB1-44DA-B83E-89DB93EDA11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F3C2-D26B-4171-B2AB-A1EB50399312}" type="datetimeFigureOut">
              <a:rPr lang="nl-NL"/>
              <a:pPr>
                <a:defRPr/>
              </a:pPr>
              <a:t>22-5-2023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352E706E-A171-4802-8FBF-1EEB3BD19F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>
            <a:extLst>
              <a:ext uri="{FF2B5EF4-FFF2-40B4-BE49-F238E27FC236}">
                <a16:creationId xmlns:a16="http://schemas.microsoft.com/office/drawing/2014/main" id="{443E5507-3E5B-4746-90FF-B240B4A93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C068C2E0-0902-4121-96A8-00C1336749C3}"/>
              </a:ext>
            </a:extLst>
          </p:cNvPr>
          <p:cNvSpPr/>
          <p:nvPr/>
        </p:nvSpPr>
        <p:spPr>
          <a:xfrm>
            <a:off x="1894418" y="1484313"/>
            <a:ext cx="4008967" cy="1223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1391478" y="1340769"/>
            <a:ext cx="9409045" cy="432048"/>
          </a:xfrm>
        </p:spPr>
        <p:txBody>
          <a:bodyPr>
            <a:noAutofit/>
          </a:bodyPr>
          <a:lstStyle>
            <a:lvl1pPr marL="0" indent="0">
              <a:buNone/>
              <a:defRPr sz="2400" b="1" i="0" baseline="0">
                <a:solidFill>
                  <a:srgbClr val="7F7F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4"/>
          </p:nvPr>
        </p:nvSpPr>
        <p:spPr>
          <a:xfrm>
            <a:off x="1390651" y="1844676"/>
            <a:ext cx="9410700" cy="43211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i="1">
                <a:solidFill>
                  <a:srgbClr val="7F7F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datum 2">
            <a:extLst>
              <a:ext uri="{FF2B5EF4-FFF2-40B4-BE49-F238E27FC236}">
                <a16:creationId xmlns:a16="http://schemas.microsoft.com/office/drawing/2014/main" id="{4AD43888-2D56-46B1-B086-4EA342B663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4CA13-42F7-49E0-A58C-60CFE1A81127}" type="datetimeFigureOut">
              <a:rPr lang="nl-NL"/>
              <a:pPr>
                <a:defRPr/>
              </a:pPr>
              <a:t>22-5-2023</a:t>
            </a:fld>
            <a:endParaRPr lang="nl-NL"/>
          </a:p>
        </p:txBody>
      </p:sp>
      <p:sp>
        <p:nvSpPr>
          <p:cNvPr id="8" name="Tijdelijke aanduiding voor voettekst 3">
            <a:extLst>
              <a:ext uri="{FF2B5EF4-FFF2-40B4-BE49-F238E27FC236}">
                <a16:creationId xmlns:a16="http://schemas.microsoft.com/office/drawing/2014/main" id="{A937041C-EBEB-494C-AB75-368474DFF86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B6D7748A-BE8A-4B7B-9983-DA5A82CF194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273E651-13E0-4C05-8A9C-D88C2C1E1794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5067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6">
            <a:extLst>
              <a:ext uri="{FF2B5EF4-FFF2-40B4-BE49-F238E27FC236}">
                <a16:creationId xmlns:a16="http://schemas.microsoft.com/office/drawing/2014/main" id="{6DA8B6C2-99B6-452B-9C45-D825045BA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12192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32C53E46-29C0-4E45-97E3-64C4EF250E58}"/>
              </a:ext>
            </a:extLst>
          </p:cNvPr>
          <p:cNvSpPr/>
          <p:nvPr/>
        </p:nvSpPr>
        <p:spPr>
          <a:xfrm>
            <a:off x="1102784" y="3213101"/>
            <a:ext cx="9218083" cy="360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>
          <a:xfrm>
            <a:off x="1200150" y="3230817"/>
            <a:ext cx="9791700" cy="39636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A1DAF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C8CEECB-923D-486B-9658-84EB3C5F1F4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E3AF2-EE17-4E57-A442-43A134557563}" type="datetimeFigureOut">
              <a:rPr lang="nl-NL"/>
              <a:pPr>
                <a:defRPr/>
              </a:pPr>
              <a:t>22-5-2023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ADA511FF-907F-4D9C-8FD3-95F7BE0217D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159FBA0C-52DC-4365-B9FA-0D4CFFEF31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C77DE30-314E-4BA9-9BF9-4C4246D517EC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72664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6">
            <a:extLst>
              <a:ext uri="{FF2B5EF4-FFF2-40B4-BE49-F238E27FC236}">
                <a16:creationId xmlns:a16="http://schemas.microsoft.com/office/drawing/2014/main" id="{75F5EF5A-4C11-4831-AA5E-962154A32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6"/>
            <a:ext cx="12192000" cy="57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7DC514D3-F7F6-4D87-9C5F-7B8C444FCD34}"/>
              </a:ext>
            </a:extLst>
          </p:cNvPr>
          <p:cNvSpPr/>
          <p:nvPr/>
        </p:nvSpPr>
        <p:spPr>
          <a:xfrm>
            <a:off x="8303685" y="3271839"/>
            <a:ext cx="2305049" cy="301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8270613" y="3206240"/>
            <a:ext cx="2995083" cy="431800"/>
          </a:xfrm>
        </p:spPr>
        <p:txBody>
          <a:bodyPr>
            <a:normAutofit/>
          </a:bodyPr>
          <a:lstStyle>
            <a:lvl1pPr marL="0" indent="0">
              <a:buNone/>
              <a:defRPr sz="1350" baseline="0">
                <a:solidFill>
                  <a:srgbClr val="7F7F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E6568E4-F5C4-42F3-8F1C-D75293D44B1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60469-96BB-4553-B8C1-B537C0F264B2}" type="datetimeFigureOut">
              <a:rPr lang="nl-NL"/>
              <a:pPr>
                <a:defRPr/>
              </a:pPr>
              <a:t>22-5-2023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B1421AA0-9022-419D-99BF-F0156BCD243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B050B51-9DE1-4A88-ABF3-38BCE350740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0CFDF66-3763-4EAE-B0E4-061FD32D0B97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7726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E1E0D899-B94D-41E2-AC50-0AB14B51703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48352795-67C6-41D6-BE61-44B7C56212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B02029-7E3C-49D5-AFF1-B2A7AEEA6B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A945BC-6D66-44FC-84D7-D17F3687775A}" type="datetimeFigureOut">
              <a:rPr lang="nl-NL"/>
              <a:pPr>
                <a:defRPr/>
              </a:pPr>
              <a:t>22-5-2023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4F6AE9-6FA5-4181-88E0-A96611C67C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DFBCD5-A0E7-471B-9FCD-40ABBE345A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F248D4B-E021-4E57-B6A3-A918358D9AA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1035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E7E7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6DFBB504-CF72-457B-B7E1-E9B9F7D085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0650" y="2363785"/>
            <a:ext cx="10393981" cy="1137223"/>
          </a:xfrm>
        </p:spPr>
        <p:txBody>
          <a:bodyPr/>
          <a:lstStyle/>
          <a:p>
            <a:r>
              <a:rPr lang="nl-NL" sz="3200">
                <a:solidFill>
                  <a:srgbClr val="AB167F"/>
                </a:solidFill>
              </a:rPr>
              <a:t>Presentatie project “</a:t>
            </a:r>
            <a:r>
              <a:rPr lang="nl-NL" sz="3200" err="1">
                <a:solidFill>
                  <a:srgbClr val="AB167F"/>
                </a:solidFill>
              </a:rPr>
              <a:t>sociaal-juridische</a:t>
            </a:r>
            <a:r>
              <a:rPr lang="nl-NL" sz="3200">
                <a:solidFill>
                  <a:srgbClr val="AB167F"/>
                </a:solidFill>
              </a:rPr>
              <a:t> dienstverlening om de hoek”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D37EAE-CE76-4988-9DB4-B78C0E5FCF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90649" y="3613654"/>
            <a:ext cx="9410701" cy="1008659"/>
          </a:xfrm>
        </p:spPr>
        <p:txBody>
          <a:bodyPr>
            <a:normAutofit lnSpcReduction="10000"/>
          </a:bodyPr>
          <a:lstStyle/>
          <a:p>
            <a:r>
              <a:rPr lang="nl-NL"/>
              <a:t>Venray 								Frank Kriek	</a:t>
            </a:r>
          </a:p>
          <a:p>
            <a:r>
              <a:rPr lang="nl-NL"/>
              <a:t>Mar &amp; </a:t>
            </a:r>
            <a:r>
              <a:rPr lang="nl-NL" err="1"/>
              <a:t>Fean</a:t>
            </a:r>
            <a:r>
              <a:rPr lang="nl-NL"/>
              <a:t>							Wiebe Korf</a:t>
            </a:r>
          </a:p>
          <a:p>
            <a:r>
              <a:rPr lang="nl-NL"/>
              <a:t>Hengelo</a:t>
            </a:r>
          </a:p>
        </p:txBody>
      </p:sp>
      <p:pic>
        <p:nvPicPr>
          <p:cNvPr id="5" name="Afbeelding 4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E9B1F3B0-240B-4BBC-9E76-AC541ADECA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6" y="4941168"/>
            <a:ext cx="3240360" cy="1162726"/>
          </a:xfrm>
          <a:prstGeom prst="rect">
            <a:avLst/>
          </a:prstGeom>
        </p:spPr>
      </p:pic>
      <p:pic>
        <p:nvPicPr>
          <p:cNvPr id="4" name="Afbeelding 3" descr="De bronafbeelding bekijken">
            <a:extLst>
              <a:ext uri="{FF2B5EF4-FFF2-40B4-BE49-F238E27FC236}">
                <a16:creationId xmlns:a16="http://schemas.microsoft.com/office/drawing/2014/main" id="{05567F30-0F9F-62D6-1FF5-D18B1FB8C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4796605"/>
            <a:ext cx="2568155" cy="13659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>
            <a:extLst>
              <a:ext uri="{FF2B5EF4-FFF2-40B4-BE49-F238E27FC236}">
                <a16:creationId xmlns:a16="http://schemas.microsoft.com/office/drawing/2014/main" id="{8E40A7A6-2378-09F6-5EA8-94AF4F3E64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" name="Afbeelding 8" descr="Afbeelding met Lettertype, Graphics, logo, tekst&#10;&#10;Automatisch gegenereerde beschrijving">
            <a:extLst>
              <a:ext uri="{FF2B5EF4-FFF2-40B4-BE49-F238E27FC236}">
                <a16:creationId xmlns:a16="http://schemas.microsoft.com/office/drawing/2014/main" id="{7AC51FF9-5192-238A-5C2A-60C9D5491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206" y="4941168"/>
            <a:ext cx="4987987" cy="100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44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3D73BCB-8047-7CF7-8429-31BDFBA211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Vragen?</a:t>
            </a:r>
          </a:p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162E9A-5DA6-2A40-A25A-73D0602E32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91478" y="2273059"/>
            <a:ext cx="9410700" cy="4321175"/>
          </a:xfrm>
        </p:spPr>
        <p:txBody>
          <a:bodyPr/>
          <a:lstStyle/>
          <a:p>
            <a:endParaRPr lang="nl-NL"/>
          </a:p>
          <a:p>
            <a:pPr marL="285750" indent="-285750">
              <a:buFont typeface="Calibri" panose="020B0604020202020204" pitchFamily="34" charset="0"/>
              <a:buChar char="-"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90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3632" y="404664"/>
            <a:ext cx="9409045" cy="432048"/>
          </a:xfrm>
        </p:spPr>
        <p:txBody>
          <a:bodyPr/>
          <a:lstStyle/>
          <a:p>
            <a:r>
              <a:rPr lang="nl-NL"/>
              <a:t>Resultaten: </a:t>
            </a:r>
            <a:r>
              <a:rPr lang="nl-NL" err="1"/>
              <a:t>Theory</a:t>
            </a:r>
            <a:r>
              <a:rPr lang="nl-NL"/>
              <a:t> of Change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2DA5DB-C9D1-23F5-1D15-25AAA527E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790" y="842839"/>
            <a:ext cx="9002420" cy="538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28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1477" y="836712"/>
            <a:ext cx="9409045" cy="432048"/>
          </a:xfrm>
        </p:spPr>
        <p:txBody>
          <a:bodyPr/>
          <a:lstStyle/>
          <a:p>
            <a:r>
              <a:rPr lang="nl-NL"/>
              <a:t>Resultaten: hoe komen cliënten bij het spreekuur terecht? </a:t>
            </a:r>
            <a:r>
              <a:rPr lang="nl-NL" sz="1600"/>
              <a:t>Venray, N=264</a:t>
            </a:r>
          </a:p>
        </p:txBody>
      </p:sp>
      <p:graphicFrame>
        <p:nvGraphicFramePr>
          <p:cNvPr id="3" name="Grafiek 2">
            <a:extLst>
              <a:ext uri="{FF2B5EF4-FFF2-40B4-BE49-F238E27FC236}">
                <a16:creationId xmlns:a16="http://schemas.microsoft.com/office/drawing/2014/main" id="{14981BFD-85F2-41DD-8910-8384B55A4B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187365"/>
              </p:ext>
            </p:extLst>
          </p:nvPr>
        </p:nvGraphicFramePr>
        <p:xfrm>
          <a:off x="2279575" y="1628800"/>
          <a:ext cx="7632847" cy="450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204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1477" y="836712"/>
            <a:ext cx="9409045" cy="432048"/>
          </a:xfrm>
        </p:spPr>
        <p:txBody>
          <a:bodyPr/>
          <a:lstStyle/>
          <a:p>
            <a:r>
              <a:rPr lang="nl-NL"/>
              <a:t>Resultaten: waar komen de cliënten voor naar het spreekuur? </a:t>
            </a:r>
            <a:r>
              <a:rPr lang="nl-NL" sz="1600"/>
              <a:t>Hengelo, N=561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7DB1F50-06B5-2F9B-F0AE-195BC6DB7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636" y="1594560"/>
            <a:ext cx="6818466" cy="46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369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1477" y="836712"/>
            <a:ext cx="9409045" cy="432048"/>
          </a:xfrm>
        </p:spPr>
        <p:txBody>
          <a:bodyPr/>
          <a:lstStyle/>
          <a:p>
            <a:r>
              <a:rPr lang="nl-NL"/>
              <a:t>Resultaten: Waar worden cliënten naar doorverwezen? </a:t>
            </a:r>
            <a:r>
              <a:rPr lang="nl-NL" sz="1600"/>
              <a:t>Venray, N=264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40872C7-856A-FB41-E8AC-877883749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555" y="1700808"/>
            <a:ext cx="7992887" cy="447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890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91477" y="836712"/>
            <a:ext cx="9409045" cy="432048"/>
          </a:xfrm>
        </p:spPr>
        <p:txBody>
          <a:bodyPr/>
          <a:lstStyle/>
          <a:p>
            <a:r>
              <a:rPr lang="nl-NL"/>
              <a:t>Resultaten: Hoe tevreden zijn de cliënten? </a:t>
            </a:r>
            <a:r>
              <a:rPr lang="nl-NL" sz="1600"/>
              <a:t>Heerenveen, N=34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F9EBCE-13D9-BEF0-6600-95BFD152DA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27448" y="1735187"/>
            <a:ext cx="9673074" cy="432117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Ik werd tijdens </a:t>
            </a:r>
            <a:br>
              <a:rPr lang="nl-NL" sz="2000"/>
            </a:br>
            <a:r>
              <a:rPr lang="nl-NL" sz="2000"/>
              <a:t>het gesprek serieus </a:t>
            </a:r>
            <a:br>
              <a:rPr lang="nl-NL" sz="2000"/>
            </a:br>
            <a:r>
              <a:rPr lang="nl-NL" sz="2000"/>
              <a:t>genomen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Door de hulp is mijn</a:t>
            </a:r>
            <a:br>
              <a:rPr lang="nl-NL" sz="2000"/>
            </a:br>
            <a:r>
              <a:rPr lang="nl-NL" sz="2000"/>
              <a:t>probleem is opgelost</a:t>
            </a:r>
          </a:p>
          <a:p>
            <a:pPr>
              <a:lnSpc>
                <a:spcPct val="150000"/>
              </a:lnSpc>
            </a:pPr>
            <a:endParaRPr lang="nl-NL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/>
              <a:t>Alles bij elkaar ben </a:t>
            </a:r>
            <a:br>
              <a:rPr lang="nl-NL" sz="2000"/>
            </a:br>
            <a:r>
              <a:rPr lang="nl-NL" sz="2000"/>
              <a:t>ik..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697019F7-F4C0-92A7-B318-E593C810B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991" y="1412776"/>
            <a:ext cx="6645561" cy="138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4550016E-8F97-3282-1B45-2609360CF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991" y="2944961"/>
            <a:ext cx="6573553" cy="138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64D7730-8450-E448-6164-6F7BC9B92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067" y="4333129"/>
            <a:ext cx="6570477" cy="133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27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tekst, schermopname, cirkel, diagram&#10;&#10;Automatisch gegenereerde beschrijving">
            <a:extLst>
              <a:ext uri="{FF2B5EF4-FFF2-40B4-BE49-F238E27FC236}">
                <a16:creationId xmlns:a16="http://schemas.microsoft.com/office/drawing/2014/main" id="{B9B70524-DA93-A88D-5F66-4534D1ECE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73" y="0"/>
            <a:ext cx="10526253" cy="648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07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6E8388B-6DBF-E6FB-4F6D-8A2465382D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Conclusies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0FB3F01-FCB4-CFD0-CAD8-FB4BCC934A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De pilots hebben veel kwetsbare mensen bereikt met een gevarieerd type vragen.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Cliënten zijn erg tevreden en hoeven in de meeste gevallen niet doorverwezen te worden.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De samenwerking tussen de dienstverleners aan de voorkant van het sociaal juridisch domein is versterkt, zij het in verschillende mate.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De bibliotheek is een laagdrempelige, zichtbare facilitator en functioneert als beginpunt van verdere dienstverlening. Hierin zit meer potentie.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/>
              <a:t>Ondanks de krappe bemensing zijn mooie resultaten geboekt. </a:t>
            </a:r>
          </a:p>
        </p:txBody>
      </p:sp>
    </p:spTree>
    <p:extLst>
      <p:ext uri="{BB962C8B-B14F-4D97-AF65-F5344CB8AC3E}">
        <p14:creationId xmlns:p14="http://schemas.microsoft.com/office/powerpoint/2010/main" val="2629327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93D73BCB-8047-7CF7-8429-31BDFBA211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Dialoog tijdens eerdere bijeenkomst Sociaal Werk Nederland</a:t>
            </a:r>
          </a:p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162E9A-5DA6-2A40-A25A-73D0602E32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91478" y="2273059"/>
            <a:ext cx="9410700" cy="4321175"/>
          </a:xfrm>
        </p:spPr>
        <p:txBody>
          <a:bodyPr/>
          <a:lstStyle/>
          <a:p>
            <a:pPr marL="285750" indent="-285750">
              <a:buFont typeface="Calibri" panose="020B0604020202020204" pitchFamily="34" charset="0"/>
              <a:buChar char="-"/>
            </a:pPr>
            <a:r>
              <a:rPr lang="nl-NL">
                <a:latin typeface="Verdana"/>
                <a:ea typeface="Verdana"/>
              </a:rPr>
              <a:t>Nut en noodzaak dienstverlening: iedereen helpen of prioriteiten aanbrengen? </a:t>
            </a:r>
          </a:p>
          <a:p>
            <a:endParaRPr lang="nl-NL"/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nl-NL">
                <a:latin typeface="Verdana"/>
                <a:ea typeface="Verdana"/>
              </a:rPr>
              <a:t>Meer bemensing spreekuren of meer bemensing 'aan de achterkant’ (netwerk, registraties, onderzoek, et cetera)? </a:t>
            </a:r>
          </a:p>
          <a:p>
            <a:pPr marL="285750" indent="-285750">
              <a:buFont typeface="Calibri" panose="020B0604020202020204" pitchFamily="34" charset="0"/>
              <a:buChar char="-"/>
            </a:pPr>
            <a:endParaRPr lang="nl-NL">
              <a:latin typeface="Verdana"/>
              <a:ea typeface="Verdana"/>
            </a:endParaRPr>
          </a:p>
          <a:p>
            <a:pPr marL="285750" indent="-285750">
              <a:buFont typeface="Calibri" panose="020B0604020202020204" pitchFamily="34" charset="0"/>
              <a:buChar char="-"/>
            </a:pPr>
            <a:r>
              <a:rPr lang="nl-NL">
                <a:latin typeface="Verdana"/>
                <a:ea typeface="Verdana"/>
              </a:rPr>
              <a:t>Waar zou een volgende gemeente nu echt op moeten letten?</a:t>
            </a:r>
            <a:endParaRPr lang="nl-NL"/>
          </a:p>
          <a:p>
            <a:endParaRPr lang="nl-NL"/>
          </a:p>
          <a:p>
            <a:pPr marL="285750" indent="-285750">
              <a:buFont typeface="Calibri" panose="020B0604020202020204" pitchFamily="34" charset="0"/>
              <a:buChar char="-"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61343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ed7a99f-7769-4942-bed3-c6a01d1ee231" xsi:nil="true"/>
    <lcf76f155ced4ddcb4097134ff3c332f xmlns="7732b4bb-d8f4-425e-9a70-de27030e7feb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2419BEBA62014AACBC65A9BD0E8F9F" ma:contentTypeVersion="" ma:contentTypeDescription="Een nieuw document maken." ma:contentTypeScope="" ma:versionID="1fbd1a585cb2c3985bc1009fd6bd33fc">
  <xsd:schema xmlns:xsd="http://www.w3.org/2001/XMLSchema" xmlns:xs="http://www.w3.org/2001/XMLSchema" xmlns:p="http://schemas.microsoft.com/office/2006/metadata/properties" xmlns:ns1="http://schemas.microsoft.com/sharepoint/v3" xmlns:ns2="7732b4bb-d8f4-425e-9a70-de27030e7feb" xmlns:ns3="946393c4-6164-4a41-bef7-6de4057f9a92" xmlns:ns4="5ed7a99f-7769-4942-bed3-c6a01d1ee231" targetNamespace="http://schemas.microsoft.com/office/2006/metadata/properties" ma:root="true" ma:fieldsID="fcba06887267b25f1bbb0dc1a8ae2481" ns1:_="" ns2:_="" ns3:_="" ns4:_="">
    <xsd:import namespace="http://schemas.microsoft.com/sharepoint/v3"/>
    <xsd:import namespace="7732b4bb-d8f4-425e-9a70-de27030e7feb"/>
    <xsd:import namespace="946393c4-6164-4a41-bef7-6de4057f9a92"/>
    <xsd:import namespace="5ed7a99f-7769-4942-bed3-c6a01d1ee2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2b4bb-d8f4-425e-9a70-de27030e7f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Afbeeldingtags" ma:readOnly="false" ma:fieldId="{5cf76f15-5ced-4ddc-b409-7134ff3c332f}" ma:taxonomyMulti="true" ma:sspId="e9a8cd0f-3ce7-4391-88d9-36d4c5539d7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6393c4-6164-4a41-bef7-6de4057f9a9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d7a99f-7769-4942-bed3-c6a01d1ee231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2e39c57-8055-4fac-8582-ea83e97fe161}" ma:internalName="TaxCatchAll" ma:showField="CatchAllData" ma:web="5ed7a99f-7769-4942-bed3-c6a01d1ee2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0BF224-5CE6-410B-AF2C-7B88BEC9F6CD}">
  <ds:schemaRefs>
    <ds:schemaRef ds:uri="5ed7a99f-7769-4942-bed3-c6a01d1ee231"/>
    <ds:schemaRef ds:uri="7732b4bb-d8f4-425e-9a70-de27030e7feb"/>
    <ds:schemaRef ds:uri="deca73ae-8d72-4758-ac21-7f95aa637a73"/>
    <ds:schemaRef ds:uri="f843bbae-6115-4a6e-beb8-2eba4e0afa7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D88AB87-506A-4812-9DC1-647A070740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32A6F1-86DA-4910-923A-7E7AE9E10190}">
  <ds:schemaRefs>
    <ds:schemaRef ds:uri="5ed7a99f-7769-4942-bed3-c6a01d1ee231"/>
    <ds:schemaRef ds:uri="7732b4bb-d8f4-425e-9a70-de27030e7feb"/>
    <ds:schemaRef ds:uri="946393c4-6164-4a41-bef7-6de4057f9a9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Samenoud</Template>
  <TotalTime>0</TotalTim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K. Wynia</dc:creator>
  <cp:revision>1</cp:revision>
  <dcterms:created xsi:type="dcterms:W3CDTF">2017-06-07T09:42:45Z</dcterms:created>
  <dcterms:modified xsi:type="dcterms:W3CDTF">2023-05-22T13:24:29Z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0x010100032419BEBA62014AACBC65A9BD0E8F9F</vt:lpwstr>
  </property>
  <property fmtid="{D5CDD505-2E9C-101B-9397-08002B2CF9AE}" pid="3" name="MediaServiceImageTags">
    <vt:lpwstr/>
  </property>
</Properties>
</file>